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81" d="100"/>
          <a:sy n="81" d="100"/>
        </p:scale>
        <p:origin x="1723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Sheet4!$A$2</c:f>
              <c:strCache>
                <c:ptCount val="1"/>
                <c:pt idx="0">
                  <c:v>QueryDetail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Sheet4!$B$1:$M$1</c:f>
              <c:strCache>
                <c:ptCount val="12"/>
                <c:pt idx="0">
                  <c:v>September</c:v>
                </c:pt>
                <c:pt idx="1">
                  <c:v>October</c:v>
                </c:pt>
                <c:pt idx="2">
                  <c:v>Novermber</c:v>
                </c:pt>
                <c:pt idx="3">
                  <c:v>December</c:v>
                </c:pt>
                <c:pt idx="4">
                  <c:v>January</c:v>
                </c:pt>
                <c:pt idx="5">
                  <c:v>February</c:v>
                </c:pt>
                <c:pt idx="6">
                  <c:v>March</c:v>
                </c:pt>
                <c:pt idx="7">
                  <c:v>April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August </c:v>
                </c:pt>
              </c:strCache>
            </c:strRef>
          </c:cat>
          <c:val>
            <c:numRef>
              <c:f>Sheet4!$B$2:$M$2</c:f>
              <c:numCache>
                <c:formatCode>General</c:formatCode>
                <c:ptCount val="12"/>
                <c:pt idx="0">
                  <c:v>2.5</c:v>
                </c:pt>
                <c:pt idx="1">
                  <c:v>2</c:v>
                </c:pt>
                <c:pt idx="2">
                  <c:v>2.25</c:v>
                </c:pt>
                <c:pt idx="3">
                  <c:v>2</c:v>
                </c:pt>
                <c:pt idx="4">
                  <c:v>2</c:v>
                </c:pt>
                <c:pt idx="5">
                  <c:v>1.38</c:v>
                </c:pt>
                <c:pt idx="6">
                  <c:v>1.1100000000000001</c:v>
                </c:pt>
                <c:pt idx="7">
                  <c:v>1.07</c:v>
                </c:pt>
                <c:pt idx="8">
                  <c:v>1.22</c:v>
                </c:pt>
                <c:pt idx="9">
                  <c:v>0.61</c:v>
                </c:pt>
                <c:pt idx="10">
                  <c:v>0.49</c:v>
                </c:pt>
                <c:pt idx="11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58-420F-92FC-56B0F7CAC095}"/>
            </c:ext>
          </c:extLst>
        </c:ser>
        <c:ser>
          <c:idx val="1"/>
          <c:order val="1"/>
          <c:tx>
            <c:strRef>
              <c:f>Sheet4!$A$3</c:f>
              <c:strCache>
                <c:ptCount val="1"/>
                <c:pt idx="0">
                  <c:v>QueryList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Sheet4!$B$1:$M$1</c:f>
              <c:strCache>
                <c:ptCount val="12"/>
                <c:pt idx="0">
                  <c:v>September</c:v>
                </c:pt>
                <c:pt idx="1">
                  <c:v>October</c:v>
                </c:pt>
                <c:pt idx="2">
                  <c:v>Novermber</c:v>
                </c:pt>
                <c:pt idx="3">
                  <c:v>December</c:v>
                </c:pt>
                <c:pt idx="4">
                  <c:v>January</c:v>
                </c:pt>
                <c:pt idx="5">
                  <c:v>February</c:v>
                </c:pt>
                <c:pt idx="6">
                  <c:v>March</c:v>
                </c:pt>
                <c:pt idx="7">
                  <c:v>April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August </c:v>
                </c:pt>
              </c:strCache>
            </c:strRef>
          </c:cat>
          <c:val>
            <c:numRef>
              <c:f>Sheet4!$B$3:$M$3</c:f>
              <c:numCache>
                <c:formatCode>General</c:formatCode>
                <c:ptCount val="12"/>
                <c:pt idx="0">
                  <c:v>7.5</c:v>
                </c:pt>
                <c:pt idx="1">
                  <c:v>6</c:v>
                </c:pt>
                <c:pt idx="2">
                  <c:v>6</c:v>
                </c:pt>
                <c:pt idx="3">
                  <c:v>5.18</c:v>
                </c:pt>
                <c:pt idx="4">
                  <c:v>5.18</c:v>
                </c:pt>
                <c:pt idx="5">
                  <c:v>7.51</c:v>
                </c:pt>
                <c:pt idx="6">
                  <c:v>5.79</c:v>
                </c:pt>
                <c:pt idx="7">
                  <c:v>5.82</c:v>
                </c:pt>
                <c:pt idx="8">
                  <c:v>8.56</c:v>
                </c:pt>
                <c:pt idx="9">
                  <c:v>3.05</c:v>
                </c:pt>
                <c:pt idx="10">
                  <c:v>2.98</c:v>
                </c:pt>
                <c:pt idx="11">
                  <c:v>2.65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058-420F-92FC-56B0F7CAC095}"/>
            </c:ext>
          </c:extLst>
        </c:ser>
        <c:ser>
          <c:idx val="2"/>
          <c:order val="2"/>
          <c:tx>
            <c:strRef>
              <c:f>Sheet4!$A$4</c:f>
              <c:strCache>
                <c:ptCount val="1"/>
                <c:pt idx="0">
                  <c:v>Update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Sheet4!$B$1:$M$1</c:f>
              <c:strCache>
                <c:ptCount val="12"/>
                <c:pt idx="0">
                  <c:v>September</c:v>
                </c:pt>
                <c:pt idx="1">
                  <c:v>October</c:v>
                </c:pt>
                <c:pt idx="2">
                  <c:v>Novermber</c:v>
                </c:pt>
                <c:pt idx="3">
                  <c:v>December</c:v>
                </c:pt>
                <c:pt idx="4">
                  <c:v>January</c:v>
                </c:pt>
                <c:pt idx="5">
                  <c:v>February</c:v>
                </c:pt>
                <c:pt idx="6">
                  <c:v>March</c:v>
                </c:pt>
                <c:pt idx="7">
                  <c:v>April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August </c:v>
                </c:pt>
              </c:strCache>
            </c:strRef>
          </c:cat>
          <c:val>
            <c:numRef>
              <c:f>Sheet4!$B$4:$M$4</c:f>
              <c:numCache>
                <c:formatCode>General</c:formatCode>
                <c:ptCount val="12"/>
                <c:pt idx="0">
                  <c:v>2.25</c:v>
                </c:pt>
                <c:pt idx="1">
                  <c:v>2</c:v>
                </c:pt>
                <c:pt idx="2">
                  <c:v>2.1</c:v>
                </c:pt>
                <c:pt idx="3">
                  <c:v>1.48</c:v>
                </c:pt>
                <c:pt idx="4">
                  <c:v>1.46</c:v>
                </c:pt>
                <c:pt idx="5">
                  <c:v>2.0499999999999998</c:v>
                </c:pt>
                <c:pt idx="6">
                  <c:v>1.4</c:v>
                </c:pt>
                <c:pt idx="7">
                  <c:v>1.3</c:v>
                </c:pt>
                <c:pt idx="8">
                  <c:v>2.08</c:v>
                </c:pt>
                <c:pt idx="9">
                  <c:v>0.86</c:v>
                </c:pt>
                <c:pt idx="10">
                  <c:v>0.7</c:v>
                </c:pt>
                <c:pt idx="11">
                  <c:v>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058-420F-92FC-56B0F7CAC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03343551"/>
        <c:axId val="1903342303"/>
      </c:lineChart>
      <c:catAx>
        <c:axId val="1903343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3342303"/>
        <c:crosses val="autoZero"/>
        <c:auto val="1"/>
        <c:lblAlgn val="ctr"/>
        <c:lblOffset val="100"/>
        <c:noMultiLvlLbl val="0"/>
      </c:catAx>
      <c:valAx>
        <c:axId val="1903342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3343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  <c:pt idx="9">
                  <c:v>2022/07</c:v>
                </c:pt>
                <c:pt idx="10">
                  <c:v>2022/08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  <c:pt idx="5">
                  <c:v>224637</c:v>
                </c:pt>
                <c:pt idx="6">
                  <c:v>265706</c:v>
                </c:pt>
                <c:pt idx="7">
                  <c:v>373868</c:v>
                </c:pt>
                <c:pt idx="8">
                  <c:v>357391</c:v>
                </c:pt>
                <c:pt idx="9">
                  <c:v>362494</c:v>
                </c:pt>
                <c:pt idx="10">
                  <c:v>288462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Sheet1!$A$2:$A$12</c:f>
              <c:strCache>
                <c:ptCount val="11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  <c:pt idx="9">
                  <c:v>2022/07</c:v>
                </c:pt>
                <c:pt idx="10">
                  <c:v>2022/08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  <c:pt idx="5">
                  <c:v>481</c:v>
                </c:pt>
                <c:pt idx="6">
                  <c:v>577</c:v>
                </c:pt>
                <c:pt idx="7">
                  <c:v>711</c:v>
                </c:pt>
                <c:pt idx="8">
                  <c:v>709</c:v>
                </c:pt>
                <c:pt idx="9">
                  <c:v>691</c:v>
                </c:pt>
                <c:pt idx="10">
                  <c:v>722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6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August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2" eaLnBrk="0" fontAlgn="base" hangingPunct="0"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is just below 99.9% for the year. </a:t>
            </a:r>
            <a:endParaRPr lang="en-US" sz="8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August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August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August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45280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DDFD5DF-E437-4B16-86DA-A51B06EF34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57333"/>
              </p:ext>
            </p:extLst>
          </p:nvPr>
        </p:nvGraphicFramePr>
        <p:xfrm>
          <a:off x="0" y="3276600"/>
          <a:ext cx="914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722 Posts</a:t>
            </a:r>
          </a:p>
          <a:p>
            <a:r>
              <a:rPr lang="en-US" sz="2400" dirty="0"/>
              <a:t>288462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58 Posts</a:t>
            </a:r>
          </a:p>
          <a:p>
            <a:pPr lvl="1"/>
            <a:r>
              <a:rPr lang="en-US" sz="2400" dirty="0"/>
              <a:t>12 New Subscriptions</a:t>
            </a:r>
          </a:p>
          <a:p>
            <a:pPr lvl="1"/>
            <a:r>
              <a:rPr lang="en-US" sz="2400" dirty="0"/>
              <a:t>1 Unsubscribe</a:t>
            </a:r>
          </a:p>
          <a:p>
            <a:r>
              <a:rPr lang="en-US" sz="2400" dirty="0"/>
              <a:t>TDTMS List</a:t>
            </a:r>
          </a:p>
          <a:p>
            <a:pPr lvl="1"/>
            <a:r>
              <a:rPr lang="en-US" sz="2400" dirty="0"/>
              <a:t>17 Posts</a:t>
            </a:r>
          </a:p>
          <a:p>
            <a:pPr lvl="1"/>
            <a:r>
              <a:rPr lang="en-US" sz="2400" dirty="0"/>
              <a:t>7 New Subscriptions</a:t>
            </a:r>
          </a:p>
          <a:p>
            <a:pPr lvl="1"/>
            <a:r>
              <a:rPr lang="en-US" sz="2400" dirty="0"/>
              <a:t>5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2603793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628019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Weather Moratoriums Last 60 Days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5 Manual Sign Offs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5 autodeleted subscribers (20 bounces with a 10 day delay)</a:t>
            </a:r>
          </a:p>
          <a:p>
            <a:r>
              <a:rPr lang="en-US" sz="2400" dirty="0"/>
              <a:t>7 autodeleted subscribers (20 bounces with a 10 day delay)</a:t>
            </a:r>
          </a:p>
          <a:p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E62766-C0AB-443A-AFB6-10CA1281F4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8" y="1591868"/>
            <a:ext cx="8887512" cy="20657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21DC35-7201-423B-91B8-C2523257C9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114800"/>
            <a:ext cx="9144000" cy="21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7958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19379</TotalTime>
  <Words>220</Words>
  <Application>Microsoft Office PowerPoint</Application>
  <PresentationFormat>On-screen Show (4:3)</PresentationFormat>
  <Paragraphs>83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July ListServ Stats</vt:lpstr>
      <vt:lpstr>Weather Moratoriums Last 60 Days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289</cp:revision>
  <cp:lastPrinted>2019-05-06T20:09:17Z</cp:lastPrinted>
  <dcterms:created xsi:type="dcterms:W3CDTF">2016-01-21T15:20:31Z</dcterms:created>
  <dcterms:modified xsi:type="dcterms:W3CDTF">2022-09-12T21:56:05Z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