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72" r:id="rId4"/>
    <p:sldId id="274" r:id="rId5"/>
    <p:sldId id="263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BE8612D7-191F-4976-AF7D-DB4A10CD3DF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June/July SLAs 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were met, yet annual overall SLA for system performance remains below target.  Hoping to get back on track in September.</a:t>
          </a: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571E7CED-BA71-49D1-B512-A9994AC17815}" type="parTrans" cxnId="{5087CD96-D758-4EB5-AC17-2A0CB3B1D1C9}">
      <dgm:prSet/>
      <dgm:spPr/>
      <dgm:t>
        <a:bodyPr/>
        <a:lstStyle/>
        <a:p>
          <a:endParaRPr lang="en-US"/>
        </a:p>
      </dgm:t>
    </dgm:pt>
    <dgm:pt modelId="{90AE1819-768D-4A0B-8A60-D237AB508234}" type="sibTrans" cxnId="{5087CD96-D758-4EB5-AC17-2A0CB3B1D1C9}">
      <dgm:prSet/>
      <dgm:spPr/>
      <dgm:t>
        <a:bodyPr/>
        <a:lstStyle/>
        <a:p>
          <a:endParaRPr lang="en-US"/>
        </a:p>
      </dgm:t>
    </dgm:pt>
    <dgm:pt modelId="{7D0CB0DE-6A93-457E-BBE7-CD2B4374D6B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has been tracking the deletes and auto-deletes from Weather Moratorium </a:t>
          </a: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Listserv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to determine if any issues arise.  NOTE:  Auto-deletes occur when email address has 20 bounce-backs within 10 days.   Market participants who saw earlier issues have not received any additional reports of issues.</a:t>
          </a:r>
        </a:p>
      </dgm:t>
    </dgm:pt>
    <dgm:pt modelId="{4E1E3714-598B-47AA-8D1B-67BCC069A9D3}" type="parTrans" cxnId="{81FEE58C-2773-4B3B-A914-E06C7C0DE7FF}">
      <dgm:prSet/>
      <dgm:spPr/>
      <dgm:t>
        <a:bodyPr/>
        <a:lstStyle/>
        <a:p>
          <a:endParaRPr lang="en-US"/>
        </a:p>
      </dgm:t>
    </dgm:pt>
    <dgm:pt modelId="{D30A4A34-9ACF-4D6C-8810-B2ECF7733E14}" type="sibTrans" cxnId="{81FEE58C-2773-4B3B-A914-E06C7C0DE7FF}">
      <dgm:prSet/>
      <dgm:spPr/>
      <dgm:t>
        <a:bodyPr/>
        <a:lstStyle/>
        <a:p>
          <a:endParaRPr lang="en-US"/>
        </a:p>
      </dgm:t>
    </dgm:pt>
    <dgm:pt modelId="{3E559069-E090-4F18-8394-E719D804785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MarkeTrak Upgrade and Stabilization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:  2 issues have been resolved, 2 remaining issues (new users &amp; search functionality, bulk insert template for Usage &amp; Billing – Dispute properly loading) have been tested and will be put into production soon.</a:t>
          </a:r>
        </a:p>
      </dgm:t>
    </dgm:pt>
    <dgm:pt modelId="{BA77E3F2-0AFD-485D-A3E7-1E9C577538B7}" type="parTrans" cxnId="{4AB99B0B-6943-44A6-8175-1A3651D25362}">
      <dgm:prSet/>
      <dgm:spPr/>
    </dgm:pt>
    <dgm:pt modelId="{0031AF46-1A6E-4BF2-9183-0E152F09469A}" type="sibTrans" cxnId="{4AB99B0B-6943-44A6-8175-1A3651D25362}">
      <dgm:prSet/>
      <dgm:spPr/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</dgm:pt>
    <dgm:pt modelId="{9E5FF257-C3DA-4EA6-B516-DEDC36EB687B}" type="sibTrans" cxnId="{DE6C3C7C-C748-4773-9500-A1E7372A1DA2}">
      <dgm:prSet/>
      <dgm:spPr/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</dgm:pt>
    <dgm:pt modelId="{08076DF6-76C1-494E-95E8-6622E5A06ECB}" type="sibTrans" cxnId="{1B216798-B512-402E-9FF6-18FE7E53DA3D}">
      <dgm:prSet/>
      <dgm:spPr/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</dgm:pt>
    <dgm:pt modelId="{A4CF7CFA-5064-4465-83D7-9FEE5A29D561}" type="sibTrans" cxnId="{E505B03E-3128-4A60-A348-2AB28ADC737B}">
      <dgm:prSet/>
      <dgm:spPr/>
    </dgm:pt>
    <dgm:pt modelId="{E184150D-73B8-4409-8568-619BDDD3AC1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Collaboration with Market Coordination Team to review business requirements for </a:t>
          </a: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 817 and TXSET 5.0 IAG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changes</a:t>
          </a:r>
        </a:p>
      </dgm:t>
    </dgm:pt>
    <dgm:pt modelId="{1936C68D-016F-416F-99BA-26BC539A4A87}" type="parTrans" cxnId="{822AA14D-28DE-4500-8F97-F6302B097D94}">
      <dgm:prSet/>
      <dgm:spPr/>
    </dgm:pt>
    <dgm:pt modelId="{9F7E8A52-04DC-4F6C-AB42-90C7D8EE6CB8}" type="sibTrans" cxnId="{822AA14D-28DE-4500-8F97-F6302B097D94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03742" custLinFactY="1464" custLinFactNeighborY="100000">
        <dgm:presLayoutVars>
          <dgm:bulletEnabled val="1"/>
        </dgm:presLayoutVars>
      </dgm:prSet>
      <dgm:spPr/>
    </dgm:pt>
  </dgm:ptLst>
  <dgm:cxnLst>
    <dgm:cxn modelId="{49D93D0A-0548-4A1E-8AD1-CEFF94F96CC6}" type="presOf" srcId="{3E559069-E090-4F18-8394-E719D8047852}" destId="{12E172B9-01B0-436D-9684-1CCC8FA3FE5C}" srcOrd="0" destOrd="3" presId="urn:microsoft.com/office/officeart/2005/8/layout/list1"/>
    <dgm:cxn modelId="{4AB99B0B-6943-44A6-8175-1A3651D25362}" srcId="{FA84BF92-43C6-4E94-A77F-6263E68B6783}" destId="{3E559069-E090-4F18-8394-E719D8047852}" srcOrd="3" destOrd="0" parTransId="{BA77E3F2-0AFD-485D-A3E7-1E9C577538B7}" sibTransId="{0031AF46-1A6E-4BF2-9183-0E152F09469A}"/>
    <dgm:cxn modelId="{313ECE0C-7292-4906-8BA7-F392F398EE6B}" type="presOf" srcId="{E184150D-73B8-4409-8568-619BDDD3AC18}" destId="{12E172B9-01B0-436D-9684-1CCC8FA3FE5C}" srcOrd="0" destOrd="4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E505B03E-3128-4A60-A348-2AB28ADC737B}" srcId="{FA84BF92-43C6-4E94-A77F-6263E68B6783}" destId="{74E390F1-7AF1-432A-99A0-B8F1B85D20B3}" srcOrd="5" destOrd="0" parTransId="{97BDA069-1255-4E85-B88A-6FCCDC7B7136}" sibTransId="{A4CF7CFA-5064-4465-83D7-9FEE5A29D561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2A1B754B-F665-4AC7-B33B-AE510E9E0350}" type="presOf" srcId="{BE8612D7-191F-4976-AF7D-DB4A10CD3DFA}" destId="{12E172B9-01B0-436D-9684-1CCC8FA3FE5C}" srcOrd="0" destOrd="1" presId="urn:microsoft.com/office/officeart/2005/8/layout/list1"/>
    <dgm:cxn modelId="{822AA14D-28DE-4500-8F97-F6302B097D94}" srcId="{FA84BF92-43C6-4E94-A77F-6263E68B6783}" destId="{E184150D-73B8-4409-8568-619BDDD3AC18}" srcOrd="4" destOrd="0" parTransId="{1936C68D-016F-416F-99BA-26BC539A4A87}" sibTransId="{9F7E8A52-04DC-4F6C-AB42-90C7D8EE6CB8}"/>
    <dgm:cxn modelId="{B6DBC956-06B2-472F-A25D-333C9588D171}" type="presOf" srcId="{D45AA15C-ACDC-4858-A60B-A8623616E445}" destId="{12E172B9-01B0-436D-9684-1CCC8FA3FE5C}" srcOrd="0" destOrd="7" presId="urn:microsoft.com/office/officeart/2005/8/layout/list1"/>
    <dgm:cxn modelId="{31654278-F1B7-44AB-B828-F034401CBE10}" type="presOf" srcId="{F18887B4-A9C2-4B49-ABE8-49DF326452E7}" destId="{12E172B9-01B0-436D-9684-1CCC8FA3FE5C}" srcOrd="0" destOrd="6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E6C3C7C-C748-4773-9500-A1E7372A1DA2}" srcId="{FA84BF92-43C6-4E94-A77F-6263E68B6783}" destId="{D45AA15C-ACDC-4858-A60B-A8623616E445}" srcOrd="7" destOrd="0" parTransId="{480C3FD9-8EB1-4EE2-B4F9-2C138C6BD6D0}" sibTransId="{9E5FF257-C3DA-4EA6-B516-DEDC36EB687B}"/>
    <dgm:cxn modelId="{81FEE58C-2773-4B3B-A914-E06C7C0DE7FF}" srcId="{FA84BF92-43C6-4E94-A77F-6263E68B6783}" destId="{7D0CB0DE-6A93-457E-BBE7-CD2B4374D6B6}" srcOrd="2" destOrd="0" parTransId="{4E1E3714-598B-47AA-8D1B-67BCC069A9D3}" sibTransId="{D30A4A34-9ACF-4D6C-8810-B2ECF7733E14}"/>
    <dgm:cxn modelId="{5087CD96-D758-4EB5-AC17-2A0CB3B1D1C9}" srcId="{FA84BF92-43C6-4E94-A77F-6263E68B6783}" destId="{BE8612D7-191F-4976-AF7D-DB4A10CD3DFA}" srcOrd="1" destOrd="0" parTransId="{571E7CED-BA71-49D1-B512-A9994AC17815}" sibTransId="{90AE1819-768D-4A0B-8A60-D237AB508234}"/>
    <dgm:cxn modelId="{1B216798-B512-402E-9FF6-18FE7E53DA3D}" srcId="{FA84BF92-43C6-4E94-A77F-6263E68B6783}" destId="{F18887B4-A9C2-4B49-ABE8-49DF326452E7}" srcOrd="6" destOrd="0" parTransId="{CE36CAE3-5A27-4090-ABCC-90C2B2DA4F88}" sibTransId="{08076DF6-76C1-494E-95E8-6622E5A06ECB}"/>
    <dgm:cxn modelId="{AD94E1CC-3171-479A-BB73-32BE081CE322}" type="presOf" srcId="{74E390F1-7AF1-432A-99A0-B8F1B85D20B3}" destId="{12E172B9-01B0-436D-9684-1CCC8FA3FE5C}" srcOrd="0" destOrd="5" presId="urn:microsoft.com/office/officeart/2005/8/layout/list1"/>
    <dgm:cxn modelId="{1F4DE0E1-4F76-4601-87F7-12259AB97167}" type="presOf" srcId="{7D0CB0DE-6A93-457E-BBE7-CD2B4374D6B6}" destId="{12E172B9-01B0-436D-9684-1CCC8FA3FE5C}" srcOrd="0" destOrd="2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SCR 815 – MarkeTrak Administrative Enhancements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1B93AAA3-4FF4-442E-B843-808000AEF84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dirty="0"/>
            <a:t>User’s Guide and on-line modules are being updated and will be available when functionality is available in RMTE mid to late October.</a:t>
          </a:r>
        </a:p>
      </dgm:t>
    </dgm:pt>
    <dgm:pt modelId="{61AA8902-C356-41B5-8E56-E7AAE0D8F83C}" type="parTrans" cxnId="{CE0B509C-2010-409D-BD6A-33AF1E721571}">
      <dgm:prSet/>
      <dgm:spPr/>
      <dgm:t>
        <a:bodyPr/>
        <a:lstStyle/>
        <a:p>
          <a:endParaRPr lang="en-US"/>
        </a:p>
      </dgm:t>
    </dgm:pt>
    <dgm:pt modelId="{88E9BE87-F916-4406-8C0D-0CE4BC1C8973}" type="sibTrans" cxnId="{CE0B509C-2010-409D-BD6A-33AF1E721571}">
      <dgm:prSet/>
      <dgm:spPr/>
      <dgm:t>
        <a:bodyPr/>
        <a:lstStyle/>
        <a:p>
          <a:endParaRPr lang="en-US"/>
        </a:p>
      </dgm:t>
    </dgm:pt>
    <dgm:pt modelId="{CFC4A4CE-20C5-4606-AAF3-93272F94E499}">
      <dgm:prSet phldrT="[Text]" custT="1"/>
      <dgm:spPr/>
      <dgm:t>
        <a:bodyPr/>
        <a:lstStyle/>
        <a:p>
          <a:pPr algn="l">
            <a:buFontTx/>
            <a:buNone/>
          </a:pPr>
          <a:endParaRPr lang="en-US" sz="2400" b="0" dirty="0">
            <a:latin typeface="Arial Rounded MT Bold" panose="020F0704030504030204" pitchFamily="34" charset="0"/>
          </a:endParaRPr>
        </a:p>
      </dgm:t>
    </dgm:pt>
    <dgm:pt modelId="{3B3155E5-75E1-409F-A3AE-1675D4F1A7FA}" type="sibTrans" cxnId="{D5C6C287-A9AA-4411-8304-142788A2A481}">
      <dgm:prSet/>
      <dgm:spPr/>
      <dgm:t>
        <a:bodyPr/>
        <a:lstStyle/>
        <a:p>
          <a:endParaRPr lang="en-US"/>
        </a:p>
      </dgm:t>
    </dgm:pt>
    <dgm:pt modelId="{541151C5-30C6-4654-9B9C-858F5F63D486}" type="parTrans" cxnId="{D5C6C287-A9AA-4411-8304-142788A2A481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FAB0AADE-5918-4144-B66C-15AFA5E6F68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1A2D4F04-4D93-4723-A884-E7C0EA3193BA}" type="sibTrans" cxnId="{DBBA5285-8D69-4C7C-951B-8B232D932B67}">
      <dgm:prSet/>
      <dgm:spPr/>
      <dgm:t>
        <a:bodyPr/>
        <a:lstStyle/>
        <a:p>
          <a:endParaRPr lang="en-US"/>
        </a:p>
      </dgm:t>
    </dgm:pt>
    <dgm:pt modelId="{CC07E969-59B5-47CA-A3DF-472098726E1B}" type="parTrans" cxnId="{DBBA5285-8D69-4C7C-951B-8B232D932B67}">
      <dgm:prSet/>
      <dgm:spPr/>
      <dgm:t>
        <a:bodyPr/>
        <a:lstStyle/>
        <a:p>
          <a:endParaRPr lang="en-US"/>
        </a:p>
      </dgm:t>
    </dgm:pt>
    <dgm:pt modelId="{9E9AAAE4-C1D5-4679-A9D3-C586AAC4EDD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DD202C3D-344F-4A15-99E4-A94492B8F3CE}" type="sibTrans" cxnId="{3C0D3C20-41D8-4C68-B16D-36AC17618A59}">
      <dgm:prSet/>
      <dgm:spPr/>
      <dgm:t>
        <a:bodyPr/>
        <a:lstStyle/>
        <a:p>
          <a:endParaRPr lang="en-US"/>
        </a:p>
      </dgm:t>
    </dgm:pt>
    <dgm:pt modelId="{9A0F13CF-958B-48CB-8D19-5131A0293C69}" type="parTrans" cxnId="{3C0D3C20-41D8-4C68-B16D-36AC17618A59}">
      <dgm:prSet/>
      <dgm:spPr/>
      <dgm:t>
        <a:bodyPr/>
        <a:lstStyle/>
        <a:p>
          <a:endParaRPr lang="en-US"/>
        </a:p>
      </dgm:t>
    </dgm:pt>
    <dgm:pt modelId="{B241EBCC-8419-4CA1-8CD5-0ECDF5F110B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52ED718A-5468-42D0-B22C-CD4A403AF5FC}" type="sibTrans" cxnId="{565C0CE3-3C77-4CE9-94A1-DA41DDC8EE0F}">
      <dgm:prSet/>
      <dgm:spPr/>
      <dgm:t>
        <a:bodyPr/>
        <a:lstStyle/>
        <a:p>
          <a:endParaRPr lang="en-US"/>
        </a:p>
      </dgm:t>
    </dgm:pt>
    <dgm:pt modelId="{31069420-E68A-47F0-81D9-8E0DF7A8EC21}" type="parTrans" cxnId="{565C0CE3-3C77-4CE9-94A1-DA41DDC8EE0F}">
      <dgm:prSet/>
      <dgm:spPr/>
      <dgm:t>
        <a:bodyPr/>
        <a:lstStyle/>
        <a:p>
          <a:endParaRPr lang="en-US"/>
        </a:p>
      </dgm:t>
    </dgm:pt>
    <dgm:pt modelId="{A60A5510-DF86-4212-A224-A6B2CF9DC15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dirty="0"/>
            <a:t>GO LIVE remains planned for 12/5</a:t>
          </a:r>
        </a:p>
      </dgm:t>
    </dgm:pt>
    <dgm:pt modelId="{F87770FA-D1E6-4FC7-8336-ED3DAC38D868}" type="parTrans" cxnId="{C948B00C-2DDA-4B70-88B1-C5454DA7F8ED}">
      <dgm:prSet/>
      <dgm:spPr/>
      <dgm:t>
        <a:bodyPr/>
        <a:lstStyle/>
        <a:p>
          <a:endParaRPr lang="en-US"/>
        </a:p>
      </dgm:t>
    </dgm:pt>
    <dgm:pt modelId="{5A3867C0-6239-41E4-B4D1-215EE4764BDA}" type="sibTrans" cxnId="{C948B00C-2DDA-4B70-88B1-C5454DA7F8ED}">
      <dgm:prSet/>
      <dgm:spPr/>
      <dgm:t>
        <a:bodyPr/>
        <a:lstStyle/>
        <a:p>
          <a:endParaRPr lang="en-US"/>
        </a:p>
      </dgm:t>
    </dgm:pt>
    <dgm:pt modelId="{6D936F2C-BBE0-4661-8E1E-26F72788DFC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dirty="0"/>
            <a:t>WDSL changes for API users will be available mid-October</a:t>
          </a:r>
        </a:p>
      </dgm:t>
    </dgm:pt>
    <dgm:pt modelId="{33B6B6F4-A661-4E46-8158-879C9F9DFD88}" type="parTrans" cxnId="{65F96497-810F-46FB-82EC-611E079AF540}">
      <dgm:prSet/>
      <dgm:spPr/>
      <dgm:t>
        <a:bodyPr/>
        <a:lstStyle/>
        <a:p>
          <a:endParaRPr lang="en-US"/>
        </a:p>
      </dgm:t>
    </dgm:pt>
    <dgm:pt modelId="{F0A86D3A-1158-4B11-84D1-D8DC893C0FA0}" type="sibTrans" cxnId="{65F96497-810F-46FB-82EC-611E079AF540}">
      <dgm:prSet/>
      <dgm:spPr/>
      <dgm:t>
        <a:bodyPr/>
        <a:lstStyle/>
        <a:p>
          <a:endParaRPr lang="en-US"/>
        </a:p>
      </dgm:t>
    </dgm:pt>
    <dgm:pt modelId="{D3E2EA7F-082F-43E4-83D3-8AF4B482830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u="sng" dirty="0"/>
            <a:t>TRAINING DATES</a:t>
          </a:r>
          <a:r>
            <a:rPr lang="en-US" sz="2000" dirty="0"/>
            <a:t>:  </a:t>
          </a:r>
        </a:p>
      </dgm:t>
    </dgm:pt>
    <dgm:pt modelId="{555DED61-E444-4A1C-B2B2-21CA376D24BD}" type="parTrans" cxnId="{FBFB4D60-EBA5-4529-AFC3-94AF2303BC62}">
      <dgm:prSet/>
      <dgm:spPr/>
      <dgm:t>
        <a:bodyPr/>
        <a:lstStyle/>
        <a:p>
          <a:endParaRPr lang="en-US"/>
        </a:p>
      </dgm:t>
    </dgm:pt>
    <dgm:pt modelId="{98A7F688-962C-4AF0-88D8-E57881A02888}" type="sibTrans" cxnId="{FBFB4D60-EBA5-4529-AFC3-94AF2303BC62}">
      <dgm:prSet/>
      <dgm:spPr/>
      <dgm:t>
        <a:bodyPr/>
        <a:lstStyle/>
        <a:p>
          <a:endParaRPr lang="en-US"/>
        </a:p>
      </dgm:t>
    </dgm:pt>
    <dgm:pt modelId="{D57571CA-4028-4DCA-9304-6B67E859DAD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dirty="0"/>
            <a:t>November 16</a:t>
          </a:r>
          <a:r>
            <a:rPr lang="en-US" sz="2000" baseline="30000" dirty="0"/>
            <a:t>th</a:t>
          </a:r>
          <a:r>
            <a:rPr lang="en-US" sz="2000" dirty="0"/>
            <a:t> (during TDTMS meeting)</a:t>
          </a:r>
        </a:p>
      </dgm:t>
    </dgm:pt>
    <dgm:pt modelId="{BEBF6847-59F9-44CB-9D09-B6BB78E6EDEA}" type="parTrans" cxnId="{07801490-A05D-42CC-A819-DF65784DAD5E}">
      <dgm:prSet/>
      <dgm:spPr/>
      <dgm:t>
        <a:bodyPr/>
        <a:lstStyle/>
        <a:p>
          <a:endParaRPr lang="en-US"/>
        </a:p>
      </dgm:t>
    </dgm:pt>
    <dgm:pt modelId="{0768FB19-FF9B-422D-842E-6E9B55C88B1F}" type="sibTrans" cxnId="{07801490-A05D-42CC-A819-DF65784DAD5E}">
      <dgm:prSet/>
      <dgm:spPr/>
      <dgm:t>
        <a:bodyPr/>
        <a:lstStyle/>
        <a:p>
          <a:endParaRPr lang="en-US"/>
        </a:p>
      </dgm:t>
    </dgm:pt>
    <dgm:pt modelId="{D5D8B235-1BED-48EF-A58E-EA28049EFFC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dirty="0"/>
            <a:t>November 30</a:t>
          </a:r>
          <a:r>
            <a:rPr lang="en-US" sz="2000" baseline="30000" dirty="0"/>
            <a:t>th</a:t>
          </a:r>
          <a:r>
            <a:rPr lang="en-US" sz="2000" dirty="0"/>
            <a:t> </a:t>
          </a:r>
        </a:p>
      </dgm:t>
    </dgm:pt>
    <dgm:pt modelId="{5FE2C669-7FCE-455C-A293-F7AB5C7C8606}" type="parTrans" cxnId="{E1917903-9152-40E4-96AB-46D5C5048A85}">
      <dgm:prSet/>
      <dgm:spPr/>
      <dgm:t>
        <a:bodyPr/>
        <a:lstStyle/>
        <a:p>
          <a:endParaRPr lang="en-US"/>
        </a:p>
      </dgm:t>
    </dgm:pt>
    <dgm:pt modelId="{AAAEB2CA-F8E1-401E-999B-1EC076CB82FF}" type="sibTrans" cxnId="{E1917903-9152-40E4-96AB-46D5C5048A85}">
      <dgm:prSet/>
      <dgm:spPr/>
      <dgm:t>
        <a:bodyPr/>
        <a:lstStyle/>
        <a:p>
          <a:endParaRPr lang="en-US"/>
        </a:p>
      </dgm:t>
    </dgm:pt>
    <dgm:pt modelId="{F4B38D5A-5C5B-43F8-A8FD-53143D1BA41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9B58E5-E28D-4185-9CB7-99DFA7398258}" type="parTrans" cxnId="{DCAC7C67-24F4-4F8C-914D-FCA98577394D}">
      <dgm:prSet/>
      <dgm:spPr/>
      <dgm:t>
        <a:bodyPr/>
        <a:lstStyle/>
        <a:p>
          <a:endParaRPr lang="en-US"/>
        </a:p>
      </dgm:t>
    </dgm:pt>
    <dgm:pt modelId="{F259F847-4CDC-44DB-BD7C-ACE672E3745E}" type="sibTrans" cxnId="{DCAC7C67-24F4-4F8C-914D-FCA98577394D}">
      <dgm:prSet/>
      <dgm:spPr/>
      <dgm:t>
        <a:bodyPr/>
        <a:lstStyle/>
        <a:p>
          <a:endParaRPr lang="en-US"/>
        </a:p>
      </dgm:t>
    </dgm:pt>
    <dgm:pt modelId="{9B22A030-A47A-43B5-9467-BE343D7C83F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Changes in SCR 815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: drop downs to track </a:t>
          </a:r>
          <a:r>
            <a:rPr lang="en-US" sz="2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unexecutable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reasons, downsizing rolodex, escalation emails for non-activity (IAGs/Rescission), removing unused subtypes, clarity on reporting dates </a:t>
          </a:r>
        </a:p>
      </dgm:t>
    </dgm:pt>
    <dgm:pt modelId="{0492B0D2-2E3F-41E5-B478-86D5949590C4}" type="parTrans" cxnId="{7962403C-169F-42AB-A187-47FA9A39C5D9}">
      <dgm:prSet/>
      <dgm:spPr/>
      <dgm:t>
        <a:bodyPr/>
        <a:lstStyle/>
        <a:p>
          <a:endParaRPr lang="en-US"/>
        </a:p>
      </dgm:t>
    </dgm:pt>
    <dgm:pt modelId="{24417FFF-7DD8-4585-88E1-AB55F06A7ECB}" type="sibTrans" cxnId="{7962403C-169F-42AB-A187-47FA9A39C5D9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153323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67328" custLinFactY="290" custLinFactNeighborY="100000">
        <dgm:presLayoutVars>
          <dgm:bulletEnabled val="1"/>
        </dgm:presLayoutVars>
      </dgm:prSet>
      <dgm:spPr/>
    </dgm:pt>
  </dgm:ptLst>
  <dgm:cxnLst>
    <dgm:cxn modelId="{E1917903-9152-40E4-96AB-46D5C5048A85}" srcId="{D3E2EA7F-082F-43E4-83D3-8AF4B482830B}" destId="{D5D8B235-1BED-48EF-A58E-EA28049EFFC4}" srcOrd="1" destOrd="0" parTransId="{5FE2C669-7FCE-455C-A293-F7AB5C7C8606}" sibTransId="{AAAEB2CA-F8E1-401E-999B-1EC076CB82FF}"/>
    <dgm:cxn modelId="{C948B00C-2DDA-4B70-88B1-C5454DA7F8ED}" srcId="{CFC4A4CE-20C5-4606-AAF3-93272F94E499}" destId="{A60A5510-DF86-4212-A224-A6B2CF9DC15C}" srcOrd="1" destOrd="0" parTransId="{F87770FA-D1E6-4FC7-8336-ED3DAC38D868}" sibTransId="{5A3867C0-6239-41E4-B4D1-215EE4764BDA}"/>
    <dgm:cxn modelId="{2C7D541C-C276-4CE8-A8E4-EED291063170}" type="presOf" srcId="{CACF6F82-1449-448C-8949-E43427717789}" destId="{12E172B9-01B0-436D-9684-1CCC8FA3FE5C}" srcOrd="0" destOrd="11" presId="urn:microsoft.com/office/officeart/2005/8/layout/list1"/>
    <dgm:cxn modelId="{3C0D3C20-41D8-4C68-B16D-36AC17618A59}" srcId="{FA84BF92-43C6-4E94-A77F-6263E68B6783}" destId="{9E9AAAE4-C1D5-4679-A9D3-C586AAC4EDDF}" srcOrd="6" destOrd="0" parTransId="{9A0F13CF-958B-48CB-8D19-5131A0293C69}" sibTransId="{DD202C3D-344F-4A15-99E4-A94492B8F3CE}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1E71F039-98D7-4B08-B672-957082B62884}" srcId="{FA84BF92-43C6-4E94-A77F-6263E68B6783}" destId="{8574A905-BDA5-4716-9248-A5D60B7F3062}" srcOrd="4" destOrd="0" parTransId="{8776880E-3797-473D-8D2E-1EE1C161DC2B}" sibTransId="{1F1BCF26-6C8E-44A4-AF4A-65302171AE69}"/>
    <dgm:cxn modelId="{7962403C-169F-42AB-A187-47FA9A39C5D9}" srcId="{FA84BF92-43C6-4E94-A77F-6263E68B6783}" destId="{9B22A030-A47A-43B5-9467-BE343D7C83F2}" srcOrd="2" destOrd="0" parTransId="{0492B0D2-2E3F-41E5-B478-86D5949590C4}" sibTransId="{24417FFF-7DD8-4585-88E1-AB55F06A7ECB}"/>
    <dgm:cxn modelId="{FBFB4D60-EBA5-4529-AFC3-94AF2303BC62}" srcId="{CFC4A4CE-20C5-4606-AAF3-93272F94E499}" destId="{D3E2EA7F-082F-43E4-83D3-8AF4B482830B}" srcOrd="3" destOrd="0" parTransId="{555DED61-E444-4A1C-B2B2-21CA376D24BD}" sibTransId="{98A7F688-962C-4AF0-88D8-E57881A02888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DCAC7C67-24F4-4F8C-914D-FCA98577394D}" srcId="{FA84BF92-43C6-4E94-A77F-6263E68B6783}" destId="{F4B38D5A-5C5B-43F8-A8FD-53143D1BA417}" srcOrd="1" destOrd="0" parTransId="{A59B58E5-E28D-4185-9CB7-99DFA7398258}" sibTransId="{F259F847-4CDC-44DB-BD7C-ACE672E3745E}"/>
    <dgm:cxn modelId="{43CE0550-AF30-4700-BFA0-47599C8FF5B8}" type="presOf" srcId="{FC065FC0-4D57-4D2E-BA8E-8FAB675DC434}" destId="{12E172B9-01B0-436D-9684-1CCC8FA3FE5C}" srcOrd="0" destOrd="9" presId="urn:microsoft.com/office/officeart/2005/8/layout/list1"/>
    <dgm:cxn modelId="{7C850755-4AA2-4C82-B721-31DCBA580C68}" type="presOf" srcId="{D57571CA-4028-4DCA-9304-6B67E859DAD8}" destId="{12E172B9-01B0-436D-9684-1CCC8FA3FE5C}" srcOrd="0" destOrd="5" presId="urn:microsoft.com/office/officeart/2005/8/layout/list1"/>
    <dgm:cxn modelId="{7C9FBC7A-9AD6-42D3-829E-6F7E7022E531}" type="presOf" srcId="{6D936F2C-BBE0-4661-8E1E-26F72788DFC0}" destId="{12E172B9-01B0-436D-9684-1CCC8FA3FE5C}" srcOrd="0" destOrd="3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9DB55A82-E202-48CB-9C78-059FF93079B0}" type="presOf" srcId="{8574A905-BDA5-4716-9248-A5D60B7F3062}" destId="{12E172B9-01B0-436D-9684-1CCC8FA3FE5C}" srcOrd="0" destOrd="10" presId="urn:microsoft.com/office/officeart/2005/8/layout/list1"/>
    <dgm:cxn modelId="{DBBA5285-8D69-4C7C-951B-8B232D932B67}" srcId="{FA84BF92-43C6-4E94-A77F-6263E68B6783}" destId="{FAB0AADE-5918-4144-B66C-15AFA5E6F682}" srcOrd="5" destOrd="0" parTransId="{CC07E969-59B5-47CA-A3DF-472098726E1B}" sibTransId="{1A2D4F04-4D93-4723-A884-E7C0EA3193BA}"/>
    <dgm:cxn modelId="{D5C6C287-A9AA-4411-8304-142788A2A481}" srcId="{FA84BF92-43C6-4E94-A77F-6263E68B6783}" destId="{CFC4A4CE-20C5-4606-AAF3-93272F94E499}" srcOrd="0" destOrd="0" parTransId="{541151C5-30C6-4654-9B9C-858F5F63D486}" sibTransId="{3B3155E5-75E1-409F-A3AE-1675D4F1A7FA}"/>
    <dgm:cxn modelId="{07801490-A05D-42CC-A819-DF65784DAD5E}" srcId="{D3E2EA7F-082F-43E4-83D3-8AF4B482830B}" destId="{D57571CA-4028-4DCA-9304-6B67E859DAD8}" srcOrd="0" destOrd="0" parTransId="{BEBF6847-59F9-44CB-9D09-B6BB78E6EDEA}" sibTransId="{0768FB19-FF9B-422D-842E-6E9B55C88B1F}"/>
    <dgm:cxn modelId="{B277B690-57EE-40E2-9D8F-316AFD80C33A}" type="presOf" srcId="{D5D8B235-1BED-48EF-A58E-EA28049EFFC4}" destId="{12E172B9-01B0-436D-9684-1CCC8FA3FE5C}" srcOrd="0" destOrd="6" presId="urn:microsoft.com/office/officeart/2005/8/layout/list1"/>
    <dgm:cxn modelId="{65F96497-810F-46FB-82EC-611E079AF540}" srcId="{CFC4A4CE-20C5-4606-AAF3-93272F94E499}" destId="{6D936F2C-BBE0-4661-8E1E-26F72788DFC0}" srcOrd="2" destOrd="0" parTransId="{33B6B6F4-A661-4E46-8158-879C9F9DFD88}" sibTransId="{F0A86D3A-1158-4B11-84D1-D8DC893C0FA0}"/>
    <dgm:cxn modelId="{CE0B509C-2010-409D-BD6A-33AF1E721571}" srcId="{CFC4A4CE-20C5-4606-AAF3-93272F94E499}" destId="{1B93AAA3-4FF4-442E-B843-808000AEF849}" srcOrd="0" destOrd="0" parTransId="{61AA8902-C356-41B5-8E56-E7AAE0D8F83C}" sibTransId="{88E9BE87-F916-4406-8C0D-0CE4BC1C8973}"/>
    <dgm:cxn modelId="{51070AB7-ED5F-4FC9-92C3-F4A5C65F6539}" type="presOf" srcId="{1B93AAA3-4FF4-442E-B843-808000AEF849}" destId="{12E172B9-01B0-436D-9684-1CCC8FA3FE5C}" srcOrd="0" destOrd="1" presId="urn:microsoft.com/office/officeart/2005/8/layout/list1"/>
    <dgm:cxn modelId="{DD7F42C3-DAF4-4205-948A-DA9673BF30D2}" type="presOf" srcId="{CFC4A4CE-20C5-4606-AAF3-93272F94E499}" destId="{12E172B9-01B0-436D-9684-1CCC8FA3FE5C}" srcOrd="0" destOrd="0" presId="urn:microsoft.com/office/officeart/2005/8/layout/list1"/>
    <dgm:cxn modelId="{2E3DF3C5-9838-42E4-9E12-1B56E3C68079}" type="presOf" srcId="{F4B38D5A-5C5B-43F8-A8FD-53143D1BA417}" destId="{12E172B9-01B0-436D-9684-1CCC8FA3FE5C}" srcOrd="0" destOrd="7" presId="urn:microsoft.com/office/officeart/2005/8/layout/list1"/>
    <dgm:cxn modelId="{0BB0F2D0-4786-44FB-A22C-0F254029418D}" type="presOf" srcId="{9E9AAAE4-C1D5-4679-A9D3-C586AAC4EDDF}" destId="{12E172B9-01B0-436D-9684-1CCC8FA3FE5C}" srcOrd="0" destOrd="13" presId="urn:microsoft.com/office/officeart/2005/8/layout/list1"/>
    <dgm:cxn modelId="{907917D6-1A21-4E69-8653-7F017525CF47}" type="presOf" srcId="{B241EBCC-8419-4CA1-8CD5-0ECDF5F110BB}" destId="{12E172B9-01B0-436D-9684-1CCC8FA3FE5C}" srcOrd="0" destOrd="14" presId="urn:microsoft.com/office/officeart/2005/8/layout/list1"/>
    <dgm:cxn modelId="{8071E6D8-BFA7-4FB9-B0BE-52357FF57C55}" type="presOf" srcId="{9B22A030-A47A-43B5-9467-BE343D7C83F2}" destId="{12E172B9-01B0-436D-9684-1CCC8FA3FE5C}" srcOrd="0" destOrd="8" presId="urn:microsoft.com/office/officeart/2005/8/layout/list1"/>
    <dgm:cxn modelId="{9A33F9D9-B431-47A9-83FB-2B54BC282078}" srcId="{FA84BF92-43C6-4E94-A77F-6263E68B6783}" destId="{FC065FC0-4D57-4D2E-BA8E-8FAB675DC434}" srcOrd="3" destOrd="0" parTransId="{A50D0459-E7E9-4858-B15F-7EF83AE235C8}" sibTransId="{C5122A3A-2151-4992-8764-75F72428ABF8}"/>
    <dgm:cxn modelId="{322BF3DB-8884-4670-86C4-49C63EBD50A6}" type="presOf" srcId="{A60A5510-DF86-4212-A224-A6B2CF9DC15C}" destId="{12E172B9-01B0-436D-9684-1CCC8FA3FE5C}" srcOrd="0" destOrd="2" presId="urn:microsoft.com/office/officeart/2005/8/layout/list1"/>
    <dgm:cxn modelId="{565C0CE3-3C77-4CE9-94A1-DA41DDC8EE0F}" srcId="{FA84BF92-43C6-4E94-A77F-6263E68B6783}" destId="{B241EBCC-8419-4CA1-8CD5-0ECDF5F110BB}" srcOrd="7" destOrd="0" parTransId="{31069420-E68A-47F0-81D9-8E0DF7A8EC21}" sibTransId="{52ED718A-5468-42D0-B22C-CD4A403AF5FC}"/>
    <dgm:cxn modelId="{700DDEE9-159E-458D-908C-F779B997D53D}" type="presOf" srcId="{D3E2EA7F-082F-43E4-83D3-8AF4B482830B}" destId="{12E172B9-01B0-436D-9684-1CCC8FA3FE5C}" srcOrd="0" destOrd="4" presId="urn:microsoft.com/office/officeart/2005/8/layout/list1"/>
    <dgm:cxn modelId="{0C1BF6F2-5571-4EA0-A544-1609D5EE87D1}" type="presOf" srcId="{FAB0AADE-5918-4144-B66C-15AFA5E6F682}" destId="{12E172B9-01B0-436D-9684-1CCC8FA3FE5C}" srcOrd="0" destOrd="12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DRAFT RMGRR Inadvertent Gain Process Updates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9E9AAAE4-C1D5-4679-A9D3-C586AAC4EDD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DD202C3D-344F-4A15-99E4-A94492B8F3CE}" type="sibTrans" cxnId="{3C0D3C20-41D8-4C68-B16D-36AC17618A59}">
      <dgm:prSet/>
      <dgm:spPr/>
      <dgm:t>
        <a:bodyPr/>
        <a:lstStyle/>
        <a:p>
          <a:endParaRPr lang="en-US"/>
        </a:p>
      </dgm:t>
    </dgm:pt>
    <dgm:pt modelId="{9A0F13CF-958B-48CB-8D19-5131A0293C69}" type="parTrans" cxnId="{3C0D3C20-41D8-4C68-B16D-36AC17618A59}">
      <dgm:prSet/>
      <dgm:spPr/>
      <dgm:t>
        <a:bodyPr/>
        <a:lstStyle/>
        <a:p>
          <a:endParaRPr lang="en-US"/>
        </a:p>
      </dgm:t>
    </dgm:pt>
    <dgm:pt modelId="{B241EBCC-8419-4CA1-8CD5-0ECDF5F110B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52ED718A-5468-42D0-B22C-CD4A403AF5FC}" type="sibTrans" cxnId="{565C0CE3-3C77-4CE9-94A1-DA41DDC8EE0F}">
      <dgm:prSet/>
      <dgm:spPr/>
      <dgm:t>
        <a:bodyPr/>
        <a:lstStyle/>
        <a:p>
          <a:endParaRPr lang="en-US"/>
        </a:p>
      </dgm:t>
    </dgm:pt>
    <dgm:pt modelId="{31069420-E68A-47F0-81D9-8E0DF7A8EC21}" type="parTrans" cxnId="{565C0CE3-3C77-4CE9-94A1-DA41DDC8EE0F}">
      <dgm:prSet/>
      <dgm:spPr/>
      <dgm:t>
        <a:bodyPr/>
        <a:lstStyle/>
        <a:p>
          <a:endParaRPr lang="en-US"/>
        </a:p>
      </dgm:t>
    </dgm:pt>
    <dgm:pt modelId="{931D5446-0A86-4415-B7B9-140FD1D3BD3A}">
      <dgm:prSet phldrT="[Text]"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en-US" sz="2000" dirty="0"/>
            <a:t>Clearly define an Inadvertent Gain </a:t>
          </a:r>
          <a:endParaRPr lang="en-US" sz="2000" b="1" dirty="0">
            <a:latin typeface="+mn-lt"/>
          </a:endParaRPr>
        </a:p>
      </dgm:t>
    </dgm:pt>
    <dgm:pt modelId="{4F432845-00AD-43DA-BB1D-835296B8422A}" type="parTrans" cxnId="{26E82F78-A50F-4911-BEDC-AD35212FFE84}">
      <dgm:prSet/>
      <dgm:spPr/>
      <dgm:t>
        <a:bodyPr/>
        <a:lstStyle/>
        <a:p>
          <a:endParaRPr lang="en-US"/>
        </a:p>
      </dgm:t>
    </dgm:pt>
    <dgm:pt modelId="{B3B5F2A0-8E49-4B00-8A82-33CF9EE05C20}" type="sibTrans" cxnId="{26E82F78-A50F-4911-BEDC-AD35212FFE84}">
      <dgm:prSet/>
      <dgm:spPr/>
      <dgm:t>
        <a:bodyPr/>
        <a:lstStyle/>
        <a:p>
          <a:endParaRPr lang="en-US"/>
        </a:p>
      </dgm:t>
    </dgm:pt>
    <dgm:pt modelId="{F3258DF7-CFDC-4C60-995B-58DAB131BD8A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Clarify the appropriate use of the Inadvertent Gain Process </a:t>
          </a:r>
        </a:p>
      </dgm:t>
    </dgm:pt>
    <dgm:pt modelId="{0A302443-E11A-4C3B-8BB2-DB8482466487}" type="parTrans" cxnId="{02A2613B-F3B4-46A7-81DA-F3E4F8A3B3B3}">
      <dgm:prSet/>
      <dgm:spPr/>
      <dgm:t>
        <a:bodyPr/>
        <a:lstStyle/>
        <a:p>
          <a:endParaRPr lang="en-US"/>
        </a:p>
      </dgm:t>
    </dgm:pt>
    <dgm:pt modelId="{5A833B7C-CF8D-4C8E-835E-9FA4F1A6F23E}" type="sibTrans" cxnId="{02A2613B-F3B4-46A7-81DA-F3E4F8A3B3B3}">
      <dgm:prSet/>
      <dgm:spPr/>
      <dgm:t>
        <a:bodyPr/>
        <a:lstStyle/>
        <a:p>
          <a:endParaRPr lang="en-US"/>
        </a:p>
      </dgm:t>
    </dgm:pt>
    <dgm:pt modelId="{53167DEC-5D1C-4040-88C6-BDE092461751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Limit the use of the Bulk Insert template for IAGs </a:t>
          </a:r>
        </a:p>
      </dgm:t>
    </dgm:pt>
    <dgm:pt modelId="{6CACA487-920A-41A5-94CE-083904E48303}" type="parTrans" cxnId="{3F846F39-05E8-4C6F-861E-D7AE1265EB9B}">
      <dgm:prSet/>
      <dgm:spPr/>
      <dgm:t>
        <a:bodyPr/>
        <a:lstStyle/>
        <a:p>
          <a:endParaRPr lang="en-US"/>
        </a:p>
      </dgm:t>
    </dgm:pt>
    <dgm:pt modelId="{647A9197-5188-492C-A887-C8834F136007}" type="sibTrans" cxnId="{3F846F39-05E8-4C6F-861E-D7AE1265EB9B}">
      <dgm:prSet/>
      <dgm:spPr/>
      <dgm:t>
        <a:bodyPr/>
        <a:lstStyle/>
        <a:p>
          <a:endParaRPr lang="en-US"/>
        </a:p>
      </dgm:t>
    </dgm:pt>
    <dgm:pt modelId="{CDCD02FB-5833-4F97-A1EF-5C66ABD52659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Requiring a CR who experienced a system processing issue resulting in inadvertently gaining greater than 100 ESIs, who uses the IAG process to resolve, to inform impacted Market Participants and detail the cause of the issue </a:t>
          </a:r>
        </a:p>
      </dgm:t>
    </dgm:pt>
    <dgm:pt modelId="{B42B9A6D-639C-4044-9707-0B7373EF40F5}" type="parTrans" cxnId="{BA136F39-AD0A-45DB-B24E-6342CA7A4C43}">
      <dgm:prSet/>
      <dgm:spPr/>
      <dgm:t>
        <a:bodyPr/>
        <a:lstStyle/>
        <a:p>
          <a:endParaRPr lang="en-US"/>
        </a:p>
      </dgm:t>
    </dgm:pt>
    <dgm:pt modelId="{98B7033C-E6EC-42AC-A3A2-E7D48817C613}" type="sibTrans" cxnId="{BA136F39-AD0A-45DB-B24E-6342CA7A4C43}">
      <dgm:prSet/>
      <dgm:spPr/>
      <dgm:t>
        <a:bodyPr/>
        <a:lstStyle/>
        <a:p>
          <a:endParaRPr lang="en-US"/>
        </a:p>
      </dgm:t>
    </dgm:pt>
    <dgm:pt modelId="{BF177C64-D876-473D-BD0A-25BFC4B00A4D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Adding a Valid Reject/</a:t>
          </a:r>
          <a:r>
            <a:rPr lang="en-US" sz="2000" dirty="0" err="1"/>
            <a:t>Unexecutable</a:t>
          </a:r>
          <a:r>
            <a:rPr lang="en-US" sz="2000" dirty="0"/>
            <a:t> Reason for the losing CR referencing the new subsection on the Invalid Use of the IAG Process </a:t>
          </a:r>
        </a:p>
      </dgm:t>
    </dgm:pt>
    <dgm:pt modelId="{137508C1-4C40-4685-88F3-65292AA91061}" type="parTrans" cxnId="{876CED19-B3ED-4375-B70A-BAD8E1CF2F46}">
      <dgm:prSet/>
      <dgm:spPr/>
      <dgm:t>
        <a:bodyPr/>
        <a:lstStyle/>
        <a:p>
          <a:endParaRPr lang="en-US"/>
        </a:p>
      </dgm:t>
    </dgm:pt>
    <dgm:pt modelId="{73AA8E16-1190-45D1-AB07-C1E15B4EC585}" type="sibTrans" cxnId="{876CED19-B3ED-4375-B70A-BAD8E1CF2F46}">
      <dgm:prSet/>
      <dgm:spPr/>
      <dgm:t>
        <a:bodyPr/>
        <a:lstStyle/>
        <a:p>
          <a:endParaRPr lang="en-US"/>
        </a:p>
      </dgm:t>
    </dgm:pt>
    <dgm:pt modelId="{7B279677-39A9-4A06-8040-FBD1AB8B35D4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Introduce the commonly referred to “No Current Occupant” process supported by PUCT Subst. Rule 25.488 - </a:t>
          </a:r>
          <a:r>
            <a:rPr lang="en-US" sz="2000" i="1" dirty="0"/>
            <a:t>Procedures for a Premise with No Service Agreement </a:t>
          </a:r>
          <a:r>
            <a:rPr lang="en-US" sz="2000" dirty="0"/>
            <a:t>for scenarios where the losing CR no longer has a valid service agreement with the Customer and must regain an ESI ID </a:t>
          </a:r>
        </a:p>
      </dgm:t>
    </dgm:pt>
    <dgm:pt modelId="{52E72B16-FFA3-4B93-B004-03C9CA9E113A}" type="parTrans" cxnId="{35B60B5C-AE07-4E73-864B-61688A9FADBB}">
      <dgm:prSet/>
      <dgm:spPr/>
      <dgm:t>
        <a:bodyPr/>
        <a:lstStyle/>
        <a:p>
          <a:endParaRPr lang="en-US"/>
        </a:p>
      </dgm:t>
    </dgm:pt>
    <dgm:pt modelId="{8ACBDBE4-EF3D-4500-AB7A-06E55143A6D5}" type="sibTrans" cxnId="{35B60B5C-AE07-4E73-864B-61688A9FADBB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153323" custLinFactNeighborX="-100000" custLinFactNeighborY="-38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67328" custLinFactY="290" custLinFactNeighborY="100000">
        <dgm:presLayoutVars>
          <dgm:bulletEnabled val="1"/>
        </dgm:presLayoutVars>
      </dgm:prSet>
      <dgm:spPr/>
    </dgm:pt>
  </dgm:ptLst>
  <dgm:cxnLst>
    <dgm:cxn modelId="{876CED19-B3ED-4375-B70A-BAD8E1CF2F46}" srcId="{FA84BF92-43C6-4E94-A77F-6263E68B6783}" destId="{BF177C64-D876-473D-BD0A-25BFC4B00A4D}" srcOrd="4" destOrd="0" parTransId="{137508C1-4C40-4685-88F3-65292AA91061}" sibTransId="{73AA8E16-1190-45D1-AB07-C1E15B4EC585}"/>
    <dgm:cxn modelId="{2C7D541C-C276-4CE8-A8E4-EED291063170}" type="presOf" srcId="{CACF6F82-1449-448C-8949-E43427717789}" destId="{12E172B9-01B0-436D-9684-1CCC8FA3FE5C}" srcOrd="0" destOrd="8" presId="urn:microsoft.com/office/officeart/2005/8/layout/list1"/>
    <dgm:cxn modelId="{CF49761E-1A71-4B0E-B616-CF1AF689F4DB}" type="presOf" srcId="{CDCD02FB-5833-4F97-A1EF-5C66ABD52659}" destId="{12E172B9-01B0-436D-9684-1CCC8FA3FE5C}" srcOrd="0" destOrd="3" presId="urn:microsoft.com/office/officeart/2005/8/layout/list1"/>
    <dgm:cxn modelId="{3C0D3C20-41D8-4C68-B16D-36AC17618A59}" srcId="{FA84BF92-43C6-4E94-A77F-6263E68B6783}" destId="{9E9AAAE4-C1D5-4679-A9D3-C586AAC4EDDF}" srcOrd="9" destOrd="0" parTransId="{9A0F13CF-958B-48CB-8D19-5131A0293C69}" sibTransId="{DD202C3D-344F-4A15-99E4-A94492B8F3CE}"/>
    <dgm:cxn modelId="{3E251221-5676-40B4-A390-20CFAE2B501F}" srcId="{FA84BF92-43C6-4E94-A77F-6263E68B6783}" destId="{CACF6F82-1449-448C-8949-E43427717789}" srcOrd="8" destOrd="0" parTransId="{8D9A5DD7-9F68-4060-BD2D-2E193A8FF186}" sibTransId="{B4F1712E-CB78-4C88-A3E8-3606A247CAA2}"/>
    <dgm:cxn modelId="{CF548325-7124-4753-AC8E-1C6E60E026C2}" type="presOf" srcId="{53167DEC-5D1C-4040-88C6-BDE092461751}" destId="{12E172B9-01B0-436D-9684-1CCC8FA3FE5C}" srcOrd="0" destOrd="2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2F090639-5BCB-436B-97B0-FD102655B3C4}" type="presOf" srcId="{7B279677-39A9-4A06-8040-FBD1AB8B35D4}" destId="{12E172B9-01B0-436D-9684-1CCC8FA3FE5C}" srcOrd="0" destOrd="5" presId="urn:microsoft.com/office/officeart/2005/8/layout/list1"/>
    <dgm:cxn modelId="{BA136F39-AD0A-45DB-B24E-6342CA7A4C43}" srcId="{FA84BF92-43C6-4E94-A77F-6263E68B6783}" destId="{CDCD02FB-5833-4F97-A1EF-5C66ABD52659}" srcOrd="3" destOrd="0" parTransId="{B42B9A6D-639C-4044-9707-0B7373EF40F5}" sibTransId="{98B7033C-E6EC-42AC-A3A2-E7D48817C613}"/>
    <dgm:cxn modelId="{3F846F39-05E8-4C6F-861E-D7AE1265EB9B}" srcId="{FA84BF92-43C6-4E94-A77F-6263E68B6783}" destId="{53167DEC-5D1C-4040-88C6-BDE092461751}" srcOrd="2" destOrd="0" parTransId="{6CACA487-920A-41A5-94CE-083904E48303}" sibTransId="{647A9197-5188-492C-A887-C8834F136007}"/>
    <dgm:cxn modelId="{1E71F039-98D7-4B08-B672-957082B62884}" srcId="{FA84BF92-43C6-4E94-A77F-6263E68B6783}" destId="{8574A905-BDA5-4716-9248-A5D60B7F3062}" srcOrd="7" destOrd="0" parTransId="{8776880E-3797-473D-8D2E-1EE1C161DC2B}" sibTransId="{1F1BCF26-6C8E-44A4-AF4A-65302171AE69}"/>
    <dgm:cxn modelId="{02A2613B-F3B4-46A7-81DA-F3E4F8A3B3B3}" srcId="{FA84BF92-43C6-4E94-A77F-6263E68B6783}" destId="{F3258DF7-CFDC-4C60-995B-58DAB131BD8A}" srcOrd="1" destOrd="0" parTransId="{0A302443-E11A-4C3B-8BB2-DB8482466487}" sibTransId="{5A833B7C-CF8D-4C8E-835E-9FA4F1A6F23E}"/>
    <dgm:cxn modelId="{35B60B5C-AE07-4E73-864B-61688A9FADBB}" srcId="{FA84BF92-43C6-4E94-A77F-6263E68B6783}" destId="{7B279677-39A9-4A06-8040-FBD1AB8B35D4}" srcOrd="5" destOrd="0" parTransId="{52E72B16-FFA3-4B93-B004-03C9CA9E113A}" sibTransId="{8ACBDBE4-EF3D-4500-AB7A-06E55143A6D5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43CE0550-AF30-4700-BFA0-47599C8FF5B8}" type="presOf" srcId="{FC065FC0-4D57-4D2E-BA8E-8FAB675DC434}" destId="{12E172B9-01B0-436D-9684-1CCC8FA3FE5C}" srcOrd="0" destOrd="6" presId="urn:microsoft.com/office/officeart/2005/8/layout/list1"/>
    <dgm:cxn modelId="{17E2DC55-7B44-47C6-B6FC-E1E6298AB5A0}" type="presOf" srcId="{BF177C64-D876-473D-BD0A-25BFC4B00A4D}" destId="{12E172B9-01B0-436D-9684-1CCC8FA3FE5C}" srcOrd="0" destOrd="4" presId="urn:microsoft.com/office/officeart/2005/8/layout/list1"/>
    <dgm:cxn modelId="{26E82F78-A50F-4911-BEDC-AD35212FFE84}" srcId="{FA84BF92-43C6-4E94-A77F-6263E68B6783}" destId="{931D5446-0A86-4415-B7B9-140FD1D3BD3A}" srcOrd="0" destOrd="0" parTransId="{4F432845-00AD-43DA-BB1D-835296B8422A}" sibTransId="{B3B5F2A0-8E49-4B00-8A82-33CF9EE05C20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9DB55A82-E202-48CB-9C78-059FF93079B0}" type="presOf" srcId="{8574A905-BDA5-4716-9248-A5D60B7F3062}" destId="{12E172B9-01B0-436D-9684-1CCC8FA3FE5C}" srcOrd="0" destOrd="7" presId="urn:microsoft.com/office/officeart/2005/8/layout/list1"/>
    <dgm:cxn modelId="{CED81C93-70E1-49B0-86FA-850407036978}" type="presOf" srcId="{931D5446-0A86-4415-B7B9-140FD1D3BD3A}" destId="{12E172B9-01B0-436D-9684-1CCC8FA3FE5C}" srcOrd="0" destOrd="0" presId="urn:microsoft.com/office/officeart/2005/8/layout/list1"/>
    <dgm:cxn modelId="{0BB0F2D0-4786-44FB-A22C-0F254029418D}" type="presOf" srcId="{9E9AAAE4-C1D5-4679-A9D3-C586AAC4EDDF}" destId="{12E172B9-01B0-436D-9684-1CCC8FA3FE5C}" srcOrd="0" destOrd="9" presId="urn:microsoft.com/office/officeart/2005/8/layout/list1"/>
    <dgm:cxn modelId="{907917D6-1A21-4E69-8653-7F017525CF47}" type="presOf" srcId="{B241EBCC-8419-4CA1-8CD5-0ECDF5F110BB}" destId="{12E172B9-01B0-436D-9684-1CCC8FA3FE5C}" srcOrd="0" destOrd="10" presId="urn:microsoft.com/office/officeart/2005/8/layout/list1"/>
    <dgm:cxn modelId="{9A33F9D9-B431-47A9-83FB-2B54BC282078}" srcId="{FA84BF92-43C6-4E94-A77F-6263E68B6783}" destId="{FC065FC0-4D57-4D2E-BA8E-8FAB675DC434}" srcOrd="6" destOrd="0" parTransId="{A50D0459-E7E9-4858-B15F-7EF83AE235C8}" sibTransId="{C5122A3A-2151-4992-8764-75F72428ABF8}"/>
    <dgm:cxn modelId="{565C0CE3-3C77-4CE9-94A1-DA41DDC8EE0F}" srcId="{FA84BF92-43C6-4E94-A77F-6263E68B6783}" destId="{B241EBCC-8419-4CA1-8CD5-0ECDF5F110BB}" srcOrd="10" destOrd="0" parTransId="{31069420-E68A-47F0-81D9-8E0DF7A8EC21}" sibTransId="{52ED718A-5468-42D0-B22C-CD4A403AF5FC}"/>
    <dgm:cxn modelId="{422F51E7-6264-4194-9348-A2B1804FD16F}" type="presOf" srcId="{F3258DF7-CFDC-4C60-995B-58DAB131BD8A}" destId="{12E172B9-01B0-436D-9684-1CCC8FA3FE5C}" srcOrd="0" destOrd="1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Thursday,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September 25th, 2022</a:t>
          </a: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9:30 AM </a:t>
          </a: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WebEx only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On the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Agenda</a:t>
          </a: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FEB4EDC4-0D0A-47A1-885A-2DC965685A57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ERCOT Updates</a:t>
          </a:r>
        </a:p>
      </dgm:t>
    </dgm:pt>
    <dgm:pt modelId="{77292C66-A365-4820-A1CC-FAD37F2CC963}" type="parTrans" cxnId="{38DF1F3A-BD05-4DF3-B0E6-132BE32C77CC}">
      <dgm:prSet/>
      <dgm:spPr/>
      <dgm:t>
        <a:bodyPr/>
        <a:lstStyle/>
        <a:p>
          <a:endParaRPr lang="en-US"/>
        </a:p>
      </dgm:t>
    </dgm:pt>
    <dgm:pt modelId="{1E1110BF-73CB-4CD6-9552-2FDCEF4A9700}" type="sibTrans" cxnId="{38DF1F3A-BD05-4DF3-B0E6-132BE32C77CC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A28233DA-F5EB-431C-B538-FCC60C9EC014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SCR815 Updates</a:t>
          </a:r>
        </a:p>
      </dgm:t>
    </dgm:pt>
    <dgm:pt modelId="{87D8D78E-2533-453A-B427-0286F42FB51F}" type="sibTrans" cxnId="{E0E0CB16-A901-4927-A055-5E62592F69BE}">
      <dgm:prSet/>
      <dgm:spPr/>
      <dgm:t>
        <a:bodyPr/>
        <a:lstStyle/>
        <a:p>
          <a:endParaRPr lang="en-US"/>
        </a:p>
      </dgm:t>
    </dgm:pt>
    <dgm:pt modelId="{EC9523BE-47CE-4DF8-B90A-E3E4E38E8B6F}" type="parTrans" cxnId="{E0E0CB16-A901-4927-A055-5E62592F69BE}">
      <dgm:prSet/>
      <dgm:spPr/>
      <dgm:t>
        <a:bodyPr/>
        <a:lstStyle/>
        <a:p>
          <a:endParaRPr lang="en-US"/>
        </a:p>
      </dgm:t>
    </dgm:pt>
    <dgm:pt modelId="{3647BF86-E27E-4AB6-8A58-AE53E3AEF4C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DRAFT RMGRR Inadvertent Gain Process Updates – further discussion, </a:t>
          </a:r>
          <a:r>
            <a:rPr lang="en-US" sz="1800" i="1" dirty="0">
              <a:latin typeface="Calibri" panose="020F0502020204030204" pitchFamily="34" charset="0"/>
              <a:cs typeface="Calibri" panose="020F0502020204030204" pitchFamily="34" charset="0"/>
            </a:rPr>
            <a:t>if needed</a:t>
          </a:r>
        </a:p>
      </dgm:t>
    </dgm:pt>
    <dgm:pt modelId="{6728FA0A-6C67-400D-85FD-BF6EC76E31D5}" type="sibTrans" cxnId="{EFD23964-CEF2-492D-87EF-4942D6B33153}">
      <dgm:prSet/>
      <dgm:spPr/>
      <dgm:t>
        <a:bodyPr/>
        <a:lstStyle/>
        <a:p>
          <a:endParaRPr lang="en-US"/>
        </a:p>
      </dgm:t>
    </dgm:pt>
    <dgm:pt modelId="{9AD424AE-BEF7-421F-B45D-E78AAC473F0B}" type="parTrans" cxnId="{EFD23964-CEF2-492D-87EF-4942D6B33153}">
      <dgm:prSet/>
      <dgm:spPr/>
      <dgm:t>
        <a:bodyPr/>
        <a:lstStyle/>
        <a:p>
          <a:endParaRPr lang="en-US"/>
        </a:p>
      </dgm:t>
    </dgm:pt>
    <dgm:pt modelId="{F4442908-9FC7-4167-9B10-7F40337E004E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System Instances &amp; MT Performance</a:t>
          </a:r>
        </a:p>
      </dgm:t>
    </dgm:pt>
    <dgm:pt modelId="{5E884D67-B5C7-4191-A5DE-52A457D75071}" type="parTrans" cxnId="{FF47E610-8108-4CF2-A294-DCB652E90F5B}">
      <dgm:prSet/>
      <dgm:spPr/>
      <dgm:t>
        <a:bodyPr/>
        <a:lstStyle/>
        <a:p>
          <a:endParaRPr lang="en-US"/>
        </a:p>
      </dgm:t>
    </dgm:pt>
    <dgm:pt modelId="{08EE3E14-3055-4699-87E9-1C905EB88ED8}" type="sibTrans" cxnId="{FF47E610-8108-4CF2-A294-DCB652E90F5B}">
      <dgm:prSet/>
      <dgm:spPr/>
      <dgm:t>
        <a:bodyPr/>
        <a:lstStyle/>
        <a:p>
          <a:endParaRPr lang="en-US"/>
        </a:p>
      </dgm:t>
    </dgm:pt>
    <dgm:pt modelId="{02F7AF0B-EC7F-4527-A68E-4A56FEF22CAA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Listserv</a:t>
          </a:r>
        </a:p>
      </dgm:t>
    </dgm:pt>
    <dgm:pt modelId="{2C082062-0F4A-46CE-9F54-2255FBF89EF2}" type="parTrans" cxnId="{36F8B17E-C395-4A93-B1D9-C03401023B9C}">
      <dgm:prSet/>
      <dgm:spPr/>
    </dgm:pt>
    <dgm:pt modelId="{D037B3F9-D3DE-4A58-AF2E-9DE91828FF09}" type="sibTrans" cxnId="{36F8B17E-C395-4A93-B1D9-C03401023B9C}">
      <dgm:prSet/>
      <dgm:spPr/>
    </dgm:pt>
    <dgm:pt modelId="{F9FCAF10-EF94-4C8D-B2A9-2A60CB9660C1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MarkeTrak Upgrade Stabilization</a:t>
          </a:r>
        </a:p>
      </dgm:t>
    </dgm:pt>
    <dgm:pt modelId="{CCDED3D1-FA25-4F84-B0DB-C49D4E28BDA1}" type="parTrans" cxnId="{E7C0C9CE-16AB-4F2D-8F08-DE173085F9CE}">
      <dgm:prSet/>
      <dgm:spPr/>
    </dgm:pt>
    <dgm:pt modelId="{5A49BCB3-499B-49CD-95E5-1F697CACA66B}" type="sibTrans" cxnId="{E7C0C9CE-16AB-4F2D-8F08-DE173085F9CE}">
      <dgm:prSet/>
      <dgm:spPr/>
    </dgm:pt>
    <dgm:pt modelId="{2E4F82D8-F60B-479B-A7E9-87751D120AB5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MarkeTrak Volumes Analysis – January thru June 2022</a:t>
          </a:r>
        </a:p>
      </dgm:t>
    </dgm:pt>
    <dgm:pt modelId="{DD9A6F81-F7EA-4A02-A6A9-C422149C9006}" type="parTrans" cxnId="{517937DD-D0B7-4C7E-9E5A-706D512FB8B1}">
      <dgm:prSet/>
      <dgm:spPr/>
    </dgm:pt>
    <dgm:pt modelId="{6B62F158-25CF-41B8-BEC0-10F0ABDE7894}" type="sibTrans" cxnId="{517937DD-D0B7-4C7E-9E5A-706D512FB8B1}">
      <dgm:prSet/>
      <dgm:spPr/>
    </dgm:pt>
    <dgm:pt modelId="{EA2EF7B5-2A7F-409F-A499-7DE3B8B815F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SCR817 Business Requirements discussion, </a:t>
          </a:r>
          <a:r>
            <a:rPr lang="en-US" sz="1800" i="1" dirty="0">
              <a:latin typeface="Calibri" panose="020F0502020204030204" pitchFamily="34" charset="0"/>
              <a:cs typeface="Calibri" panose="020F0502020204030204" pitchFamily="34" charset="0"/>
            </a:rPr>
            <a:t>if needed</a:t>
          </a:r>
        </a:p>
      </dgm:t>
    </dgm:pt>
    <dgm:pt modelId="{9BF3234F-0E0B-473F-A1C0-9130DD667646}" type="parTrans" cxnId="{DCCCB165-7484-4C9D-B674-7932E6C29BF6}">
      <dgm:prSet/>
      <dgm:spPr/>
    </dgm:pt>
    <dgm:pt modelId="{1AE32801-3907-406F-87B1-95540F0CC6D5}" type="sibTrans" cxnId="{DCCCB165-7484-4C9D-B674-7932E6C29BF6}">
      <dgm:prSet/>
      <dgm:spPr/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A95DF603-B78A-466F-BFDA-E540B09E0CA1}" type="presOf" srcId="{FEB4EDC4-0D0A-47A1-885A-2DC965685A57}" destId="{5FD4668F-81DD-421E-9924-50274E363CDB}" srcOrd="0" destOrd="3" presId="urn:microsoft.com/office/officeart/2005/8/layout/list1"/>
    <dgm:cxn modelId="{FF47E610-8108-4CF2-A294-DCB652E90F5B}" srcId="{FEB4EDC4-0D0A-47A1-885A-2DC965685A57}" destId="{F4442908-9FC7-4167-9B10-7F40337E004E}" srcOrd="0" destOrd="0" parTransId="{5E884D67-B5C7-4191-A5DE-52A457D75071}" sibTransId="{08EE3E14-3055-4699-87E9-1C905EB88ED8}"/>
    <dgm:cxn modelId="{E0E0CB16-A901-4927-A055-5E62592F69BE}" srcId="{D2506135-395C-47B0-8DA9-C3F76649FF22}" destId="{A28233DA-F5EB-431C-B538-FCC60C9EC014}" srcOrd="1" destOrd="0" parTransId="{EC9523BE-47CE-4DF8-B90A-E3E4E38E8B6F}" sibTransId="{87D8D78E-2533-453A-B427-0286F42FB51F}"/>
    <dgm:cxn modelId="{431F7221-9789-4D91-AB34-872780AAF7A9}" type="presOf" srcId="{02F7AF0B-EC7F-4527-A68E-4A56FEF22CAA}" destId="{5FD4668F-81DD-421E-9924-50274E363CDB}" srcOrd="0" destOrd="5" presId="urn:microsoft.com/office/officeart/2005/8/layout/list1"/>
    <dgm:cxn modelId="{9E10762D-34B3-4E32-81A7-A9224C32B1B7}" type="presOf" srcId="{3647BF86-E27E-4AB6-8A58-AE53E3AEF4CE}" destId="{5FD4668F-81DD-421E-9924-50274E363CDB}" srcOrd="0" destOrd="9" presId="urn:microsoft.com/office/officeart/2005/8/layout/list1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38DF1F3A-BD05-4DF3-B0E6-132BE32C77CC}" srcId="{D2506135-395C-47B0-8DA9-C3F76649FF22}" destId="{FEB4EDC4-0D0A-47A1-885A-2DC965685A57}" srcOrd="0" destOrd="0" parTransId="{77292C66-A365-4820-A1CC-FAD37F2CC963}" sibTransId="{1E1110BF-73CB-4CD6-9552-2FDCEF4A9700}"/>
    <dgm:cxn modelId="{B33B4B41-F48F-4F34-8054-D815D218B290}" type="presOf" srcId="{A00CC55C-C72B-47E2-9AE1-1FA65D7AAADD}" destId="{5FD4668F-81DD-421E-9924-50274E363CDB}" srcOrd="0" destOrd="11" presId="urn:microsoft.com/office/officeart/2005/8/layout/list1"/>
    <dgm:cxn modelId="{EFD23964-CEF2-492D-87EF-4942D6B33153}" srcId="{D2506135-395C-47B0-8DA9-C3F76649FF22}" destId="{3647BF86-E27E-4AB6-8A58-AE53E3AEF4CE}" srcOrd="3" destOrd="0" parTransId="{9AD424AE-BEF7-421F-B45D-E78AAC473F0B}" sibTransId="{6728FA0A-6C67-400D-85FD-BF6EC76E31D5}"/>
    <dgm:cxn modelId="{DCCCB165-7484-4C9D-B674-7932E6C29BF6}" srcId="{D2506135-395C-47B0-8DA9-C3F76649FF22}" destId="{EA2EF7B5-2A7F-409F-A499-7DE3B8B815FF}" srcOrd="4" destOrd="0" parTransId="{9BF3234F-0E0B-473F-A1C0-9130DD667646}" sibTransId="{1AE32801-3907-406F-87B1-95540F0CC6D5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634A1171-E841-4A8D-8BBC-7CC848C21EDC}" type="presOf" srcId="{A28233DA-F5EB-431C-B538-FCC60C9EC014}" destId="{5FD4668F-81DD-421E-9924-50274E363CDB}" srcOrd="0" destOrd="7" presId="urn:microsoft.com/office/officeart/2005/8/layout/list1"/>
    <dgm:cxn modelId="{1890FC71-E963-4F2E-8359-B280CD44A09E}" type="presOf" srcId="{EA2EF7B5-2A7F-409F-A499-7DE3B8B815FF}" destId="{5FD4668F-81DD-421E-9924-50274E363CDB}" srcOrd="0" destOrd="10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36F8B17E-C395-4A93-B1D9-C03401023B9C}" srcId="{FEB4EDC4-0D0A-47A1-885A-2DC965685A57}" destId="{02F7AF0B-EC7F-4527-A68E-4A56FEF22CAA}" srcOrd="1" destOrd="0" parTransId="{2C082062-0F4A-46CE-9F54-2255FBF89EF2}" sibTransId="{D037B3F9-D3DE-4A58-AF2E-9DE91828FF09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F3DC8182-5051-4644-BE2C-AEB2F934CA26}" type="presOf" srcId="{F4442908-9FC7-4167-9B10-7F40337E004E}" destId="{5FD4668F-81DD-421E-9924-50274E363CDB}" srcOrd="0" destOrd="4" presId="urn:microsoft.com/office/officeart/2005/8/layout/list1"/>
    <dgm:cxn modelId="{9527099C-48BD-4C52-BE1B-F581599A9067}" srcId="{FA84BF92-43C6-4E94-A77F-6263E68B6783}" destId="{D2506135-395C-47B0-8DA9-C3F76649FF22}" srcOrd="2" destOrd="0" parTransId="{5AE6885F-1A01-4324-A69E-284DA5FAEB5E}" sibTransId="{D79BAE52-B8CB-4181-ACDC-6CE5498C10F0}"/>
    <dgm:cxn modelId="{1491A9AC-1788-4EAD-9C29-8CEFCEDC670E}" type="presOf" srcId="{D2506135-395C-47B0-8DA9-C3F76649FF22}" destId="{5FD4668F-81DD-421E-9924-50274E363CDB}" srcOrd="0" destOrd="2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E7C0C9CE-16AB-4F2D-8F08-DE173085F9CE}" srcId="{FEB4EDC4-0D0A-47A1-885A-2DC965685A57}" destId="{F9FCAF10-EF94-4C8D-B2A9-2A60CB9660C1}" srcOrd="2" destOrd="0" parTransId="{CCDED3D1-FA25-4F84-B0DB-C49D4E28BDA1}" sibTransId="{5A49BCB3-499B-49CD-95E5-1F697CACA66B}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AB0298D9-D220-4A78-8C9D-865A1591914D}" type="presOf" srcId="{F9FCAF10-EF94-4C8D-B2A9-2A60CB9660C1}" destId="{5FD4668F-81DD-421E-9924-50274E363CDB}" srcOrd="0" destOrd="6" presId="urn:microsoft.com/office/officeart/2005/8/layout/list1"/>
    <dgm:cxn modelId="{517937DD-D0B7-4C7E-9E5A-706D512FB8B1}" srcId="{D2506135-395C-47B0-8DA9-C3F76649FF22}" destId="{2E4F82D8-F60B-479B-A7E9-87751D120AB5}" srcOrd="2" destOrd="0" parTransId="{DD9A6F81-F7EA-4A02-A6A9-C422149C9006}" sibTransId="{6B62F158-25CF-41B8-BEC0-10F0ABDE7894}"/>
    <dgm:cxn modelId="{AA6C1FE1-D30E-4BFF-8708-BC6FCAF80051}" srcId="{FA84BF92-43C6-4E94-A77F-6263E68B6783}" destId="{A00CC55C-C72B-47E2-9AE1-1FA65D7AAADD}" srcOrd="3" destOrd="0" parTransId="{51C22535-9E0E-469C-8BEF-51899D86B06A}" sibTransId="{29076AEE-A5EE-45EE-B91F-406449F3592D}"/>
    <dgm:cxn modelId="{803BCCE5-FC7E-4B5E-86F8-286A9C507045}" type="presOf" srcId="{2E4F82D8-F60B-479B-A7E9-87751D120AB5}" destId="{5FD4668F-81DD-421E-9924-50274E363CDB}" srcOrd="0" destOrd="8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529731"/>
          <a:ext cx="11329647" cy="4691132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3461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June/July SLAs 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were met, yet annual overall SLA for system performance remains below target.  Hoping to get back on track in September.</a:t>
          </a: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has been tracking the deletes and auto-deletes from Weather Moratorium </a:t>
          </a: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Listserv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to determine if any issues arise.  NOTE:  Auto-deletes occur when email address has 20 bounce-backs within 10 days.   Market participants who saw earlier issues have not received any additional reports of issues.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MarkeTrak Upgrade and Stabilization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:  2 issues have been resolved, 2 remaining issues (new users &amp; search functionality, bulk insert template for Usage &amp; Billing – Dispute properly loading) have been tested and will be put into production soon.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Collaboration with Market Coordination Team to review business requirements for </a:t>
          </a: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 817 and TXSET 5.0 IAG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changes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529731"/>
        <a:ext cx="11329647" cy="4691132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877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877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774913"/>
          <a:ext cx="11329647" cy="44748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499872" rIns="87930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400" b="0" kern="1200" dirty="0">
            <a:latin typeface="Arial Rounded MT Bold" panose="020F07040305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/>
            <a:t>User’s Guide and on-line modules are being updated and will be available when functionality is available in RMTE mid to late October.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/>
            <a:t>GO LIVE remains planned for 12/5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/>
            <a:t>WDSL changes for API users will be available mid-October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u="sng" kern="1200" dirty="0"/>
            <a:t>TRAINING DATES</a:t>
          </a:r>
          <a:r>
            <a:rPr lang="en-US" sz="2000" kern="1200" dirty="0"/>
            <a:t>:  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/>
            <a:t>November 16</a:t>
          </a:r>
          <a:r>
            <a:rPr lang="en-US" sz="2000" kern="1200" baseline="30000" dirty="0"/>
            <a:t>th</a:t>
          </a:r>
          <a:r>
            <a:rPr lang="en-US" sz="2000" kern="1200" dirty="0"/>
            <a:t> (during TDTMS meeting)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/>
            <a:t>November 30</a:t>
          </a:r>
          <a:r>
            <a:rPr lang="en-US" sz="2000" kern="1200" baseline="30000" dirty="0"/>
            <a:t>th</a:t>
          </a:r>
          <a:r>
            <a:rPr lang="en-US" sz="2000" kern="1200" dirty="0"/>
            <a:t>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Changes in SCR 815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: drop downs to track </a:t>
          </a:r>
          <a:r>
            <a:rPr lang="en-US" sz="2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unexecutable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reasons, downsizing rolodex, escalation emails for non-activity (IAGs/Rescission), removing unused subtypes, clarity on reporting dates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774913"/>
        <a:ext cx="11329647" cy="4474822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10852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SCR 815 – MarkeTrak Administrative Enhancements</a:t>
          </a:r>
        </a:p>
      </dsp:txBody>
      <dsp:txXfrm>
        <a:off x="0" y="0"/>
        <a:ext cx="10829645" cy="10852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656841"/>
          <a:ext cx="11329647" cy="41061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395732" rIns="8793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Clearly define an Inadvertent Gain </a:t>
          </a:r>
          <a:endParaRPr lang="en-US" sz="2000" b="1" kern="1200" dirty="0">
            <a:latin typeface="+mn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Clarify the appropriate use of the Inadvertent Gain Process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Limit the use of the Bulk Insert template for IAGs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Requiring a CR who experienced a system processing issue resulting in inadvertently gaining greater than 100 ESIs, who uses the IAG process to resolve, to inform impacted Market Participants and detail the cause of the issue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Adding a Valid Reject/</a:t>
          </a:r>
          <a:r>
            <a:rPr lang="en-US" sz="2000" kern="1200" dirty="0" err="1"/>
            <a:t>Unexecutable</a:t>
          </a:r>
          <a:r>
            <a:rPr lang="en-US" sz="2000" kern="1200" dirty="0"/>
            <a:t> Reason for the losing CR referencing the new subsection on the Invalid Use of the IAG Process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Introduce the commonly referred to “No Current Occupant” process supported by PUCT Subst. Rule 25.488 - </a:t>
          </a:r>
          <a:r>
            <a:rPr lang="en-US" sz="2000" i="1" kern="1200" dirty="0"/>
            <a:t>Procedures for a Premise with No Service Agreement </a:t>
          </a:r>
          <a:r>
            <a:rPr lang="en-US" sz="2000" kern="1200" dirty="0"/>
            <a:t>for scenarios where the losing CR no longer has a valid service agreement with the Customer and must regain an ESI ID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656841"/>
        <a:ext cx="11329647" cy="4106158"/>
      </dsp:txXfrm>
    </dsp:sp>
    <dsp:sp modelId="{4FC84B32-D1CC-469D-BDF0-F53E02EEAA9C}">
      <dsp:nvSpPr>
        <dsp:cNvPr id="0" name=""/>
        <dsp:cNvSpPr/>
      </dsp:nvSpPr>
      <dsp:spPr>
        <a:xfrm>
          <a:off x="0" y="17646"/>
          <a:ext cx="10829645" cy="8591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DRAFT RMGRR Inadvertent Gain Process Updates</a:t>
          </a:r>
        </a:p>
      </dsp:txBody>
      <dsp:txXfrm>
        <a:off x="0" y="17646"/>
        <a:ext cx="10829645" cy="8591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628219"/>
          <a:ext cx="11329646" cy="35666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9626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Thursday,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September 25th, 2022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9:30 AM 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WebEx only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On the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Agenda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ERCOT Updates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System Instances &amp; MT Performance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Listserv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MarkeTrak Upgrade Stabilization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SCR815 Updates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MarkeTrak Volumes Analysis – January thru June 2022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DRAFT RMGRR Inadvertent Gain Process Updates – further discussion, </a:t>
          </a:r>
          <a:r>
            <a:rPr lang="en-US" sz="1800" i="1" kern="1200" dirty="0">
              <a:latin typeface="Calibri" panose="020F0502020204030204" pitchFamily="34" charset="0"/>
              <a:cs typeface="Calibri" panose="020F0502020204030204" pitchFamily="34" charset="0"/>
            </a:rPr>
            <a:t>if needed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SCR817 Business Requirements discussion, </a:t>
          </a:r>
          <a:r>
            <a:rPr lang="en-US" sz="1800" i="1" kern="1200" dirty="0">
              <a:latin typeface="Calibri" panose="020F0502020204030204" pitchFamily="34" charset="0"/>
              <a:cs typeface="Calibri" panose="020F0502020204030204" pitchFamily="34" charset="0"/>
            </a:rPr>
            <a:t>if needed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628219"/>
        <a:ext cx="11329646" cy="3566642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7324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732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September 13th, 2022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7725711"/>
              </p:ext>
            </p:extLst>
          </p:nvPr>
        </p:nvGraphicFramePr>
        <p:xfrm>
          <a:off x="478555" y="1020545"/>
          <a:ext cx="11329647" cy="5220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4353394"/>
              </p:ext>
            </p:extLst>
          </p:nvPr>
        </p:nvGraphicFramePr>
        <p:xfrm>
          <a:off x="478555" y="941514"/>
          <a:ext cx="11329647" cy="5249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5536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5791981"/>
              </p:ext>
            </p:extLst>
          </p:nvPr>
        </p:nvGraphicFramePr>
        <p:xfrm>
          <a:off x="478555" y="941514"/>
          <a:ext cx="11329647" cy="476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6268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510869"/>
              </p:ext>
            </p:extLst>
          </p:nvPr>
        </p:nvGraphicFramePr>
        <p:xfrm>
          <a:off x="478555" y="1544595"/>
          <a:ext cx="11329646" cy="4238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3238</TotalTime>
  <Words>434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Symbol</vt:lpstr>
      <vt:lpstr>Wingdings</vt:lpstr>
      <vt:lpstr>Retrospect</vt:lpstr>
      <vt:lpstr>TDTMS Update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86</cp:revision>
  <dcterms:created xsi:type="dcterms:W3CDTF">2019-02-27T15:25:50Z</dcterms:created>
  <dcterms:modified xsi:type="dcterms:W3CDTF">2022-09-08T16:47:50Z</dcterms:modified>
</cp:coreProperties>
</file>