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4" r:id="rId7"/>
  </p:sldMasterIdLst>
  <p:notesMasterIdLst>
    <p:notesMasterId r:id="rId23"/>
  </p:notesMasterIdLst>
  <p:handoutMasterIdLst>
    <p:handoutMasterId r:id="rId24"/>
  </p:handoutMasterIdLst>
  <p:sldIdLst>
    <p:sldId id="260" r:id="rId8"/>
    <p:sldId id="318" r:id="rId9"/>
    <p:sldId id="623" r:id="rId10"/>
    <p:sldId id="617" r:id="rId11"/>
    <p:sldId id="624" r:id="rId12"/>
    <p:sldId id="626" r:id="rId13"/>
    <p:sldId id="269" r:id="rId14"/>
    <p:sldId id="282" r:id="rId15"/>
    <p:sldId id="283" r:id="rId16"/>
    <p:sldId id="271" r:id="rId17"/>
    <p:sldId id="280" r:id="rId18"/>
    <p:sldId id="281" r:id="rId19"/>
    <p:sldId id="573" r:id="rId20"/>
    <p:sldId id="615" r:id="rId21"/>
    <p:sldId id="62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22" d="100"/>
          <a:sy n="122" d="100"/>
        </p:scale>
        <p:origin x="185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9/6/2022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815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409222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3109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104736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1603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57406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24617436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September 6,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solidFill>
                  <a:schemeClr val="accent1">
                    <a:lumMod val="75000"/>
                  </a:schemeClr>
                </a:solidFill>
              </a:rPr>
              <a:t>RRSFF</a:t>
            </a:r>
            <a:r>
              <a:rPr lang="en-US" sz="1800" dirty="0"/>
              <a:t> responsibility can be replaced by any other RRS subtype.</a:t>
            </a:r>
          </a:p>
          <a:p>
            <a:pPr>
              <a:buFontTx/>
              <a:buChar char="-"/>
            </a:pPr>
            <a:r>
              <a:rPr lang="en-US" sz="1800" dirty="0">
                <a:solidFill>
                  <a:schemeClr val="accent1">
                    <a:lumMod val="75000"/>
                  </a:schemeClr>
                </a:solidFill>
              </a:rPr>
              <a:t>RRSUF</a:t>
            </a:r>
            <a:r>
              <a:rPr lang="en-US" sz="1800" dirty="0"/>
              <a:t> responsibility can be replaced by </a:t>
            </a:r>
            <a:r>
              <a:rPr lang="en-US" sz="1800" dirty="0">
                <a:solidFill>
                  <a:schemeClr val="accent1">
                    <a:lumMod val="75000"/>
                  </a:schemeClr>
                </a:solidFill>
              </a:rPr>
              <a:t>RRSPF</a:t>
            </a:r>
            <a:r>
              <a:rPr lang="en-US" sz="1800" dirty="0"/>
              <a:t> or </a:t>
            </a:r>
            <a:r>
              <a:rPr lang="en-US" sz="1800" dirty="0">
                <a:solidFill>
                  <a:schemeClr val="accent1">
                    <a:lumMod val="75000"/>
                  </a:schemeClr>
                </a:solidFill>
              </a:rPr>
              <a:t>RRSUF</a:t>
            </a:r>
            <a:r>
              <a:rPr lang="en-US" sz="1800" dirty="0"/>
              <a:t>.</a:t>
            </a:r>
          </a:p>
          <a:p>
            <a:pPr>
              <a:buFontTx/>
              <a:buChar char="-"/>
            </a:pPr>
            <a:r>
              <a:rPr lang="en-US" sz="1800" dirty="0">
                <a:solidFill>
                  <a:schemeClr val="accent1">
                    <a:lumMod val="75000"/>
                  </a:schemeClr>
                </a:solidFill>
              </a:rPr>
              <a:t>RRSPF</a:t>
            </a:r>
            <a:r>
              <a:rPr lang="en-US" sz="1800" dirty="0"/>
              <a:t> responsibility can only be replaced with other </a:t>
            </a:r>
            <a:r>
              <a:rPr lang="en-US" sz="1800" dirty="0">
                <a:solidFill>
                  <a:schemeClr val="accent1">
                    <a:lumMod val="75000"/>
                  </a:schemeClr>
                </a:solidFill>
              </a:rPr>
              <a:t>RRSPF</a:t>
            </a:r>
            <a:r>
              <a:rPr lang="en-US" sz="1800" dirty="0"/>
              <a:t>.</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9135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7371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plans to provide a sample XML Award at next week’s meeting</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5120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91149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32004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32793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4,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a:t>
            </a:r>
          </a:p>
          <a:p>
            <a:pPr lvl="1"/>
            <a:r>
              <a:rPr lang="en-US" sz="1800" dirty="0">
                <a:solidFill>
                  <a:schemeClr val="tx2"/>
                </a:solidFill>
                <a:latin typeface="Arial" panose="020B0604020202020204" pitchFamily="34" charset="0"/>
                <a:ea typeface="Calibri" panose="020F0502020204030204" pitchFamily="34" charset="0"/>
              </a:rPr>
              <a:t>Periodic emails to TAC </a:t>
            </a:r>
          </a:p>
          <a:p>
            <a:r>
              <a:rPr lang="en-US" sz="2200" dirty="0">
                <a:solidFill>
                  <a:schemeClr val="tx2"/>
                </a:solidFill>
                <a:latin typeface="Arial" panose="020B0604020202020204" pitchFamily="34" charset="0"/>
                <a:ea typeface="Calibri" panose="020F0502020204030204" pitchFamily="34" charset="0"/>
              </a:rPr>
              <a:t>Cutover Plan in development</a:t>
            </a:r>
          </a:p>
          <a:p>
            <a:pPr lvl="1"/>
            <a:r>
              <a:rPr lang="en-US" sz="1800" dirty="0">
                <a:solidFill>
                  <a:schemeClr val="tx2"/>
                </a:solidFill>
                <a:latin typeface="Arial" panose="020B0604020202020204" pitchFamily="34" charset="0"/>
                <a:ea typeface="Calibri" panose="020F0502020204030204" pitchFamily="34" charset="0"/>
              </a:rPr>
              <a:t>Plan to provide to QSEs one month before cutover and will leverage this WebEx forum to discuss plan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63887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pPr lvl="1"/>
            <a:r>
              <a:rPr lang="en-US" sz="1600" dirty="0">
                <a:solidFill>
                  <a:schemeClr val="tx1">
                    <a:lumMod val="65000"/>
                    <a:lumOff val="35000"/>
                  </a:schemeClr>
                </a:solidFill>
              </a:rPr>
              <a:t>High level review of transaction changes</a:t>
            </a:r>
          </a:p>
          <a:p>
            <a:r>
              <a:rPr lang="en-US" sz="2000" dirty="0">
                <a:solidFill>
                  <a:schemeClr val="tx1">
                    <a:lumMod val="65000"/>
                    <a:lumOff val="35000"/>
                  </a:schemeClr>
                </a:solidFill>
              </a:rPr>
              <a:t>Summary and Q&amp;A</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a:t>
            </a:r>
          </a:p>
          <a:p>
            <a:pPr lvl="2"/>
            <a:r>
              <a:rPr lang="en-US" sz="1400" dirty="0">
                <a:solidFill>
                  <a:schemeClr val="tx2"/>
                </a:solidFill>
              </a:rPr>
              <a:t>AS Self-Arrangement</a:t>
            </a:r>
          </a:p>
          <a:p>
            <a:pPr lvl="2"/>
            <a:r>
              <a:rPr lang="en-US" sz="1400" dirty="0">
                <a:solidFill>
                  <a:schemeClr val="tx2"/>
                </a:solidFill>
              </a:rPr>
              <a:t>AS Trades</a:t>
            </a:r>
            <a:endParaRPr lang="en-US" sz="1800" dirty="0">
              <a:solidFill>
                <a:schemeClr val="tx2"/>
              </a:solidFill>
            </a:endParaRPr>
          </a:p>
          <a:p>
            <a:pPr lvl="1"/>
            <a:r>
              <a:rPr lang="en-US" sz="1800" dirty="0">
                <a:solidFill>
                  <a:schemeClr val="tx2"/>
                </a:solidFill>
              </a:rPr>
              <a:t>On the day of implementation/cutover, QSEs may be required to cancel and re-submit certain transactions (still being evaluated and target release of cutover plan for Sep 13, 2022)</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Weeks 1 &amp; 2 (Aug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3 &amp; 4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5 &amp; 6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7 &amp; 8 (Sept 26 – Oct 7):  Publish weekly submission summary by QSE (target 95% success)</a:t>
            </a:r>
          </a:p>
          <a:p>
            <a:pPr lvl="1"/>
            <a:r>
              <a:rPr lang="en-US" sz="1800" dirty="0">
                <a:solidFill>
                  <a:srgbClr val="FF0000"/>
                </a:solidFill>
                <a:effectLst/>
                <a:latin typeface="Arial" panose="020B0604020202020204" pitchFamily="34" charset="0"/>
                <a:ea typeface="Calibri" panose="020F0502020204030204" pitchFamily="34" charset="0"/>
              </a:rPr>
              <a:t>Weekly Market Readiness- every Tuesday, 10am Aug 30-Oct 4, 2022</a:t>
            </a:r>
          </a:p>
          <a:p>
            <a:pPr lvl="1"/>
            <a:r>
              <a:rPr lang="en-US" sz="1800" dirty="0">
                <a:solidFill>
                  <a:srgbClr val="FF0000"/>
                </a:solidFill>
                <a:effectLst/>
                <a:latin typeface="Arial" panose="020B0604020202020204" pitchFamily="34" charset="0"/>
                <a:ea typeface="Calibri" panose="020F0502020204030204" pitchFamily="34" charset="0"/>
              </a:rPr>
              <a:t>FFRA Go-Live October 13, 2022</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Weeks 1 &amp; 2 (Aug 15 – Aug 28):  No submission summary published</a:t>
            </a:r>
          </a:p>
          <a:p>
            <a:pPr lvl="2"/>
            <a:r>
              <a:rPr lang="en-US" sz="1200" dirty="0">
                <a:solidFill>
                  <a:srgbClr val="FF0000"/>
                </a:solidFill>
                <a:latin typeface="Arial" panose="020B0604020202020204" pitchFamily="34" charset="0"/>
                <a:ea typeface="Calibri" panose="020F0502020204030204" pitchFamily="34" charset="0"/>
              </a:rPr>
              <a:t>Weeks 3 &amp; 4 (Aug 29 – Sep 11):   Publish weekly submission summary by QSE (target 50% success)</a:t>
            </a:r>
          </a:p>
          <a:p>
            <a:pPr lvl="2"/>
            <a:r>
              <a:rPr lang="en-US" sz="1200" dirty="0">
                <a:solidFill>
                  <a:schemeClr val="tx2"/>
                </a:solidFill>
                <a:latin typeface="Arial" panose="020B0604020202020204" pitchFamily="34" charset="0"/>
                <a:ea typeface="Calibri" panose="020F0502020204030204" pitchFamily="34" charset="0"/>
              </a:rPr>
              <a:t>Weeks 5 &amp; 6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7 &amp; 8 (Sept 26 – Oct 9):   Publish weekly submission summary by QSE (target 95% success)</a:t>
            </a:r>
          </a:p>
          <a:p>
            <a:pPr lvl="1"/>
            <a:r>
              <a:rPr lang="en-US" sz="1800" dirty="0">
                <a:solidFill>
                  <a:schemeClr val="tx2"/>
                </a:solidFill>
                <a:latin typeface="Arial" panose="020B0604020202020204" pitchFamily="34" charset="0"/>
              </a:rPr>
              <a:t>First report will be published Tuesday, September 6 to assess participation for week of Monday Aug 29 through Sunday Sep 4</a:t>
            </a:r>
          </a:p>
          <a:p>
            <a:pPr lvl="1"/>
            <a:r>
              <a:rPr lang="en-US" sz="1800" dirty="0">
                <a:solidFill>
                  <a:schemeClr val="tx2"/>
                </a:solidFill>
                <a:latin typeface="Arial" panose="020B0604020202020204" pitchFamily="34" charset="0"/>
              </a:rPr>
              <a:t>The list of QSEs to be scored is posted with this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533400" y="5239434"/>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304800" y="964489"/>
            <a:ext cx="7620000" cy="369332"/>
          </a:xfrm>
          <a:prstGeom prst="rect">
            <a:avLst/>
          </a:prstGeom>
          <a:noFill/>
        </p:spPr>
        <p:txBody>
          <a:bodyPr wrap="square" rtlCol="0">
            <a:spAutoFit/>
          </a:bodyPr>
          <a:lstStyle/>
          <a:p>
            <a:r>
              <a:rPr lang="en-US" dirty="0">
                <a:solidFill>
                  <a:srgbClr val="FF0000"/>
                </a:solidFill>
              </a:rPr>
              <a:t>Review live scorecard- goal is 50% by end of Week 2 (Sep 5- Sep 11)</a:t>
            </a:r>
          </a:p>
        </p:txBody>
      </p:sp>
      <p:pic>
        <p:nvPicPr>
          <p:cNvPr id="8" name="Picture 7">
            <a:extLst>
              <a:ext uri="{FF2B5EF4-FFF2-40B4-BE49-F238E27FC236}">
                <a16:creationId xmlns:a16="http://schemas.microsoft.com/office/drawing/2014/main" id="{6E019CB2-7267-4F4E-BFD5-838B01B26A96}"/>
              </a:ext>
            </a:extLst>
          </p:cNvPr>
          <p:cNvPicPr>
            <a:picLocks noChangeAspect="1"/>
          </p:cNvPicPr>
          <p:nvPr/>
        </p:nvPicPr>
        <p:blipFill>
          <a:blip r:embed="rId3"/>
          <a:stretch>
            <a:fillRect/>
          </a:stretch>
        </p:blipFill>
        <p:spPr>
          <a:xfrm>
            <a:off x="353812" y="1527243"/>
            <a:ext cx="8268511" cy="3044757"/>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00360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6405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1627720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277531</TotalTime>
  <Words>1560</Words>
  <Application>Microsoft Office PowerPoint</Application>
  <PresentationFormat>On-screen Show (4:3)</PresentationFormat>
  <Paragraphs>170</Paragraphs>
  <Slides>15</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15</vt:i4>
      </vt:variant>
    </vt:vector>
  </HeadingPairs>
  <TitlesOfParts>
    <vt:vector size="23"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Required testing and scorecard for QSEs in MOTE</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lpstr>Other Supplemental Information:  Firm Fuel Supply Service Change </vt:lpstr>
      <vt:lpstr>Summary and Q&amp;A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2828</cp:revision>
  <cp:lastPrinted>2020-02-05T17:47:59Z</cp:lastPrinted>
  <dcterms:created xsi:type="dcterms:W3CDTF">2016-01-21T15:20:31Z</dcterms:created>
  <dcterms:modified xsi:type="dcterms:W3CDTF">2022-09-06T14:23:40Z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