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324" r:id="rId8"/>
    <p:sldId id="325" r:id="rId9"/>
    <p:sldId id="327" r:id="rId10"/>
    <p:sldId id="328" r:id="rId11"/>
    <p:sldId id="329" r:id="rId12"/>
    <p:sldId id="330" r:id="rId13"/>
    <p:sldId id="331" r:id="rId14"/>
    <p:sldId id="33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4" autoAdjust="0"/>
    <p:restoredTop sz="92597" autoAdjust="0"/>
  </p:normalViewPr>
  <p:slideViewPr>
    <p:cSldViewPr showGuides="1">
      <p:cViewPr varScale="1">
        <p:scale>
          <a:sx n="94" d="100"/>
          <a:sy n="94" d="100"/>
        </p:scale>
        <p:origin x="102" y="5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34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35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57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68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7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74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Supply Analysis Working Group Update</a:t>
            </a:r>
            <a:endParaRPr lang="en-US" sz="2800" dirty="0"/>
          </a:p>
          <a:p>
            <a:endParaRPr lang="en-US" dirty="0"/>
          </a:p>
          <a:p>
            <a:r>
              <a:rPr lang="en-US" dirty="0"/>
              <a:t>Caitlin Smith, Chair</a:t>
            </a:r>
          </a:p>
          <a:p>
            <a:r>
              <a:rPr lang="en-US" dirty="0"/>
              <a:t>Pete Warnken, Co-Vice Chair</a:t>
            </a:r>
          </a:p>
          <a:p>
            <a:r>
              <a:rPr lang="en-US" dirty="0"/>
              <a:t>Ian Haley, Co-Vice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September 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Modeling Project Status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857756"/>
            <a:ext cx="8527211" cy="2369978"/>
          </a:xfrm>
        </p:spPr>
        <p:txBody>
          <a:bodyPr/>
          <a:lstStyle/>
          <a:p>
            <a:r>
              <a:rPr lang="en-US" sz="2400" dirty="0"/>
              <a:t>Zonal Reliability Study</a:t>
            </a:r>
          </a:p>
          <a:p>
            <a:pPr lvl="1"/>
            <a:r>
              <a:rPr lang="en-US" sz="2000" dirty="0"/>
              <a:t>Purpose of study is to test the concept of a multi-zone ERCOT representation for resource adequacy and the associated impact of transmission constraints</a:t>
            </a:r>
          </a:p>
          <a:p>
            <a:pPr lvl="1"/>
            <a:r>
              <a:rPr lang="en-US" sz="2000" dirty="0"/>
              <a:t>Developed an ERCOT topology with five internal zones as well as DC tie connections to neighboring grids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FBB312-A699-4976-98F3-B48176D43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998231"/>
            <a:ext cx="2618483" cy="246583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E115BE3-3D66-4EB3-8068-A13A644E9D69}"/>
              </a:ext>
            </a:extLst>
          </p:cNvPr>
          <p:cNvSpPr txBox="1">
            <a:spLocks/>
          </p:cNvSpPr>
          <p:nvPr/>
        </p:nvSpPr>
        <p:spPr>
          <a:xfrm>
            <a:off x="316264" y="2915697"/>
            <a:ext cx="6160736" cy="127530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/>
              <a:t>Reliability comparison of transmission-unconstrained and constrained systems to be made after setting both to a base reliability level (0.1 Loss-of-Load Events/year for 2023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3AAC82-542A-44C5-933F-3C05F3139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068" y="4275217"/>
            <a:ext cx="2491680" cy="218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1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4259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Modeling Project Update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06" y="878314"/>
            <a:ext cx="8527211" cy="5316071"/>
          </a:xfrm>
        </p:spPr>
        <p:txBody>
          <a:bodyPr/>
          <a:lstStyle/>
          <a:p>
            <a:r>
              <a:rPr lang="en-US" sz="2400" dirty="0"/>
              <a:t>Effective Load Carrying Capability (ELCC) Study</a:t>
            </a:r>
          </a:p>
          <a:p>
            <a:pPr lvl="1"/>
            <a:r>
              <a:rPr lang="en-US" sz="2000" dirty="0"/>
              <a:t>Obtain ELCC values for range of scenarios:</a:t>
            </a:r>
          </a:p>
          <a:p>
            <a:pPr lvl="2"/>
            <a:r>
              <a:rPr lang="en-US" sz="1600" dirty="0"/>
              <a:t>Alternative penetration levels of solar, wind and storage</a:t>
            </a:r>
          </a:p>
          <a:p>
            <a:pPr lvl="2"/>
            <a:r>
              <a:rPr lang="en-US" sz="1600" dirty="0"/>
              <a:t>Location of wind and solar sites</a:t>
            </a:r>
          </a:p>
          <a:p>
            <a:pPr lvl="2"/>
            <a:r>
              <a:rPr lang="en-US" sz="1600" dirty="0"/>
              <a:t>Solar technology type (single/dual axis tracking, DG)</a:t>
            </a:r>
          </a:p>
          <a:p>
            <a:pPr lvl="2"/>
            <a:r>
              <a:rPr lang="en-US" sz="1600" dirty="0"/>
              <a:t>Storage utilization (Ancillary Service only vs. energy market)</a:t>
            </a:r>
          </a:p>
          <a:p>
            <a:pPr lvl="1"/>
            <a:r>
              <a:rPr lang="en-US" sz="2000" dirty="0"/>
              <a:t>Obtain ELCC values for individual high-risk hours</a:t>
            </a:r>
          </a:p>
          <a:p>
            <a:pPr lvl="1"/>
            <a:r>
              <a:rPr lang="en-US" sz="2000" dirty="0"/>
              <a:t>Currently wrapping up solar scenarios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EBA28B-A934-4BC0-A84E-772E5DB8B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904" y="3776155"/>
            <a:ext cx="4725614" cy="259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1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NERC Probabilistic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372100"/>
          </a:xfrm>
        </p:spPr>
        <p:txBody>
          <a:bodyPr/>
          <a:lstStyle/>
          <a:p>
            <a:r>
              <a:rPr lang="en-US" sz="2400" dirty="0"/>
              <a:t>NERC Probabilistic Assessment</a:t>
            </a:r>
          </a:p>
          <a:p>
            <a:pPr lvl="1"/>
            <a:r>
              <a:rPr lang="en-US" sz="2000" dirty="0"/>
              <a:t>Biennial NERC requirement to determine a set of probabilistic reliability measures for the resource portfolios expected for two future years (2024, 2026); metrics include</a:t>
            </a:r>
          </a:p>
          <a:p>
            <a:pPr lvl="2"/>
            <a:r>
              <a:rPr lang="en-US" sz="2000" dirty="0"/>
              <a:t>Loss of Load Hours</a:t>
            </a:r>
          </a:p>
          <a:p>
            <a:pPr lvl="2"/>
            <a:r>
              <a:rPr lang="en-US" sz="2000" dirty="0"/>
              <a:t>Expected Unserved Energy</a:t>
            </a:r>
          </a:p>
          <a:p>
            <a:pPr lvl="1"/>
            <a:r>
              <a:rPr lang="en-US" sz="2000" dirty="0"/>
              <a:t>Study now incorporates linear probabilistic impact of declining winter temperatures on unplanned outages (1.07% outage increase for each degree drop from 20⁰F to 0⁰F) </a:t>
            </a:r>
          </a:p>
          <a:p>
            <a:pPr lvl="1"/>
            <a:r>
              <a:rPr lang="en-US" sz="2000" dirty="0"/>
              <a:t>Results show an increase in summer reliability due to solar additions, but winter reliability decreases due to modeling of additional temperature-driven unplanned outage risk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CDR Dispatchable/Flexible Adequacy Measures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372100"/>
          </a:xfrm>
        </p:spPr>
        <p:txBody>
          <a:bodyPr/>
          <a:lstStyle/>
          <a:p>
            <a:r>
              <a:rPr lang="en-US" sz="2400" dirty="0"/>
              <a:t>Presented examples of new CDR screening measures, for a given forecast year and season, that gauge whether there is sufficient non-IRR resource capacity to address extreme net load risks: </a:t>
            </a:r>
          </a:p>
          <a:p>
            <a:pPr lvl="1"/>
            <a:r>
              <a:rPr lang="en-US" sz="2000" dirty="0"/>
              <a:t>An exceptionally high net load scenario to be met by expected dispatchable resources</a:t>
            </a:r>
          </a:p>
          <a:p>
            <a:pPr lvl="1"/>
            <a:r>
              <a:rPr lang="en-US" sz="2000" dirty="0"/>
              <a:t>An exceptionally large two-hour net load “up-ramp” to be met by expected flexible resources (CTs, ICEs, energy storage, hydro)</a:t>
            </a:r>
          </a:p>
          <a:p>
            <a:r>
              <a:rPr lang="en-US" sz="2400" dirty="0"/>
              <a:t>Measures would be reported for blocks of the highest-risk hours for the season; for example, summer “wind risk hours” of 2 through 5 pm, and “solar risk hours” of 6 through 8 pm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1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CDR Dispatchable/Flexible Adequacy Measures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8CB285-8E19-483A-9DBB-E82BEE5B0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238" y="1470818"/>
            <a:ext cx="6860382" cy="475016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FEE1CF-8926-40EA-A0E7-4F5E255F4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18318"/>
          </a:xfrm>
        </p:spPr>
        <p:txBody>
          <a:bodyPr/>
          <a:lstStyle/>
          <a:p>
            <a:r>
              <a:rPr lang="en-US" sz="2400" dirty="0"/>
              <a:t>Summer CDR Reporting Mock-up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52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Wind and Solar Profile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4991100"/>
          </a:xfrm>
        </p:spPr>
        <p:txBody>
          <a:bodyPr/>
          <a:lstStyle/>
          <a:p>
            <a:r>
              <a:rPr lang="en-US" sz="2400" dirty="0"/>
              <a:t>UL Services completed development of hourly wind and solar profiles covering weather years 1980 through 2021</a:t>
            </a:r>
          </a:p>
          <a:p>
            <a:r>
              <a:rPr lang="en-US" sz="2400" dirty="0"/>
              <a:t>Profiles and methodology report will be posted on ercot.com (Resource Adequacy webpage)</a:t>
            </a:r>
          </a:p>
          <a:p>
            <a:r>
              <a:rPr lang="en-US" sz="2400" dirty="0"/>
              <a:t>Significantly expanded the number of new sites for which profiles were created: wind – additional 58, solar – additional 103</a:t>
            </a:r>
          </a:p>
          <a:p>
            <a:r>
              <a:rPr lang="en-US" sz="2400" dirty="0"/>
              <a:t>For the next profile project, will investigate </a:t>
            </a:r>
          </a:p>
          <a:p>
            <a:pPr lvl="1"/>
            <a:r>
              <a:rPr lang="en-US" sz="2000" dirty="0"/>
              <a:t>Feasibility of more granular profile data to further improve solar profiles during low-light hours</a:t>
            </a:r>
          </a:p>
          <a:p>
            <a:pPr lvl="1"/>
            <a:r>
              <a:rPr lang="en-US" sz="2000" dirty="0"/>
              <a:t>Statistical/modeling analysis of the impact of winter weather events on turbine availability, e.g., precipitation events that cause significant icing issues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52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Drought Risk Assessment Tool, August 2022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4991100"/>
          </a:xfrm>
        </p:spPr>
        <p:txBody>
          <a:bodyPr/>
          <a:lstStyle/>
          <a:p>
            <a:r>
              <a:rPr lang="en-US" sz="2400" dirty="0"/>
              <a:t>ERCOT estimates the amount of capacity and generation potentially at risk of losing sufficient water supplies within the next 18 months; latest assessment results: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Proposed model improvement: account for multiple groundwater wells as opposed to single representative well via generation owner surveys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F3DAD5-EE09-42AD-8040-12D56FFCB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77" y="2214282"/>
            <a:ext cx="3766660" cy="2065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AA9042-E621-45DE-82C0-DBC13FCC5A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7068" y="2214281"/>
            <a:ext cx="3766660" cy="20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56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4991100"/>
          </a:xfrm>
        </p:spPr>
        <p:txBody>
          <a:bodyPr/>
          <a:lstStyle/>
          <a:p>
            <a:r>
              <a:rPr lang="en-US" sz="2400" dirty="0"/>
              <a:t>Discussed the timing of a detailed Cost of New Energy (CONE) study</a:t>
            </a:r>
          </a:p>
          <a:p>
            <a:pPr lvl="1"/>
            <a:r>
              <a:rPr lang="en-US" sz="2200" dirty="0"/>
              <a:t>Participants agreed to defer the study by at least one year</a:t>
            </a:r>
          </a:p>
          <a:p>
            <a:r>
              <a:rPr lang="en-US" sz="2400" dirty="0"/>
              <a:t>Next SAWG meeting will focus mainly on sharing the results of the zonal reliability and ELCC studies</a:t>
            </a:r>
          </a:p>
          <a:p>
            <a:pPr lvl="1"/>
            <a:r>
              <a:rPr lang="en-US" sz="2200" dirty="0"/>
              <a:t>Will schedule the meeting to follow completion of the studies in September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141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15974</TotalTime>
  <Words>619</Words>
  <Application>Microsoft Office PowerPoint</Application>
  <PresentationFormat>On-screen Show (4:3)</PresentationFormat>
  <Paragraphs>74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Modeling Project Status Update</vt:lpstr>
      <vt:lpstr>Modeling Project Update</vt:lpstr>
      <vt:lpstr>NERC Probabilistic Assessment</vt:lpstr>
      <vt:lpstr>CDR Dispatchable/Flexible Adequacy Measures</vt:lpstr>
      <vt:lpstr>CDR Dispatchable/Flexible Adequacy Measures</vt:lpstr>
      <vt:lpstr>Wind and Solar Profile Development</vt:lpstr>
      <vt:lpstr>Drought Risk Assessment Tool, August 2022 Update</vt:lpstr>
      <vt:lpstr>Miscellaneous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394</cp:revision>
  <cp:lastPrinted>2016-01-21T20:53:15Z</cp:lastPrinted>
  <dcterms:created xsi:type="dcterms:W3CDTF">2016-01-21T15:20:31Z</dcterms:created>
  <dcterms:modified xsi:type="dcterms:W3CDTF">2022-09-06T17:22:02Z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