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6" r:id="rId4"/>
    <p:sldId id="1130" r:id="rId5"/>
    <p:sldId id="1131" r:id="rId6"/>
    <p:sldId id="256" r:id="rId7"/>
    <p:sldId id="1132" r:id="rId8"/>
    <p:sldId id="113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departments\Credit\Credit\QSE_EAL\2022\CWG\Exposure%20Analysis\Aug%202022\tpe%20crr%20sc%20June%202022%20-%20July%20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TPE</c:v>
                </c:pt>
              </c:strCache>
            </c:strRef>
          </c:tx>
          <c:spPr>
            <a:solidFill>
              <a:srgbClr val="685BC7"/>
            </a:solidFill>
            <a:ln>
              <a:noFill/>
            </a:ln>
            <a:effectLst/>
          </c:spPr>
          <c:cat>
            <c:numRef>
              <c:f>Sheet1!$A$2:$A$62</c:f>
              <c:numCache>
                <c:formatCode>[$-409]mm/dd/yyyy</c:formatCode>
                <c:ptCount val="61"/>
                <c:pt idx="0">
                  <c:v>44713</c:v>
                </c:pt>
                <c:pt idx="1">
                  <c:v>44714</c:v>
                </c:pt>
                <c:pt idx="2">
                  <c:v>44715</c:v>
                </c:pt>
                <c:pt idx="3">
                  <c:v>44716</c:v>
                </c:pt>
                <c:pt idx="4">
                  <c:v>44717</c:v>
                </c:pt>
                <c:pt idx="5">
                  <c:v>44718</c:v>
                </c:pt>
                <c:pt idx="6">
                  <c:v>44719</c:v>
                </c:pt>
                <c:pt idx="7">
                  <c:v>44720</c:v>
                </c:pt>
                <c:pt idx="8">
                  <c:v>44721</c:v>
                </c:pt>
                <c:pt idx="9">
                  <c:v>44722</c:v>
                </c:pt>
                <c:pt idx="10">
                  <c:v>44723</c:v>
                </c:pt>
                <c:pt idx="11">
                  <c:v>44724</c:v>
                </c:pt>
                <c:pt idx="12">
                  <c:v>44725</c:v>
                </c:pt>
                <c:pt idx="13">
                  <c:v>44726</c:v>
                </c:pt>
                <c:pt idx="14">
                  <c:v>44727</c:v>
                </c:pt>
                <c:pt idx="15">
                  <c:v>44728</c:v>
                </c:pt>
                <c:pt idx="16">
                  <c:v>44729</c:v>
                </c:pt>
                <c:pt idx="17">
                  <c:v>44730</c:v>
                </c:pt>
                <c:pt idx="18">
                  <c:v>44731</c:v>
                </c:pt>
                <c:pt idx="19">
                  <c:v>44732</c:v>
                </c:pt>
                <c:pt idx="20">
                  <c:v>44733</c:v>
                </c:pt>
                <c:pt idx="21">
                  <c:v>44734</c:v>
                </c:pt>
                <c:pt idx="22">
                  <c:v>44735</c:v>
                </c:pt>
                <c:pt idx="23">
                  <c:v>44736</c:v>
                </c:pt>
                <c:pt idx="24">
                  <c:v>44737</c:v>
                </c:pt>
                <c:pt idx="25">
                  <c:v>44738</c:v>
                </c:pt>
                <c:pt idx="26">
                  <c:v>44739</c:v>
                </c:pt>
                <c:pt idx="27">
                  <c:v>44740</c:v>
                </c:pt>
                <c:pt idx="28">
                  <c:v>44741</c:v>
                </c:pt>
                <c:pt idx="29">
                  <c:v>44742</c:v>
                </c:pt>
                <c:pt idx="30">
                  <c:v>44743</c:v>
                </c:pt>
                <c:pt idx="31">
                  <c:v>44744</c:v>
                </c:pt>
                <c:pt idx="32">
                  <c:v>44745</c:v>
                </c:pt>
                <c:pt idx="33">
                  <c:v>44746</c:v>
                </c:pt>
                <c:pt idx="34">
                  <c:v>44747</c:v>
                </c:pt>
                <c:pt idx="35">
                  <c:v>44748</c:v>
                </c:pt>
                <c:pt idx="36">
                  <c:v>44749</c:v>
                </c:pt>
                <c:pt idx="37">
                  <c:v>44750</c:v>
                </c:pt>
                <c:pt idx="38">
                  <c:v>44751</c:v>
                </c:pt>
                <c:pt idx="39">
                  <c:v>44752</c:v>
                </c:pt>
                <c:pt idx="40">
                  <c:v>44753</c:v>
                </c:pt>
                <c:pt idx="41">
                  <c:v>44754</c:v>
                </c:pt>
                <c:pt idx="42">
                  <c:v>44755</c:v>
                </c:pt>
                <c:pt idx="43">
                  <c:v>44756</c:v>
                </c:pt>
                <c:pt idx="44">
                  <c:v>44757</c:v>
                </c:pt>
                <c:pt idx="45">
                  <c:v>44758</c:v>
                </c:pt>
                <c:pt idx="46">
                  <c:v>44759</c:v>
                </c:pt>
                <c:pt idx="47">
                  <c:v>44760</c:v>
                </c:pt>
                <c:pt idx="48">
                  <c:v>44761</c:v>
                </c:pt>
                <c:pt idx="49">
                  <c:v>44762</c:v>
                </c:pt>
                <c:pt idx="50">
                  <c:v>44763</c:v>
                </c:pt>
                <c:pt idx="51">
                  <c:v>44764</c:v>
                </c:pt>
                <c:pt idx="52">
                  <c:v>44765</c:v>
                </c:pt>
                <c:pt idx="53">
                  <c:v>44766</c:v>
                </c:pt>
                <c:pt idx="54">
                  <c:v>44767</c:v>
                </c:pt>
                <c:pt idx="55">
                  <c:v>44768</c:v>
                </c:pt>
                <c:pt idx="56">
                  <c:v>44769</c:v>
                </c:pt>
                <c:pt idx="57">
                  <c:v>44770</c:v>
                </c:pt>
                <c:pt idx="58">
                  <c:v>44771</c:v>
                </c:pt>
                <c:pt idx="59">
                  <c:v>44772</c:v>
                </c:pt>
                <c:pt idx="60">
                  <c:v>44773</c:v>
                </c:pt>
              </c:numCache>
            </c:numRef>
          </c:cat>
          <c:val>
            <c:numRef>
              <c:f>Sheet1!$B$2:$B$62</c:f>
              <c:numCache>
                <c:formatCode>General</c:formatCode>
                <c:ptCount val="61"/>
                <c:pt idx="0">
                  <c:v>1482288830.2100008</c:v>
                </c:pt>
                <c:pt idx="1">
                  <c:v>1586852399.99</c:v>
                </c:pt>
                <c:pt idx="2">
                  <c:v>1931581182.2700007</c:v>
                </c:pt>
                <c:pt idx="3">
                  <c:v>1992679892.0700004</c:v>
                </c:pt>
                <c:pt idx="4">
                  <c:v>2036791873.8199997</c:v>
                </c:pt>
                <c:pt idx="5">
                  <c:v>2057603710.8500006</c:v>
                </c:pt>
                <c:pt idx="6">
                  <c:v>2287686498.980001</c:v>
                </c:pt>
                <c:pt idx="7">
                  <c:v>1923127606.5600002</c:v>
                </c:pt>
                <c:pt idx="8">
                  <c:v>1929210428.3799992</c:v>
                </c:pt>
                <c:pt idx="9">
                  <c:v>1837766219.769999</c:v>
                </c:pt>
                <c:pt idx="10">
                  <c:v>1861457741.9000013</c:v>
                </c:pt>
                <c:pt idx="11">
                  <c:v>1891871145.3299997</c:v>
                </c:pt>
                <c:pt idx="12">
                  <c:v>1883466981.6500003</c:v>
                </c:pt>
                <c:pt idx="13">
                  <c:v>1980539757.7899995</c:v>
                </c:pt>
                <c:pt idx="14">
                  <c:v>1811343934.960001</c:v>
                </c:pt>
                <c:pt idx="15">
                  <c:v>1807188731.3099985</c:v>
                </c:pt>
                <c:pt idx="16">
                  <c:v>1910734165.1600003</c:v>
                </c:pt>
                <c:pt idx="17">
                  <c:v>1970855196.1200001</c:v>
                </c:pt>
                <c:pt idx="18">
                  <c:v>1994196114.5900002</c:v>
                </c:pt>
                <c:pt idx="19">
                  <c:v>1990762602.6299999</c:v>
                </c:pt>
                <c:pt idx="20">
                  <c:v>2035779934.2100019</c:v>
                </c:pt>
                <c:pt idx="21">
                  <c:v>2069340976.52</c:v>
                </c:pt>
                <c:pt idx="22">
                  <c:v>1988763993.55</c:v>
                </c:pt>
                <c:pt idx="23">
                  <c:v>1868777502.74</c:v>
                </c:pt>
                <c:pt idx="24">
                  <c:v>1764192573.5999999</c:v>
                </c:pt>
                <c:pt idx="25">
                  <c:v>1780426029.3199975</c:v>
                </c:pt>
                <c:pt idx="26">
                  <c:v>1782486975.6499999</c:v>
                </c:pt>
                <c:pt idx="27">
                  <c:v>1741893674.3400002</c:v>
                </c:pt>
                <c:pt idx="28">
                  <c:v>1670406586.5400004</c:v>
                </c:pt>
                <c:pt idx="29">
                  <c:v>1630022052.4900002</c:v>
                </c:pt>
                <c:pt idx="30">
                  <c:v>1613227585.2599993</c:v>
                </c:pt>
                <c:pt idx="31">
                  <c:v>1730748585.7699995</c:v>
                </c:pt>
                <c:pt idx="32">
                  <c:v>1741297607.6600001</c:v>
                </c:pt>
                <c:pt idx="33">
                  <c:v>1742121450.8500001</c:v>
                </c:pt>
                <c:pt idx="34">
                  <c:v>1738164167.8199995</c:v>
                </c:pt>
                <c:pt idx="35">
                  <c:v>1738904021.8499987</c:v>
                </c:pt>
                <c:pt idx="36">
                  <c:v>1753273516.7300003</c:v>
                </c:pt>
                <c:pt idx="37">
                  <c:v>1571122639.1600001</c:v>
                </c:pt>
                <c:pt idx="38">
                  <c:v>1608798429.6300008</c:v>
                </c:pt>
                <c:pt idx="39">
                  <c:v>1545109593.54</c:v>
                </c:pt>
                <c:pt idx="40">
                  <c:v>1631345623.2100003</c:v>
                </c:pt>
                <c:pt idx="41">
                  <c:v>1652953679.579999</c:v>
                </c:pt>
                <c:pt idx="42">
                  <c:v>1777991996.6100008</c:v>
                </c:pt>
                <c:pt idx="43">
                  <c:v>2570059082.6700006</c:v>
                </c:pt>
                <c:pt idx="44">
                  <c:v>2322124142.9800024</c:v>
                </c:pt>
                <c:pt idx="45">
                  <c:v>2322730718.210001</c:v>
                </c:pt>
                <c:pt idx="46">
                  <c:v>2277767992.8999991</c:v>
                </c:pt>
                <c:pt idx="47">
                  <c:v>2322493346.0599999</c:v>
                </c:pt>
                <c:pt idx="48">
                  <c:v>2574315491.9799995</c:v>
                </c:pt>
                <c:pt idx="49">
                  <c:v>1942129976.1699996</c:v>
                </c:pt>
                <c:pt idx="50">
                  <c:v>1859287233.8699996</c:v>
                </c:pt>
                <c:pt idx="51">
                  <c:v>1899098870.6799998</c:v>
                </c:pt>
                <c:pt idx="52">
                  <c:v>1901120970.7899997</c:v>
                </c:pt>
                <c:pt idx="53">
                  <c:v>1946658559.4899988</c:v>
                </c:pt>
                <c:pt idx="54">
                  <c:v>1946181907.0000002</c:v>
                </c:pt>
                <c:pt idx="55">
                  <c:v>2081445783.95</c:v>
                </c:pt>
                <c:pt idx="56">
                  <c:v>2073266386.27</c:v>
                </c:pt>
                <c:pt idx="57">
                  <c:v>2134960412.0699997</c:v>
                </c:pt>
                <c:pt idx="58">
                  <c:v>2208224423.6999993</c:v>
                </c:pt>
                <c:pt idx="59">
                  <c:v>2358388403.9099994</c:v>
                </c:pt>
                <c:pt idx="60">
                  <c:v>2404668854.04</c:v>
                </c:pt>
              </c:numCache>
            </c:numRef>
          </c:val>
          <c:extLst>
            <c:ext xmlns:c16="http://schemas.microsoft.com/office/drawing/2014/chart" uri="{C3380CC4-5D6E-409C-BE32-E72D297353CC}">
              <c16:uniqueId val="{00000000-7B77-49D9-AEBB-4F4F8F03A246}"/>
            </c:ext>
          </c:extLst>
        </c:ser>
        <c:ser>
          <c:idx val="1"/>
          <c:order val="1"/>
          <c:tx>
            <c:strRef>
              <c:f>Sheet1!$D$1</c:f>
              <c:strCache>
                <c:ptCount val="1"/>
                <c:pt idx="0">
                  <c:v>CRR LOCKEDACL</c:v>
                </c:pt>
              </c:strCache>
            </c:strRef>
          </c:tx>
          <c:spPr>
            <a:solidFill>
              <a:srgbClr val="7C858D"/>
            </a:solidFill>
            <a:ln>
              <a:noFill/>
            </a:ln>
            <a:effectLst/>
          </c:spPr>
          <c:cat>
            <c:numRef>
              <c:f>Sheet1!$A$2:$A$62</c:f>
              <c:numCache>
                <c:formatCode>[$-409]mm/dd/yyyy</c:formatCode>
                <c:ptCount val="61"/>
                <c:pt idx="0">
                  <c:v>44713</c:v>
                </c:pt>
                <c:pt idx="1">
                  <c:v>44714</c:v>
                </c:pt>
                <c:pt idx="2">
                  <c:v>44715</c:v>
                </c:pt>
                <c:pt idx="3">
                  <c:v>44716</c:v>
                </c:pt>
                <c:pt idx="4">
                  <c:v>44717</c:v>
                </c:pt>
                <c:pt idx="5">
                  <c:v>44718</c:v>
                </c:pt>
                <c:pt idx="6">
                  <c:v>44719</c:v>
                </c:pt>
                <c:pt idx="7">
                  <c:v>44720</c:v>
                </c:pt>
                <c:pt idx="8">
                  <c:v>44721</c:v>
                </c:pt>
                <c:pt idx="9">
                  <c:v>44722</c:v>
                </c:pt>
                <c:pt idx="10">
                  <c:v>44723</c:v>
                </c:pt>
                <c:pt idx="11">
                  <c:v>44724</c:v>
                </c:pt>
                <c:pt idx="12">
                  <c:v>44725</c:v>
                </c:pt>
                <c:pt idx="13">
                  <c:v>44726</c:v>
                </c:pt>
                <c:pt idx="14">
                  <c:v>44727</c:v>
                </c:pt>
                <c:pt idx="15">
                  <c:v>44728</c:v>
                </c:pt>
                <c:pt idx="16">
                  <c:v>44729</c:v>
                </c:pt>
                <c:pt idx="17">
                  <c:v>44730</c:v>
                </c:pt>
                <c:pt idx="18">
                  <c:v>44731</c:v>
                </c:pt>
                <c:pt idx="19">
                  <c:v>44732</c:v>
                </c:pt>
                <c:pt idx="20">
                  <c:v>44733</c:v>
                </c:pt>
                <c:pt idx="21">
                  <c:v>44734</c:v>
                </c:pt>
                <c:pt idx="22">
                  <c:v>44735</c:v>
                </c:pt>
                <c:pt idx="23">
                  <c:v>44736</c:v>
                </c:pt>
                <c:pt idx="24">
                  <c:v>44737</c:v>
                </c:pt>
                <c:pt idx="25">
                  <c:v>44738</c:v>
                </c:pt>
                <c:pt idx="26">
                  <c:v>44739</c:v>
                </c:pt>
                <c:pt idx="27">
                  <c:v>44740</c:v>
                </c:pt>
                <c:pt idx="28">
                  <c:v>44741</c:v>
                </c:pt>
                <c:pt idx="29">
                  <c:v>44742</c:v>
                </c:pt>
                <c:pt idx="30">
                  <c:v>44743</c:v>
                </c:pt>
                <c:pt idx="31">
                  <c:v>44744</c:v>
                </c:pt>
                <c:pt idx="32">
                  <c:v>44745</c:v>
                </c:pt>
                <c:pt idx="33">
                  <c:v>44746</c:v>
                </c:pt>
                <c:pt idx="34">
                  <c:v>44747</c:v>
                </c:pt>
                <c:pt idx="35">
                  <c:v>44748</c:v>
                </c:pt>
                <c:pt idx="36">
                  <c:v>44749</c:v>
                </c:pt>
                <c:pt idx="37">
                  <c:v>44750</c:v>
                </c:pt>
                <c:pt idx="38">
                  <c:v>44751</c:v>
                </c:pt>
                <c:pt idx="39">
                  <c:v>44752</c:v>
                </c:pt>
                <c:pt idx="40">
                  <c:v>44753</c:v>
                </c:pt>
                <c:pt idx="41">
                  <c:v>44754</c:v>
                </c:pt>
                <c:pt idx="42">
                  <c:v>44755</c:v>
                </c:pt>
                <c:pt idx="43">
                  <c:v>44756</c:v>
                </c:pt>
                <c:pt idx="44">
                  <c:v>44757</c:v>
                </c:pt>
                <c:pt idx="45">
                  <c:v>44758</c:v>
                </c:pt>
                <c:pt idx="46">
                  <c:v>44759</c:v>
                </c:pt>
                <c:pt idx="47">
                  <c:v>44760</c:v>
                </c:pt>
                <c:pt idx="48">
                  <c:v>44761</c:v>
                </c:pt>
                <c:pt idx="49">
                  <c:v>44762</c:v>
                </c:pt>
                <c:pt idx="50">
                  <c:v>44763</c:v>
                </c:pt>
                <c:pt idx="51">
                  <c:v>44764</c:v>
                </c:pt>
                <c:pt idx="52">
                  <c:v>44765</c:v>
                </c:pt>
                <c:pt idx="53">
                  <c:v>44766</c:v>
                </c:pt>
                <c:pt idx="54">
                  <c:v>44767</c:v>
                </c:pt>
                <c:pt idx="55">
                  <c:v>44768</c:v>
                </c:pt>
                <c:pt idx="56">
                  <c:v>44769</c:v>
                </c:pt>
                <c:pt idx="57">
                  <c:v>44770</c:v>
                </c:pt>
                <c:pt idx="58">
                  <c:v>44771</c:v>
                </c:pt>
                <c:pt idx="59">
                  <c:v>44772</c:v>
                </c:pt>
                <c:pt idx="60">
                  <c:v>44773</c:v>
                </c:pt>
              </c:numCache>
            </c:numRef>
          </c:cat>
          <c:val>
            <c:numRef>
              <c:f>Sheet1!$D$2:$D$62</c:f>
              <c:numCache>
                <c:formatCode>General</c:formatCode>
                <c:ptCount val="61"/>
                <c:pt idx="0">
                  <c:v>808525947.25999999</c:v>
                </c:pt>
                <c:pt idx="1">
                  <c:v>808525947.25999999</c:v>
                </c:pt>
                <c:pt idx="2">
                  <c:v>0</c:v>
                </c:pt>
                <c:pt idx="3">
                  <c:v>0</c:v>
                </c:pt>
                <c:pt idx="4">
                  <c:v>0</c:v>
                </c:pt>
                <c:pt idx="5">
                  <c:v>0</c:v>
                </c:pt>
                <c:pt idx="6">
                  <c:v>0</c:v>
                </c:pt>
                <c:pt idx="7">
                  <c:v>0</c:v>
                </c:pt>
                <c:pt idx="8">
                  <c:v>332517956.95000005</c:v>
                </c:pt>
                <c:pt idx="9">
                  <c:v>269019561.53000009</c:v>
                </c:pt>
                <c:pt idx="10">
                  <c:v>269019561.52999997</c:v>
                </c:pt>
                <c:pt idx="11">
                  <c:v>269019561.52999997</c:v>
                </c:pt>
                <c:pt idx="12">
                  <c:v>269019561.53000003</c:v>
                </c:pt>
                <c:pt idx="13">
                  <c:v>269019561.52999997</c:v>
                </c:pt>
                <c:pt idx="14">
                  <c:v>269019561.53000003</c:v>
                </c:pt>
                <c:pt idx="15">
                  <c:v>1193241748.2399995</c:v>
                </c:pt>
                <c:pt idx="16">
                  <c:v>766050421.16999972</c:v>
                </c:pt>
                <c:pt idx="17">
                  <c:v>766050421.16999984</c:v>
                </c:pt>
                <c:pt idx="18">
                  <c:v>766050421.17000008</c:v>
                </c:pt>
                <c:pt idx="19">
                  <c:v>766050421.17000008</c:v>
                </c:pt>
                <c:pt idx="20">
                  <c:v>766050421.16999996</c:v>
                </c:pt>
                <c:pt idx="21">
                  <c:v>766050421.17000008</c:v>
                </c:pt>
                <c:pt idx="22">
                  <c:v>766050421.17000008</c:v>
                </c:pt>
                <c:pt idx="23">
                  <c:v>766050421.16999984</c:v>
                </c:pt>
                <c:pt idx="24">
                  <c:v>766050421.1700002</c:v>
                </c:pt>
                <c:pt idx="25">
                  <c:v>766050421.17000008</c:v>
                </c:pt>
                <c:pt idx="26">
                  <c:v>766050421.17000008</c:v>
                </c:pt>
                <c:pt idx="27">
                  <c:v>766050421.16999996</c:v>
                </c:pt>
                <c:pt idx="28">
                  <c:v>766050421.17000008</c:v>
                </c:pt>
                <c:pt idx="29">
                  <c:v>766050421.1700002</c:v>
                </c:pt>
                <c:pt idx="30">
                  <c:v>0</c:v>
                </c:pt>
                <c:pt idx="31">
                  <c:v>0</c:v>
                </c:pt>
                <c:pt idx="32">
                  <c:v>0</c:v>
                </c:pt>
                <c:pt idx="33">
                  <c:v>0</c:v>
                </c:pt>
                <c:pt idx="34">
                  <c:v>0</c:v>
                </c:pt>
                <c:pt idx="35">
                  <c:v>0</c:v>
                </c:pt>
                <c:pt idx="36">
                  <c:v>0</c:v>
                </c:pt>
                <c:pt idx="37">
                  <c:v>0</c:v>
                </c:pt>
                <c:pt idx="38">
                  <c:v>0</c:v>
                </c:pt>
                <c:pt idx="39">
                  <c:v>0</c:v>
                </c:pt>
                <c:pt idx="40">
                  <c:v>0</c:v>
                </c:pt>
                <c:pt idx="41">
                  <c:v>0</c:v>
                </c:pt>
                <c:pt idx="42">
                  <c:v>0</c:v>
                </c:pt>
                <c:pt idx="43">
                  <c:v>320585697.27000004</c:v>
                </c:pt>
                <c:pt idx="44">
                  <c:v>277715579.82999992</c:v>
                </c:pt>
                <c:pt idx="45">
                  <c:v>277715579.83000004</c:v>
                </c:pt>
                <c:pt idx="46">
                  <c:v>277715579.82999998</c:v>
                </c:pt>
                <c:pt idx="47">
                  <c:v>277715579.83000004</c:v>
                </c:pt>
                <c:pt idx="48">
                  <c:v>277715579.82999998</c:v>
                </c:pt>
                <c:pt idx="49">
                  <c:v>277715579.82999998</c:v>
                </c:pt>
                <c:pt idx="50">
                  <c:v>1273138683.0200002</c:v>
                </c:pt>
                <c:pt idx="51">
                  <c:v>815757995.25000036</c:v>
                </c:pt>
                <c:pt idx="52">
                  <c:v>815757995.25000036</c:v>
                </c:pt>
                <c:pt idx="53">
                  <c:v>815757995.25</c:v>
                </c:pt>
                <c:pt idx="54">
                  <c:v>815757995.24999988</c:v>
                </c:pt>
                <c:pt idx="55">
                  <c:v>815757995.25000012</c:v>
                </c:pt>
                <c:pt idx="56">
                  <c:v>815757995.25000048</c:v>
                </c:pt>
                <c:pt idx="57">
                  <c:v>815757995.24999988</c:v>
                </c:pt>
                <c:pt idx="58">
                  <c:v>815757995.25000012</c:v>
                </c:pt>
                <c:pt idx="59">
                  <c:v>815757995.25000024</c:v>
                </c:pt>
                <c:pt idx="60">
                  <c:v>815757995.24999988</c:v>
                </c:pt>
              </c:numCache>
            </c:numRef>
          </c:val>
          <c:extLst>
            <c:ext xmlns:c16="http://schemas.microsoft.com/office/drawing/2014/chart" uri="{C3380CC4-5D6E-409C-BE32-E72D297353CC}">
              <c16:uniqueId val="{00000001-7B77-49D9-AEBB-4F4F8F03A246}"/>
            </c:ext>
          </c:extLst>
        </c:ser>
        <c:ser>
          <c:idx val="2"/>
          <c:order val="2"/>
          <c:tx>
            <c:strRef>
              <c:f>Sheet1!$E$1</c:f>
              <c:strCache>
                <c:ptCount val="1"/>
                <c:pt idx="0">
                  <c:v> DAM EXPOSURE </c:v>
                </c:pt>
              </c:strCache>
            </c:strRef>
          </c:tx>
          <c:spPr>
            <a:solidFill>
              <a:srgbClr val="335F82"/>
            </a:solidFill>
            <a:ln w="25400">
              <a:noFill/>
            </a:ln>
            <a:effectLst/>
          </c:spPr>
          <c:val>
            <c:numRef>
              <c:f>Sheet1!$E$2:$E$62</c:f>
              <c:numCache>
                <c:formatCode>_(* #,##0.00_);_(* \(#,##0.00\);_(* "-"??_);_(@_)</c:formatCode>
                <c:ptCount val="61"/>
                <c:pt idx="0">
                  <c:v>686461341.37000024</c:v>
                </c:pt>
                <c:pt idx="1">
                  <c:v>415947685.61999989</c:v>
                </c:pt>
                <c:pt idx="2">
                  <c:v>407193473.87</c:v>
                </c:pt>
                <c:pt idx="3">
                  <c:v>400902388.31000006</c:v>
                </c:pt>
                <c:pt idx="4">
                  <c:v>406855133.6699999</c:v>
                </c:pt>
                <c:pt idx="5">
                  <c:v>500463834.44</c:v>
                </c:pt>
                <c:pt idx="6">
                  <c:v>506692622.23999989</c:v>
                </c:pt>
                <c:pt idx="7">
                  <c:v>492584637.95000017</c:v>
                </c:pt>
                <c:pt idx="8">
                  <c:v>496427813.74000025</c:v>
                </c:pt>
                <c:pt idx="9">
                  <c:v>524759548.57999986</c:v>
                </c:pt>
                <c:pt idx="10">
                  <c:v>497776229.85000026</c:v>
                </c:pt>
                <c:pt idx="11">
                  <c:v>494076210.09000009</c:v>
                </c:pt>
                <c:pt idx="12">
                  <c:v>509982581.02999973</c:v>
                </c:pt>
                <c:pt idx="13">
                  <c:v>457564681.95999992</c:v>
                </c:pt>
                <c:pt idx="14">
                  <c:v>478034793.47000027</c:v>
                </c:pt>
                <c:pt idx="15">
                  <c:v>422936913.19999981</c:v>
                </c:pt>
                <c:pt idx="16">
                  <c:v>427808744.19999993</c:v>
                </c:pt>
                <c:pt idx="17">
                  <c:v>388284480.48000008</c:v>
                </c:pt>
                <c:pt idx="18">
                  <c:v>385059752.84000009</c:v>
                </c:pt>
                <c:pt idx="19">
                  <c:v>409107800.3599999</c:v>
                </c:pt>
                <c:pt idx="20">
                  <c:v>406705828.21999991</c:v>
                </c:pt>
                <c:pt idx="21">
                  <c:v>455489542.36999977</c:v>
                </c:pt>
                <c:pt idx="22">
                  <c:v>514853846.71999991</c:v>
                </c:pt>
                <c:pt idx="23">
                  <c:v>451865949.00999987</c:v>
                </c:pt>
                <c:pt idx="24">
                  <c:v>407685253.61999995</c:v>
                </c:pt>
                <c:pt idx="25">
                  <c:v>379178484.88</c:v>
                </c:pt>
                <c:pt idx="26">
                  <c:v>357340585.30000007</c:v>
                </c:pt>
                <c:pt idx="27">
                  <c:v>375325205.05000019</c:v>
                </c:pt>
                <c:pt idx="28">
                  <c:v>344984262.40000004</c:v>
                </c:pt>
                <c:pt idx="29">
                  <c:v>567448199.67000031</c:v>
                </c:pt>
                <c:pt idx="30">
                  <c:v>359291051.16000026</c:v>
                </c:pt>
                <c:pt idx="31">
                  <c:v>308785266.67999971</c:v>
                </c:pt>
                <c:pt idx="32">
                  <c:v>317939346.4000001</c:v>
                </c:pt>
                <c:pt idx="33">
                  <c:v>319408226.13999999</c:v>
                </c:pt>
                <c:pt idx="34">
                  <c:v>330835351.04999989</c:v>
                </c:pt>
                <c:pt idx="35">
                  <c:v>307103946.56000012</c:v>
                </c:pt>
                <c:pt idx="36">
                  <c:v>359802610.01999974</c:v>
                </c:pt>
                <c:pt idx="37">
                  <c:v>407802553.69999975</c:v>
                </c:pt>
                <c:pt idx="38">
                  <c:v>406159714.0200001</c:v>
                </c:pt>
                <c:pt idx="39">
                  <c:v>484317917.54000002</c:v>
                </c:pt>
                <c:pt idx="40">
                  <c:v>606477945.09999979</c:v>
                </c:pt>
                <c:pt idx="41">
                  <c:v>489883067.24000043</c:v>
                </c:pt>
                <c:pt idx="42">
                  <c:v>526210480.28000009</c:v>
                </c:pt>
                <c:pt idx="43">
                  <c:v>520862915.7900002</c:v>
                </c:pt>
                <c:pt idx="44">
                  <c:v>450036273.8599999</c:v>
                </c:pt>
                <c:pt idx="45">
                  <c:v>444738326.69000012</c:v>
                </c:pt>
                <c:pt idx="46">
                  <c:v>467705553.10000008</c:v>
                </c:pt>
                <c:pt idx="47">
                  <c:v>556977405.36999977</c:v>
                </c:pt>
                <c:pt idx="48">
                  <c:v>562665939.79999983</c:v>
                </c:pt>
                <c:pt idx="49">
                  <c:v>602935595.73000014</c:v>
                </c:pt>
                <c:pt idx="50">
                  <c:v>454570481.09999979</c:v>
                </c:pt>
                <c:pt idx="51">
                  <c:v>457855845.15000021</c:v>
                </c:pt>
                <c:pt idx="52">
                  <c:v>427115390.1699999</c:v>
                </c:pt>
                <c:pt idx="53">
                  <c:v>418206747.88000011</c:v>
                </c:pt>
                <c:pt idx="54">
                  <c:v>463134873.1700002</c:v>
                </c:pt>
                <c:pt idx="55">
                  <c:v>443643956.78000003</c:v>
                </c:pt>
                <c:pt idx="56">
                  <c:v>430975675.38000011</c:v>
                </c:pt>
                <c:pt idx="57">
                  <c:v>464288483.48999983</c:v>
                </c:pt>
                <c:pt idx="58">
                  <c:v>447471375.07000005</c:v>
                </c:pt>
                <c:pt idx="59">
                  <c:v>411407490.08999985</c:v>
                </c:pt>
                <c:pt idx="60">
                  <c:v>393206530.60000002</c:v>
                </c:pt>
              </c:numCache>
            </c:numRef>
          </c:val>
          <c:extLst>
            <c:ext xmlns:c16="http://schemas.microsoft.com/office/drawing/2014/chart" uri="{C3380CC4-5D6E-409C-BE32-E72D297353CC}">
              <c16:uniqueId val="{00000002-7B77-49D9-AEBB-4F4F8F03A246}"/>
            </c:ext>
          </c:extLst>
        </c:ser>
        <c:ser>
          <c:idx val="3"/>
          <c:order val="3"/>
          <c:tx>
            <c:strRef>
              <c:f>Sheet1!$F$1</c:f>
              <c:strCache>
                <c:ptCount val="1"/>
                <c:pt idx="0">
                  <c:v>DISCRETIONARY COLLATERAL</c:v>
                </c:pt>
              </c:strCache>
            </c:strRef>
          </c:tx>
          <c:spPr>
            <a:solidFill>
              <a:srgbClr val="33BED2"/>
            </a:solidFill>
            <a:ln>
              <a:noFill/>
            </a:ln>
            <a:effectLst/>
          </c:spPr>
          <c:cat>
            <c:numRef>
              <c:f>Sheet1!$A$2:$A$62</c:f>
              <c:numCache>
                <c:formatCode>[$-409]mm/dd/yyyy</c:formatCode>
                <c:ptCount val="61"/>
                <c:pt idx="0">
                  <c:v>44713</c:v>
                </c:pt>
                <c:pt idx="1">
                  <c:v>44714</c:v>
                </c:pt>
                <c:pt idx="2">
                  <c:v>44715</c:v>
                </c:pt>
                <c:pt idx="3">
                  <c:v>44716</c:v>
                </c:pt>
                <c:pt idx="4">
                  <c:v>44717</c:v>
                </c:pt>
                <c:pt idx="5">
                  <c:v>44718</c:v>
                </c:pt>
                <c:pt idx="6">
                  <c:v>44719</c:v>
                </c:pt>
                <c:pt idx="7">
                  <c:v>44720</c:v>
                </c:pt>
                <c:pt idx="8">
                  <c:v>44721</c:v>
                </c:pt>
                <c:pt idx="9">
                  <c:v>44722</c:v>
                </c:pt>
                <c:pt idx="10">
                  <c:v>44723</c:v>
                </c:pt>
                <c:pt idx="11">
                  <c:v>44724</c:v>
                </c:pt>
                <c:pt idx="12">
                  <c:v>44725</c:v>
                </c:pt>
                <c:pt idx="13">
                  <c:v>44726</c:v>
                </c:pt>
                <c:pt idx="14">
                  <c:v>44727</c:v>
                </c:pt>
                <c:pt idx="15">
                  <c:v>44728</c:v>
                </c:pt>
                <c:pt idx="16">
                  <c:v>44729</c:v>
                </c:pt>
                <c:pt idx="17">
                  <c:v>44730</c:v>
                </c:pt>
                <c:pt idx="18">
                  <c:v>44731</c:v>
                </c:pt>
                <c:pt idx="19">
                  <c:v>44732</c:v>
                </c:pt>
                <c:pt idx="20">
                  <c:v>44733</c:v>
                </c:pt>
                <c:pt idx="21">
                  <c:v>44734</c:v>
                </c:pt>
                <c:pt idx="22">
                  <c:v>44735</c:v>
                </c:pt>
                <c:pt idx="23">
                  <c:v>44736</c:v>
                </c:pt>
                <c:pt idx="24">
                  <c:v>44737</c:v>
                </c:pt>
                <c:pt idx="25">
                  <c:v>44738</c:v>
                </c:pt>
                <c:pt idx="26">
                  <c:v>44739</c:v>
                </c:pt>
                <c:pt idx="27">
                  <c:v>44740</c:v>
                </c:pt>
                <c:pt idx="28">
                  <c:v>44741</c:v>
                </c:pt>
                <c:pt idx="29">
                  <c:v>44742</c:v>
                </c:pt>
                <c:pt idx="30">
                  <c:v>44743</c:v>
                </c:pt>
                <c:pt idx="31">
                  <c:v>44744</c:v>
                </c:pt>
                <c:pt idx="32">
                  <c:v>44745</c:v>
                </c:pt>
                <c:pt idx="33">
                  <c:v>44746</c:v>
                </c:pt>
                <c:pt idx="34">
                  <c:v>44747</c:v>
                </c:pt>
                <c:pt idx="35">
                  <c:v>44748</c:v>
                </c:pt>
                <c:pt idx="36">
                  <c:v>44749</c:v>
                </c:pt>
                <c:pt idx="37">
                  <c:v>44750</c:v>
                </c:pt>
                <c:pt idx="38">
                  <c:v>44751</c:v>
                </c:pt>
                <c:pt idx="39">
                  <c:v>44752</c:v>
                </c:pt>
                <c:pt idx="40">
                  <c:v>44753</c:v>
                </c:pt>
                <c:pt idx="41">
                  <c:v>44754</c:v>
                </c:pt>
                <c:pt idx="42">
                  <c:v>44755</c:v>
                </c:pt>
                <c:pt idx="43">
                  <c:v>44756</c:v>
                </c:pt>
                <c:pt idx="44">
                  <c:v>44757</c:v>
                </c:pt>
                <c:pt idx="45">
                  <c:v>44758</c:v>
                </c:pt>
                <c:pt idx="46">
                  <c:v>44759</c:v>
                </c:pt>
                <c:pt idx="47">
                  <c:v>44760</c:v>
                </c:pt>
                <c:pt idx="48">
                  <c:v>44761</c:v>
                </c:pt>
                <c:pt idx="49">
                  <c:v>44762</c:v>
                </c:pt>
                <c:pt idx="50">
                  <c:v>44763</c:v>
                </c:pt>
                <c:pt idx="51">
                  <c:v>44764</c:v>
                </c:pt>
                <c:pt idx="52">
                  <c:v>44765</c:v>
                </c:pt>
                <c:pt idx="53">
                  <c:v>44766</c:v>
                </c:pt>
                <c:pt idx="54">
                  <c:v>44767</c:v>
                </c:pt>
                <c:pt idx="55">
                  <c:v>44768</c:v>
                </c:pt>
                <c:pt idx="56">
                  <c:v>44769</c:v>
                </c:pt>
                <c:pt idx="57">
                  <c:v>44770</c:v>
                </c:pt>
                <c:pt idx="58">
                  <c:v>44771</c:v>
                </c:pt>
                <c:pt idx="59">
                  <c:v>44772</c:v>
                </c:pt>
                <c:pt idx="60">
                  <c:v>44773</c:v>
                </c:pt>
              </c:numCache>
            </c:numRef>
          </c:cat>
          <c:val>
            <c:numRef>
              <c:f>Sheet1!$F$2:$F$62</c:f>
              <c:numCache>
                <c:formatCode>_(* #,##0.00_);_(* \(#,##0.00\);_(* "-"??_);_(@_)</c:formatCode>
                <c:ptCount val="61"/>
                <c:pt idx="0">
                  <c:v>1837666411.940001</c:v>
                </c:pt>
                <c:pt idx="1">
                  <c:v>2003571347.1600018</c:v>
                </c:pt>
                <c:pt idx="2">
                  <c:v>2686256951.9999981</c:v>
                </c:pt>
                <c:pt idx="3">
                  <c:v>2631449327.7600036</c:v>
                </c:pt>
                <c:pt idx="4">
                  <c:v>2581384600.6500063</c:v>
                </c:pt>
                <c:pt idx="5">
                  <c:v>2423019226.690001</c:v>
                </c:pt>
                <c:pt idx="6">
                  <c:v>2659791632.7799993</c:v>
                </c:pt>
                <c:pt idx="7">
                  <c:v>3021424757.7800002</c:v>
                </c:pt>
                <c:pt idx="8">
                  <c:v>2633908202.5600028</c:v>
                </c:pt>
                <c:pt idx="9">
                  <c:v>2850572346.9200039</c:v>
                </c:pt>
                <c:pt idx="10">
                  <c:v>2853864143.5200005</c:v>
                </c:pt>
                <c:pt idx="11">
                  <c:v>2827150759.8500032</c:v>
                </c:pt>
                <c:pt idx="12">
                  <c:v>2766972939.4600091</c:v>
                </c:pt>
                <c:pt idx="13">
                  <c:v>2746903611.8600006</c:v>
                </c:pt>
                <c:pt idx="14">
                  <c:v>2941793909.6199975</c:v>
                </c:pt>
                <c:pt idx="15">
                  <c:v>2223199367.2300024</c:v>
                </c:pt>
                <c:pt idx="16">
                  <c:v>2551213936.0300045</c:v>
                </c:pt>
                <c:pt idx="17">
                  <c:v>2530617168.7900033</c:v>
                </c:pt>
                <c:pt idx="18">
                  <c:v>2510500977.9600058</c:v>
                </c:pt>
                <c:pt idx="19">
                  <c:v>2489886442.4000082</c:v>
                </c:pt>
                <c:pt idx="20">
                  <c:v>2359204565.639997</c:v>
                </c:pt>
                <c:pt idx="21">
                  <c:v>2280517768.6700015</c:v>
                </c:pt>
                <c:pt idx="22">
                  <c:v>2309571385.849998</c:v>
                </c:pt>
                <c:pt idx="23">
                  <c:v>2429281315.0200028</c:v>
                </c:pt>
                <c:pt idx="24">
                  <c:v>2578046939.5500045</c:v>
                </c:pt>
                <c:pt idx="25">
                  <c:v>2590320252.5700064</c:v>
                </c:pt>
                <c:pt idx="26">
                  <c:v>2418716061.8100004</c:v>
                </c:pt>
                <c:pt idx="27">
                  <c:v>2324219758.9800034</c:v>
                </c:pt>
                <c:pt idx="28">
                  <c:v>2323807234.4499998</c:v>
                </c:pt>
                <c:pt idx="29">
                  <c:v>2099207710.9699976</c:v>
                </c:pt>
                <c:pt idx="30">
                  <c:v>3034237472.8800015</c:v>
                </c:pt>
                <c:pt idx="31">
                  <c:v>2967222256.8500028</c:v>
                </c:pt>
                <c:pt idx="32">
                  <c:v>2947519155.2399993</c:v>
                </c:pt>
                <c:pt idx="33">
                  <c:v>2945226432.309999</c:v>
                </c:pt>
                <c:pt idx="34">
                  <c:v>2829370421.940002</c:v>
                </c:pt>
                <c:pt idx="35">
                  <c:v>2767433084.9400058</c:v>
                </c:pt>
                <c:pt idx="36">
                  <c:v>2773950944.6999998</c:v>
                </c:pt>
                <c:pt idx="37">
                  <c:v>3024382666.7699966</c:v>
                </c:pt>
                <c:pt idx="38">
                  <c:v>2988349715.980001</c:v>
                </c:pt>
                <c:pt idx="39">
                  <c:v>2974880348.5500031</c:v>
                </c:pt>
                <c:pt idx="40">
                  <c:v>2850609721.2799964</c:v>
                </c:pt>
                <c:pt idx="41">
                  <c:v>2977517100.0099969</c:v>
                </c:pt>
                <c:pt idx="42">
                  <c:v>2803913021.969996</c:v>
                </c:pt>
                <c:pt idx="43">
                  <c:v>2454986074.7200003</c:v>
                </c:pt>
                <c:pt idx="44">
                  <c:v>3046890904.3199987</c:v>
                </c:pt>
                <c:pt idx="45">
                  <c:v>3053782276.2600064</c:v>
                </c:pt>
                <c:pt idx="46">
                  <c:v>3075777775.1600037</c:v>
                </c:pt>
                <c:pt idx="47">
                  <c:v>2987783889.8399949</c:v>
                </c:pt>
                <c:pt idx="48">
                  <c:v>2828357842.3000054</c:v>
                </c:pt>
                <c:pt idx="49">
                  <c:v>3971542201.9499984</c:v>
                </c:pt>
                <c:pt idx="50">
                  <c:v>3282190369.1399999</c:v>
                </c:pt>
                <c:pt idx="51">
                  <c:v>3603435921.7099981</c:v>
                </c:pt>
                <c:pt idx="52">
                  <c:v>3632154276.5799985</c:v>
                </c:pt>
                <c:pt idx="53">
                  <c:v>3594822491.1699991</c:v>
                </c:pt>
                <c:pt idx="54">
                  <c:v>3464840362.079998</c:v>
                </c:pt>
                <c:pt idx="55">
                  <c:v>3343378261.7799954</c:v>
                </c:pt>
                <c:pt idx="56">
                  <c:v>3350285920.6199994</c:v>
                </c:pt>
                <c:pt idx="57">
                  <c:v>3666350991.4699955</c:v>
                </c:pt>
                <c:pt idx="58">
                  <c:v>3664544211.1400084</c:v>
                </c:pt>
                <c:pt idx="59">
                  <c:v>3550444115.9100022</c:v>
                </c:pt>
                <c:pt idx="60">
                  <c:v>3522364625.2700019</c:v>
                </c:pt>
              </c:numCache>
            </c:numRef>
          </c:val>
          <c:extLst>
            <c:ext xmlns:c16="http://schemas.microsoft.com/office/drawing/2014/chart" uri="{C3380CC4-5D6E-409C-BE32-E72D297353CC}">
              <c16:uniqueId val="{00000003-7B77-49D9-AEBB-4F4F8F03A246}"/>
            </c:ext>
          </c:extLst>
        </c:ser>
        <c:dLbls>
          <c:showLegendKey val="0"/>
          <c:showVal val="0"/>
          <c:showCatName val="0"/>
          <c:showSerName val="0"/>
          <c:showPercent val="0"/>
          <c:showBubbleSize val="0"/>
        </c:dLbls>
        <c:axId val="1357326303"/>
        <c:axId val="1357331295"/>
      </c:areaChart>
      <c:dateAx>
        <c:axId val="1357326303"/>
        <c:scaling>
          <c:orientation val="minMax"/>
        </c:scaling>
        <c:delete val="0"/>
        <c:axPos val="b"/>
        <c:numFmt formatCode="m/d;@" sourceLinked="0"/>
        <c:majorTickMark val="out"/>
        <c:minorTickMark val="none"/>
        <c:tickLblPos val="nextTo"/>
        <c:spPr>
          <a:noFill/>
          <a:ln w="9525" cap="flat" cmpd="sng" algn="ctr">
            <a:solidFill>
              <a:schemeClr val="tx1">
                <a:lumMod val="15000"/>
                <a:lumOff val="85000"/>
              </a:schemeClr>
            </a:solidFill>
            <a:round/>
          </a:ln>
          <a:effectLst/>
        </c:spPr>
        <c:txPr>
          <a:bodyPr rot="-2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31295"/>
        <c:crosses val="autoZero"/>
        <c:auto val="1"/>
        <c:lblOffset val="100"/>
        <c:baseTimeUnit val="days"/>
      </c:dateAx>
      <c:valAx>
        <c:axId val="13573312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26303"/>
        <c:crosses val="autoZero"/>
        <c:crossBetween val="midCat"/>
        <c:dispUnits>
          <c:builtInUnit val="millions"/>
          <c:dispUnitsLbl>
            <c:layout>
              <c:manualLayout>
                <c:xMode val="edge"/>
                <c:yMode val="edge"/>
                <c:x val="1.9035257193303786E-2"/>
                <c:y val="0.37420981126786435"/>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Millions in $</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9/6/2022</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9/6/2022</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7 Sept 2022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a:t>
            </a:r>
            <a:r>
              <a:rPr lang="en-US" b="1"/>
              <a:t>, DC </a:t>
            </a:r>
            <a:r>
              <a:rPr lang="en-US" b="1" dirty="0"/>
              <a:t>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p:txBody>
          <a:bodyPr>
            <a:noAutofit/>
          </a:bodyPr>
          <a:lstStyle/>
          <a:p>
            <a:pPr marL="457200" lvl="1" indent="0">
              <a:spcBef>
                <a:spcPts val="0"/>
              </a:spcBef>
              <a:buNone/>
              <a:defRPr/>
            </a:pPr>
            <a:endParaRPr lang="en-US" sz="3200" dirty="0"/>
          </a:p>
          <a:p>
            <a:pPr lvl="1">
              <a:spcBef>
                <a:spcPts val="0"/>
              </a:spcBef>
              <a:defRPr/>
            </a:pPr>
            <a:r>
              <a:rPr lang="en-US" sz="3200" dirty="0"/>
              <a:t>17 Aug 2022 Joint MCWG/CWG WEBEX Meeting</a:t>
            </a:r>
            <a:endParaRPr lang="en-US" sz="3200" dirty="0">
              <a:cs typeface="Arial" panose="020B0604020202020204" pitchFamily="34" charset="0"/>
            </a:endParaRPr>
          </a:p>
          <a:p>
            <a:pPr lvl="1">
              <a:spcBef>
                <a:spcPts val="0"/>
              </a:spcBef>
              <a:defRPr/>
            </a:pPr>
            <a:r>
              <a:rPr lang="en-US" sz="3200" dirty="0">
                <a:cs typeface="Arial" panose="020B0604020202020204" pitchFamily="34" charset="0"/>
              </a:rPr>
              <a:t>Five NPRRs reviewed for their credit impacts</a:t>
            </a:r>
          </a:p>
          <a:p>
            <a:pPr lvl="1">
              <a:spcBef>
                <a:spcPts val="0"/>
              </a:spcBef>
              <a:defRPr/>
            </a:pPr>
            <a:r>
              <a:rPr lang="en-US" sz="3200" dirty="0"/>
              <a:t>NPRR 1146 from Shams Siddiqi on updated credit calculations</a:t>
            </a:r>
          </a:p>
          <a:p>
            <a:pPr lvl="1">
              <a:spcBef>
                <a:spcPts val="0"/>
              </a:spcBef>
              <a:defRPr/>
            </a:pPr>
            <a:r>
              <a:rPr lang="en-US" sz="3200" dirty="0"/>
              <a:t>Regular update on collateral and exposure</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p:txBody>
          <a:bodyPr/>
          <a:lstStyle/>
          <a:p>
            <a:pPr algn="ctr"/>
            <a:r>
              <a:rPr lang="en-US" b="1" dirty="0"/>
              <a:t>NPRR’s Reviewed</a:t>
            </a:r>
          </a:p>
        </p:txBody>
      </p:sp>
      <p:sp>
        <p:nvSpPr>
          <p:cNvPr id="3" name="Content Placeholder 2">
            <a:extLst>
              <a:ext uri="{FF2B5EF4-FFF2-40B4-BE49-F238E27FC236}">
                <a16:creationId xmlns:a16="http://schemas.microsoft.com/office/drawing/2014/main" id="{4E2942D8-46C5-494A-A41B-18E9D3AF7D30}"/>
              </a:ext>
            </a:extLst>
          </p:cNvPr>
          <p:cNvSpPr>
            <a:spLocks noGrp="1"/>
          </p:cNvSpPr>
          <p:nvPr>
            <p:ph idx="1"/>
          </p:nvPr>
        </p:nvSpPr>
        <p:spPr/>
        <p:txBody>
          <a:bodyPr/>
          <a:lstStyle/>
          <a:p>
            <a:r>
              <a:rPr lang="en-US" dirty="0"/>
              <a:t>1084 NPRR Improvements to Reporting of Resource Outages and Derates</a:t>
            </a:r>
          </a:p>
          <a:p>
            <a:r>
              <a:rPr lang="en-US" dirty="0"/>
              <a:t>1118 NPRR Clarifications to the OSA Process</a:t>
            </a:r>
          </a:p>
          <a:p>
            <a:r>
              <a:rPr lang="en-US" dirty="0"/>
              <a:t>1128 NPRR Allow FFR Procurement up to FFR Limit Without Proration</a:t>
            </a:r>
          </a:p>
          <a:p>
            <a:r>
              <a:rPr lang="en-US" dirty="0"/>
              <a:t>1139 NPRR Adjustments to Capacity Shortfall Ratio Share for IRRs</a:t>
            </a:r>
          </a:p>
          <a:p>
            <a:r>
              <a:rPr lang="en-US" dirty="0"/>
              <a:t>1140 NPRR Recovering Fuel Costs for Generation Above LSL During RUC-Committed Hours</a:t>
            </a:r>
          </a:p>
          <a:p>
            <a:r>
              <a:rPr lang="en-US" b="1" dirty="0">
                <a:solidFill>
                  <a:srgbClr val="FF0000"/>
                </a:solidFill>
              </a:rPr>
              <a:t>All considered operational without credit impacts</a:t>
            </a:r>
          </a:p>
        </p:txBody>
      </p:sp>
    </p:spTree>
    <p:extLst>
      <p:ext uri="{BB962C8B-B14F-4D97-AF65-F5344CB8AC3E}">
        <p14:creationId xmlns:p14="http://schemas.microsoft.com/office/powerpoint/2010/main" val="236093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a:bodyPr>
          <a:lstStyle/>
          <a:p>
            <a:pPr algn="ctr"/>
            <a:r>
              <a:rPr lang="en-US" b="1" dirty="0"/>
              <a:t>NPRR 1146</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lstStyle/>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Calibri" panose="020F0502020204030204" pitchFamily="34" charset="0"/>
              </a:rPr>
              <a:t>Example: DC tie transaction importing into ERCOT. URTA </a:t>
            </a:r>
            <a:r>
              <a:rPr lang="en-US" sz="1800" i="1" dirty="0">
                <a:latin typeface="Calibri" panose="020F0502020204030204" pitchFamily="34" charset="0"/>
                <a:ea typeface="Calibri" panose="020F0502020204030204" pitchFamily="34" charset="0"/>
                <a:cs typeface="Times New Roman" panose="02020603050405020304" pitchFamily="18" charset="0"/>
              </a:rPr>
              <a:t>Unbilled Real-Time Amount</a:t>
            </a:r>
            <a:r>
              <a:rPr lang="en-US" sz="1800" dirty="0">
                <a:latin typeface="Calibri" panose="020F0502020204030204" pitchFamily="34" charset="0"/>
                <a:ea typeface="Calibri" panose="020F0502020204030204" pitchFamily="34" charset="0"/>
                <a:cs typeface="Calibri" panose="020F0502020204030204" pitchFamily="34" charset="0"/>
              </a:rPr>
              <a:t> drives credit requirements and when they’re importing power and ERCOT owes them money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Max [RTLCNS, Max {URTA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Proposed</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RTLCS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b="1" dirty="0">
                <a:latin typeface="Calibri" panose="020F0502020204030204" pitchFamily="34" charset="0"/>
                <a:ea typeface="Calibri" panose="020F0502020204030204" pitchFamily="34" charset="0"/>
                <a:cs typeface="Times New Roman" panose="02020603050405020304" pitchFamily="18" charset="0"/>
              </a:rPr>
              <a:t>Proposal removes Unbilled Real-Time Amount max function</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Due to Max functions, RTLF and RTLCNS, which capture </a:t>
            </a:r>
            <a:r>
              <a:rPr lang="en-US" sz="1800" b="1" dirty="0">
                <a:latin typeface="Calibri" panose="020F0502020204030204" pitchFamily="34" charset="0"/>
                <a:ea typeface="Calibri" panose="020F0502020204030204" pitchFamily="34" charset="0"/>
                <a:cs typeface="Times New Roman" panose="02020603050405020304" pitchFamily="18" charset="0"/>
              </a:rPr>
              <a:t>recent positive RTM activity, is not taken into account at all. </a:t>
            </a:r>
            <a:r>
              <a:rPr lang="en-US" sz="1800" dirty="0">
                <a:latin typeface="Calibri" panose="020F0502020204030204" pitchFamily="34" charset="0"/>
                <a:ea typeface="Calibri" panose="020F0502020204030204" pitchFamily="34" charset="0"/>
                <a:cs typeface="Times New Roman" panose="02020603050405020304" pitchFamily="18" charset="0"/>
              </a:rPr>
              <a:t>Rather RTLE and URTA, which lag behind by 7 days and have large M1=10 and M2=9 weights, set RTM exposure</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Address issue of building collateral obligations when exposure flips from AP to AR in increasing price environment (as occurred during Uri)</a:t>
            </a:r>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163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pPr algn="ctr"/>
            <a:r>
              <a:rPr lang="en-US" b="1" dirty="0"/>
              <a:t>NPRR 1146 </a:t>
            </a:r>
            <a:r>
              <a:rPr lang="en-US" b="1" dirty="0" err="1"/>
              <a:t>ct’d</a:t>
            </a:r>
            <a:endParaRPr lang="en-US" dirty="0"/>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p:txBody>
          <a:bodyPr/>
          <a:lstStyle/>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Proposal: </a:t>
            </a:r>
            <a:r>
              <a:rPr lang="en-US" sz="1800" b="1" dirty="0">
                <a:latin typeface="Calibri" panose="020F0502020204030204" pitchFamily="34" charset="0"/>
                <a:ea typeface="Calibri" panose="020F0502020204030204" pitchFamily="34" charset="0"/>
                <a:cs typeface="Times New Roman" panose="02020603050405020304" pitchFamily="18" charset="0"/>
              </a:rPr>
              <a:t>To receive Trading Activity Only treatment</a:t>
            </a:r>
            <a:r>
              <a:rPr lang="en-US" sz="1800" dirty="0">
                <a:latin typeface="Calibri" panose="020F0502020204030204" pitchFamily="34" charset="0"/>
                <a:ea typeface="Calibri" panose="020F0502020204030204" pitchFamily="34" charset="0"/>
                <a:cs typeface="Times New Roman" panose="02020603050405020304" pitchFamily="18" charset="0"/>
              </a:rPr>
              <a:t>, TAO-eligible entity would agree to suspend RTM activities immediately following receiving notice from ERCOT (simultaneously as when DAM activity is suspended) and not resume RTM activity until notified by ERCOT to do so (similar in concept to agreeing to special provisions to receive preferential “e” treatment in DAM)</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DC Tie Load, even though allocated costs like other Load, is still a trading activity – i.e., there is no mass transition required for DC Tie Load. Currently, QSE engaging in trading activity only having no Load or generation but </a:t>
            </a:r>
            <a:r>
              <a:rPr lang="en-US" sz="1800" b="1" dirty="0">
                <a:latin typeface="Calibri" panose="020F0502020204030204" pitchFamily="34" charset="0"/>
                <a:ea typeface="Calibri" panose="020F0502020204030204" pitchFamily="34" charset="0"/>
                <a:cs typeface="Times New Roman" panose="02020603050405020304" pitchFamily="18" charset="0"/>
              </a:rPr>
              <a:t>exporting over DC Ties (DC Tie Load) is not considered a TAO QSE</a:t>
            </a:r>
            <a:r>
              <a:rPr lang="en-US" sz="1800" dirty="0">
                <a:latin typeface="Calibri" panose="020F0502020204030204" pitchFamily="34" charset="0"/>
                <a:ea typeface="Calibri" panose="020F0502020204030204" pitchFamily="34" charset="0"/>
                <a:cs typeface="Times New Roman" panose="02020603050405020304" pitchFamily="18" charset="0"/>
              </a:rPr>
              <a:t>. Change: Export (DC Tie Load) should be treated as trading activity in designation of TAO QSE.</a:t>
            </a:r>
          </a:p>
          <a:p>
            <a:pPr marL="0">
              <a:lnSpc>
                <a:spcPct val="107000"/>
              </a:lnSpc>
              <a:spcBef>
                <a:spcPts val="0"/>
              </a:spcBef>
            </a:pPr>
            <a:r>
              <a:rPr lang="en-US" sz="1800" dirty="0">
                <a:latin typeface="Calibri" panose="020F0502020204030204" pitchFamily="34" charset="0"/>
                <a:ea typeface="Calibri" panose="020F0502020204030204" pitchFamily="34" charset="0"/>
                <a:cs typeface="Calibri" panose="020F0502020204030204" pitchFamily="34" charset="0"/>
              </a:rPr>
              <a:t>From ERCOT: Not going to be manual monitoring by ERCOT; manual processes are difficult especially for RT activity</a:t>
            </a:r>
          </a:p>
          <a:p>
            <a:pPr marL="0">
              <a:lnSpc>
                <a:spcPct val="107000"/>
              </a:lnSpc>
              <a:spcBef>
                <a:spcPts val="0"/>
              </a:spcBef>
            </a:pPr>
            <a:r>
              <a:rPr lang="en-US" sz="1800" dirty="0">
                <a:latin typeface="Calibri" panose="020F0502020204030204" pitchFamily="34" charset="0"/>
                <a:ea typeface="Calibri" panose="020F0502020204030204" pitchFamily="34" charset="0"/>
                <a:cs typeface="Calibri" panose="020F0502020204030204" pitchFamily="34" charset="0"/>
              </a:rPr>
              <a:t>Presented and discussed at CWG/MCWG but no action taken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524000" y="655639"/>
            <a:ext cx="9144000" cy="735012"/>
          </a:xfrm>
        </p:spPr>
        <p:txBody>
          <a:bodyPr>
            <a:normAutofit/>
          </a:bodyPr>
          <a:lstStyle/>
          <a:p>
            <a:r>
              <a:rPr lang="en-US" sz="3600" dirty="0">
                <a:latin typeface="+mn-lt"/>
                <a:cs typeface="Times New Roman" panose="02020603050405020304" pitchFamily="18" charset="0"/>
              </a:rPr>
              <a:t>Monthly Highlights </a:t>
            </a:r>
            <a:r>
              <a:rPr lang="en-US" sz="3600" dirty="0">
                <a:cs typeface="Times New Roman" panose="02020603050405020304" pitchFamily="18" charset="0"/>
              </a:rPr>
              <a:t>Jun 2022 – July 2022</a:t>
            </a:r>
            <a:endParaRPr lang="en-US" sz="3600" dirty="0"/>
          </a:p>
        </p:txBody>
      </p:sp>
      <p:sp>
        <p:nvSpPr>
          <p:cNvPr id="5" name="TextBox 4">
            <a:extLst>
              <a:ext uri="{FF2B5EF4-FFF2-40B4-BE49-F238E27FC236}">
                <a16:creationId xmlns:a16="http://schemas.microsoft.com/office/drawing/2014/main" id="{CDCFF607-9103-4ED4-B8CA-ADCE0DAAEF4F}"/>
              </a:ext>
            </a:extLst>
          </p:cNvPr>
          <p:cNvSpPr txBox="1"/>
          <p:nvPr/>
        </p:nvSpPr>
        <p:spPr>
          <a:xfrm>
            <a:off x="1619250" y="1638300"/>
            <a:ext cx="9401176" cy="3862596"/>
          </a:xfrm>
          <a:prstGeom prst="rect">
            <a:avLst/>
          </a:prstGeom>
          <a:noFill/>
        </p:spPr>
        <p:txBody>
          <a:bodyPr wrap="square">
            <a:spAutoFit/>
          </a:bodyPr>
          <a:lstStyle/>
          <a:p>
            <a:pPr marL="342900" indent="-342900">
              <a:spcAft>
                <a:spcPts val="600"/>
              </a:spcAft>
              <a:buFont typeface="Arial" panose="020B0604020202020204" pitchFamily="34" charset="0"/>
              <a:buChar char="•"/>
            </a:pPr>
            <a:r>
              <a:rPr lang="en-US" sz="2000" dirty="0">
                <a:solidFill>
                  <a:srgbClr val="5B6770"/>
                </a:solidFill>
                <a:cs typeface="Times New Roman" panose="02020603050405020304" pitchFamily="18" charset="0"/>
              </a:rPr>
              <a:t>Market-wide average TPE increased from $1,878.6 million in June to $1.967 million in July.</a:t>
            </a:r>
          </a:p>
          <a:p>
            <a:pPr marL="800100" lvl="1" indent="-342900">
              <a:spcAft>
                <a:spcPts val="600"/>
              </a:spcAft>
              <a:buFont typeface="Arial" panose="020B0604020202020204" pitchFamily="34" charset="0"/>
              <a:buChar char="•"/>
            </a:pPr>
            <a:r>
              <a:rPr lang="en-US" sz="2000" dirty="0">
                <a:solidFill>
                  <a:srgbClr val="5B6770"/>
                </a:solidFill>
                <a:cs typeface="Times New Roman" panose="02020603050405020304" pitchFamily="18" charset="0"/>
              </a:rPr>
              <a:t>TPE increased mainly due to higher Real-Time and Day-Ahead Settlement Point prices</a:t>
            </a:r>
          </a:p>
          <a:p>
            <a:pPr marL="344488" lvl="2" indent="-344488">
              <a:spcAft>
                <a:spcPts val="600"/>
              </a:spcAft>
              <a:buFont typeface="Arial" panose="020B0604020202020204" pitchFamily="34" charset="0"/>
              <a:buChar char="•"/>
            </a:pPr>
            <a:r>
              <a:rPr lang="en-US" sz="2000" dirty="0">
                <a:solidFill>
                  <a:srgbClr val="5B6770"/>
                </a:solidFill>
                <a:cs typeface="Times New Roman" panose="02020603050405020304" pitchFamily="18" charset="0"/>
              </a:rPr>
              <a:t>Discretionary Collateral is defined as Secured Collateral in excess of TPE,CRR Locked ACL and DAM Exposure</a:t>
            </a:r>
          </a:p>
          <a:p>
            <a:pPr marL="800100" lvl="1" indent="-342900">
              <a:spcAft>
                <a:spcPts val="600"/>
              </a:spcAft>
              <a:buFont typeface="Arial" panose="020B0604020202020204" pitchFamily="34" charset="0"/>
              <a:buChar char="•"/>
            </a:pPr>
            <a:r>
              <a:rPr lang="en-US" sz="2000" dirty="0">
                <a:solidFill>
                  <a:srgbClr val="5B6770"/>
                </a:solidFill>
                <a:cs typeface="Times New Roman" panose="02020603050405020304" pitchFamily="18" charset="0"/>
              </a:rPr>
              <a:t>Average Discretionary Collateral increased from $2,501.0 million in June to $3.160.6 million in July</a:t>
            </a:r>
          </a:p>
          <a:p>
            <a:pPr marL="800100" lvl="1" indent="-342900">
              <a:spcAft>
                <a:spcPts val="600"/>
              </a:spcAft>
              <a:buFont typeface="Arial" panose="020B0604020202020204" pitchFamily="34" charset="0"/>
              <a:buChar char="•"/>
            </a:pPr>
            <a:r>
              <a:rPr lang="en-US" sz="2000" dirty="0">
                <a:solidFill>
                  <a:srgbClr val="5B6770"/>
                </a:solidFill>
                <a:cs typeface="Times New Roman" panose="02020603050405020304" pitchFamily="18" charset="0"/>
              </a:rPr>
              <a:t>The increase in Discretionary Collateral is largely due to increase in Secured Collateral</a:t>
            </a:r>
          </a:p>
          <a:p>
            <a:pPr marL="342900" indent="-342900">
              <a:spcAft>
                <a:spcPts val="600"/>
              </a:spcAft>
              <a:buFont typeface="Arial" panose="020B0604020202020204" pitchFamily="34" charset="0"/>
              <a:buChar char="•"/>
            </a:pPr>
            <a:r>
              <a:rPr lang="en-US" sz="2000" dirty="0">
                <a:solidFill>
                  <a:srgbClr val="5B6770"/>
                </a:solidFill>
                <a:cs typeface="Times New Roman" panose="02020603050405020304" pitchFamily="18" charset="0"/>
              </a:rPr>
              <a:t>No unusual collateral call activity</a:t>
            </a:r>
          </a:p>
        </p:txBody>
      </p:sp>
    </p:spTree>
    <p:extLst>
      <p:ext uri="{BB962C8B-B14F-4D97-AF65-F5344CB8AC3E}">
        <p14:creationId xmlns:p14="http://schemas.microsoft.com/office/powerpoint/2010/main" val="47330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dirty="0"/>
              <a:t>Available Credit by Type Compared to Total Potential Exposure (TPE) </a:t>
            </a:r>
            <a:r>
              <a:rPr lang="en-US" sz="4400" dirty="0">
                <a:cs typeface="Times New Roman" panose="02020603050405020304" pitchFamily="18" charset="0"/>
              </a:rPr>
              <a:t>Jul 2021- Aug 2022</a:t>
            </a:r>
            <a:endParaRPr lang="en-US" dirty="0"/>
          </a:p>
        </p:txBody>
      </p:sp>
      <p:pic>
        <p:nvPicPr>
          <p:cNvPr id="6" name="Content Placeholder 5">
            <a:extLst>
              <a:ext uri="{FF2B5EF4-FFF2-40B4-BE49-F238E27FC236}">
                <a16:creationId xmlns:a16="http://schemas.microsoft.com/office/drawing/2014/main" id="{1DA3D445-07A0-4E97-B23A-CFB507BEE8C1}"/>
              </a:ext>
            </a:extLst>
          </p:cNvPr>
          <p:cNvPicPr>
            <a:picLocks noGrp="1" noChangeAspect="1"/>
          </p:cNvPicPr>
          <p:nvPr>
            <p:ph idx="1"/>
          </p:nvPr>
        </p:nvPicPr>
        <p:blipFill>
          <a:blip r:embed="rId2"/>
          <a:stretch>
            <a:fillRect/>
          </a:stretch>
        </p:blipFill>
        <p:spPr>
          <a:xfrm>
            <a:off x="1228092" y="1825625"/>
            <a:ext cx="9735815" cy="4351338"/>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p:txBody>
          <a:bodyPr/>
          <a:lstStyle/>
          <a:p>
            <a:r>
              <a:rPr lang="en-US" sz="4400" dirty="0">
                <a:cs typeface="Times New Roman" panose="02020603050405020304" pitchFamily="18" charset="0"/>
              </a:rPr>
              <a:t>Discretionary Collateral May 2022 - June 2022</a:t>
            </a:r>
            <a:endParaRPr lang="en-US" dirty="0"/>
          </a:p>
        </p:txBody>
      </p:sp>
      <p:graphicFrame>
        <p:nvGraphicFramePr>
          <p:cNvPr id="6" name="Content Placeholder 5">
            <a:extLst>
              <a:ext uri="{FF2B5EF4-FFF2-40B4-BE49-F238E27FC236}">
                <a16:creationId xmlns:a16="http://schemas.microsoft.com/office/drawing/2014/main" id="{04225E8C-611E-4D55-A22A-DCA62BC2EE2B}"/>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4485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582</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Market Credit Working Group update to the Wholesale Market Subcommittee</vt:lpstr>
      <vt:lpstr>General Update </vt:lpstr>
      <vt:lpstr>NPRR’s Reviewed</vt:lpstr>
      <vt:lpstr>NPRR 1146</vt:lpstr>
      <vt:lpstr>NPRR 1146 ct’d</vt:lpstr>
      <vt:lpstr>Monthly Highlights Jun 2022 – July 2022</vt:lpstr>
      <vt:lpstr>Available Credit by Type Compared to Total Potential Exposure (TPE) Jul 2021- Aug 2022</vt:lpstr>
      <vt:lpstr>Discretionary Collateral May 2022 - June 2022</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7</cp:revision>
  <dcterms:created xsi:type="dcterms:W3CDTF">2022-08-01T15:23:51Z</dcterms:created>
  <dcterms:modified xsi:type="dcterms:W3CDTF">2022-09-06T17:57:34Z</dcterms:modified>
</cp:coreProperties>
</file>