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6"/>
  </p:notesMasterIdLst>
  <p:sldIdLst>
    <p:sldId id="256" r:id="rId2"/>
    <p:sldId id="301" r:id="rId3"/>
    <p:sldId id="300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2/08/12/ECRS_Requirements_Methodology_Ideas_1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Wholesale Market Working </a:t>
            </a:r>
            <a:r>
              <a:rPr lang="en-US" sz="4800" dirty="0" smtClean="0"/>
              <a:t>Group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Bryan Sams</a:t>
            </a:r>
            <a:endParaRPr lang="en-US" dirty="0"/>
          </a:p>
          <a:p>
            <a:r>
              <a:rPr lang="en-US" dirty="0"/>
              <a:t>Murali </a:t>
            </a:r>
            <a:r>
              <a:rPr lang="en-US" dirty="0" smtClean="0"/>
              <a:t>Sithuraj</a:t>
            </a:r>
            <a:endParaRPr lang="en-US" dirty="0"/>
          </a:p>
          <a:p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/>
              <a:t>7</a:t>
            </a:r>
            <a:r>
              <a:rPr lang="en-US" dirty="0" smtClean="0"/>
              <a:t>, </a:t>
            </a:r>
            <a:r>
              <a:rPr lang="en-US" dirty="0"/>
              <a:t>2022</a:t>
            </a:r>
          </a:p>
          <a:p>
            <a:r>
              <a:rPr lang="en-US" dirty="0" smtClean="0"/>
              <a:t>August</a:t>
            </a:r>
            <a:r>
              <a:rPr lang="en-US" dirty="0" smtClean="0"/>
              <a:t> </a:t>
            </a:r>
            <a:r>
              <a:rPr lang="en-US" dirty="0" smtClean="0"/>
              <a:t>2022 </a:t>
            </a:r>
            <a:r>
              <a:rPr lang="en-US" dirty="0"/>
              <a:t>WMWG </a:t>
            </a:r>
            <a:r>
              <a:rPr lang="en-US" dirty="0" smtClean="0"/>
              <a:t>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812945"/>
          </a:xfrm>
        </p:spPr>
        <p:txBody>
          <a:bodyPr>
            <a:normAutofit/>
          </a:bodyPr>
          <a:lstStyle/>
          <a:p>
            <a:r>
              <a:rPr lang="en-US" dirty="0" smtClean="0"/>
              <a:t>August WMWG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7577"/>
            <a:ext cx="7772400" cy="455537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1600" b="1" dirty="0" smtClean="0"/>
              <a:t>ERCOT presented proposed</a:t>
            </a:r>
            <a:r>
              <a:rPr lang="en-US" sz="1600" b="1" dirty="0" smtClean="0"/>
              <a:t> </a:t>
            </a:r>
            <a:r>
              <a:rPr lang="en-US" sz="1600" b="1" dirty="0"/>
              <a:t>ERCOT Contingency Reserve Service (ECRS</a:t>
            </a:r>
            <a:r>
              <a:rPr lang="en-US" sz="1600" b="1" dirty="0" smtClean="0"/>
              <a:t>) methodology </a:t>
            </a:r>
            <a:r>
              <a:rPr lang="en-US" sz="1600" b="1" dirty="0"/>
              <a:t>and associated 2023 </a:t>
            </a:r>
            <a:r>
              <a:rPr lang="en-US" sz="1600" b="1" dirty="0" smtClean="0"/>
              <a:t>quantities</a:t>
            </a:r>
            <a:endParaRPr lang="en-US" sz="1600" b="1" dirty="0"/>
          </a:p>
          <a:p>
            <a:pPr lvl="1"/>
            <a:r>
              <a:rPr lang="en-US" sz="1600" dirty="0"/>
              <a:t>ECRS is on schedule to be implemented in May 2023</a:t>
            </a:r>
            <a:endParaRPr lang="en-US" sz="1600" dirty="0"/>
          </a:p>
          <a:p>
            <a:pPr lvl="1"/>
            <a:r>
              <a:rPr lang="en-US" sz="1600" dirty="0"/>
              <a:t>T</a:t>
            </a:r>
            <a:r>
              <a:rPr lang="en-US" sz="1600" dirty="0" smtClean="0"/>
              <a:t>otal </a:t>
            </a:r>
            <a:r>
              <a:rPr lang="en-US" sz="1600" dirty="0"/>
              <a:t>ECRS requirement for every hour is computed as the sum of:</a:t>
            </a:r>
            <a:endParaRPr lang="en-US" sz="1600" dirty="0"/>
          </a:p>
          <a:p>
            <a:pPr lvl="2"/>
            <a:r>
              <a:rPr lang="en-US" dirty="0"/>
              <a:t>Capacity needed to recover frequency following a large unit trip</a:t>
            </a:r>
            <a:endParaRPr lang="en-US" dirty="0"/>
          </a:p>
          <a:p>
            <a:pPr lvl="2"/>
            <a:r>
              <a:rPr lang="en-US" dirty="0"/>
              <a:t>Capacity needed to support sustained net load ramps (with adjustment for solar growth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/>
              <a:t>Spreadsheet with </a:t>
            </a:r>
            <a:r>
              <a:rPr lang="en-US" dirty="0" smtClean="0"/>
              <a:t>underlying data is here: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www.ercot.com/files/docs/2022/08/12/ECRS_Requirements_Methodology_Ideas_1.zip</a:t>
            </a:r>
            <a:endParaRPr lang="en-US" sz="1800" dirty="0" smtClean="0"/>
          </a:p>
          <a:p>
            <a:r>
              <a:rPr lang="en-US" sz="1800" b="1" dirty="0" smtClean="0"/>
              <a:t>ERCOT Staff f</a:t>
            </a:r>
            <a:r>
              <a:rPr lang="en-US" sz="1800" b="1" dirty="0" smtClean="0"/>
              <a:t>lagged draft quantities for all AS to be posted in coming weeks for working group review in September/October. </a:t>
            </a:r>
            <a:endParaRPr lang="en-US" sz="1800" b="1" dirty="0" smtClean="0"/>
          </a:p>
          <a:p>
            <a:r>
              <a:rPr lang="en-US" sz="1800" b="1" dirty="0" smtClean="0"/>
              <a:t>VCMRR Revision Review</a:t>
            </a:r>
          </a:p>
          <a:p>
            <a:pPr lvl="2"/>
            <a:r>
              <a:rPr lang="en-US" dirty="0"/>
              <a:t>VCMRR 033, Excluding Exceptional Fuel Costs from Fuel Adders</a:t>
            </a:r>
          </a:p>
          <a:p>
            <a:pPr lvl="2"/>
            <a:r>
              <a:rPr lang="en-US" dirty="0" smtClean="0"/>
              <a:t>VCMRR </a:t>
            </a:r>
            <a:r>
              <a:rPr lang="en-US" dirty="0"/>
              <a:t>034, Excluding RUC approved Fuel Cost from Fuel Adders</a:t>
            </a:r>
          </a:p>
          <a:p>
            <a:pPr lvl="2"/>
            <a:r>
              <a:rPr lang="en-US" dirty="0" smtClean="0"/>
              <a:t>VCMRR </a:t>
            </a:r>
            <a:r>
              <a:rPr lang="en-US" dirty="0"/>
              <a:t>035, Allow Verified Contractual Cost in Fuel Adder </a:t>
            </a:r>
            <a:r>
              <a:rPr lang="en-US" dirty="0" smtClean="0"/>
              <a:t>Calculation</a:t>
            </a:r>
            <a:endParaRPr lang="en-US" sz="1600" b="1" dirty="0"/>
          </a:p>
          <a:p>
            <a:r>
              <a:rPr lang="en-US" sz="1800" b="1" dirty="0" smtClean="0"/>
              <a:t>Discussed RUC Problem Statements</a:t>
            </a:r>
          </a:p>
          <a:p>
            <a:r>
              <a:rPr lang="en-US" sz="1800" b="1" dirty="0" smtClean="0"/>
              <a:t>Received ERCOT Staff update on Solar Forecasting Improvements</a:t>
            </a:r>
            <a:r>
              <a:rPr lang="en-US" sz="1800" b="1" dirty="0" smtClean="0"/>
              <a:t> </a:t>
            </a:r>
            <a:endParaRPr lang="en-US" sz="1800" dirty="0" smtClean="0"/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61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Items Referred </a:t>
            </a:r>
            <a:r>
              <a:rPr lang="en-US" dirty="0" smtClean="0"/>
              <a:t>WMWG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8675"/>
            <a:ext cx="7772400" cy="4555375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Potential Voting Items</a:t>
            </a:r>
          </a:p>
          <a:p>
            <a:pPr lvl="1"/>
            <a:r>
              <a:rPr lang="en-US" sz="1600" dirty="0"/>
              <a:t>NPRR981, Day-Ahead Market Price Correction </a:t>
            </a:r>
            <a:r>
              <a:rPr lang="en-US" sz="1600" dirty="0" smtClean="0"/>
              <a:t>Process</a:t>
            </a:r>
          </a:p>
          <a:p>
            <a:pPr lvl="2"/>
            <a:r>
              <a:rPr lang="en-US" dirty="0" smtClean="0"/>
              <a:t>Is this still ripe?  </a:t>
            </a:r>
            <a:endParaRPr lang="en-US" dirty="0"/>
          </a:p>
          <a:p>
            <a:r>
              <a:rPr lang="en-US" sz="1600" b="1" dirty="0" smtClean="0"/>
              <a:t>Suggest Remain Tabled For Further Discussion</a:t>
            </a:r>
          </a:p>
          <a:p>
            <a:pPr lvl="1"/>
            <a:r>
              <a:rPr lang="en-US" sz="1600" dirty="0"/>
              <a:t>VCMRR 033, Excluding Exceptional Fuel Costs from Fuel Adders</a:t>
            </a:r>
          </a:p>
          <a:p>
            <a:pPr lvl="1"/>
            <a:r>
              <a:rPr lang="en-US" sz="1600" dirty="0"/>
              <a:t>VCMRR 034, Excluding RUC approved Fuel Cost from Fuel Adders</a:t>
            </a:r>
          </a:p>
          <a:p>
            <a:pPr lvl="1"/>
            <a:r>
              <a:rPr lang="en-US" sz="1600" dirty="0"/>
              <a:t>VCMRR 035, Allow Verified Contractual Cost in Fuel Adder </a:t>
            </a:r>
            <a:r>
              <a:rPr lang="en-US" sz="1600" dirty="0" smtClean="0"/>
              <a:t>Calculation</a:t>
            </a:r>
          </a:p>
          <a:p>
            <a:pPr lvl="1"/>
            <a:r>
              <a:rPr lang="en-US" sz="1600" dirty="0"/>
              <a:t>NPRR1132, Communicate Operating Limitations during Cold and Hot Weather Conditions (Pending OWG Discussion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/>
              <a:t>NPRR138, Communication of Capability and Status of Online IRRs at 0 MW Output (Pending OWG Discussion) </a:t>
            </a:r>
            <a:endParaRPr lang="en-US" sz="1600" dirty="0" smtClean="0"/>
          </a:p>
          <a:p>
            <a:pPr lvl="1"/>
            <a:r>
              <a:rPr lang="en-US" sz="1600" dirty="0" smtClean="0"/>
              <a:t>NPRR1143</a:t>
            </a:r>
            <a:r>
              <a:rPr lang="en-US" sz="1600" dirty="0"/>
              <a:t>, Provide ERCOT Flexibility to Determine when ESRs may charge during an EEA Level 3</a:t>
            </a:r>
          </a:p>
          <a:p>
            <a:pPr marL="0" indent="0">
              <a:buNone/>
            </a:pPr>
            <a:endParaRPr lang="en-US" sz="1600" b="1" dirty="0"/>
          </a:p>
          <a:p>
            <a:pPr marL="274320" lvl="1" indent="0">
              <a:buNone/>
            </a:pPr>
            <a:endParaRPr lang="en-US" sz="3400" dirty="0" smtClean="0"/>
          </a:p>
          <a:p>
            <a:pPr lvl="1"/>
            <a:endParaRPr lang="en-US" sz="3400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4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72208"/>
            <a:ext cx="7772400" cy="4050792"/>
          </a:xfrm>
        </p:spPr>
        <p:txBody>
          <a:bodyPr/>
          <a:lstStyle/>
          <a:p>
            <a:r>
              <a:rPr lang="en-US" dirty="0" smtClean="0"/>
              <a:t>Expect 9/23 agenda to be posted around </a:t>
            </a:r>
            <a:r>
              <a:rPr lang="en-US" dirty="0" smtClean="0"/>
              <a:t>9</a:t>
            </a:r>
            <a:r>
              <a:rPr lang="en-US" dirty="0" smtClean="0"/>
              <a:t>/16.  </a:t>
            </a:r>
            <a:endParaRPr lang="en-US" dirty="0"/>
          </a:p>
          <a:p>
            <a:r>
              <a:rPr lang="en-US" dirty="0" smtClean="0"/>
              <a:t>Any </a:t>
            </a:r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9253</TotalTime>
  <Words>281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Wood Type</vt:lpstr>
      <vt:lpstr>Wholesale Market Working Group</vt:lpstr>
      <vt:lpstr>August WMWG Meeting</vt:lpstr>
      <vt:lpstr>Items Referred WMWG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Bryan Sams</cp:lastModifiedBy>
  <cp:revision>403</cp:revision>
  <dcterms:created xsi:type="dcterms:W3CDTF">2019-02-22T15:15:24Z</dcterms:created>
  <dcterms:modified xsi:type="dcterms:W3CDTF">2022-09-06T21:19:17Z</dcterms:modified>
</cp:coreProperties>
</file>