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289" r:id="rId7"/>
    <p:sldId id="291" r:id="rId8"/>
    <p:sldId id="290"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ip" initials="SS" lastIdx="1" clrIdx="0">
    <p:extLst>
      <p:ext uri="{19B8F6BF-5375-455C-9EA6-DF929625EA0E}">
        <p15:presenceInfo xmlns:p15="http://schemas.microsoft.com/office/powerpoint/2012/main" userId="Sandip" providerId="None"/>
      </p:ext>
    </p:extLst>
  </p:cmAuthor>
  <p:cmAuthor id="2" name="Ayson, Janice" initials="AJ" lastIdx="2" clrIdx="1">
    <p:extLst>
      <p:ext uri="{19B8F6BF-5375-455C-9EA6-DF929625EA0E}">
        <p15:presenceInfo xmlns:p15="http://schemas.microsoft.com/office/powerpoint/2012/main" userId="S::Janice.Ayson@ercot.com::f2bb4e96-48b2-4079-a64c-325f474add9b" providerId="AD"/>
      </p:ext>
    </p:extLst>
  </p:cmAuthor>
  <p:cmAuthor id="3" name="Ragsdale, Kenneth" initials="RK" lastIdx="1" clrIdx="2">
    <p:extLst>
      <p:ext uri="{19B8F6BF-5375-455C-9EA6-DF929625EA0E}">
        <p15:presenceInfo xmlns:p15="http://schemas.microsoft.com/office/powerpoint/2012/main" userId="S::kenneth.ragsdale@ercot.com::d1bf57d2-decc-44c5-8949-ae28e3ed5ea3" providerId="AD"/>
      </p:ext>
    </p:extLst>
  </p:cmAuthor>
  <p:cmAuthor id="4" name="Kenneth Ragsdale" initials="KRR" lastIdx="1" clrIdx="3">
    <p:extLst>
      <p:ext uri="{19B8F6BF-5375-455C-9EA6-DF929625EA0E}">
        <p15:presenceInfo xmlns:p15="http://schemas.microsoft.com/office/powerpoint/2012/main" userId="Kenneth Ragsd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026" y="10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8/31/2022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8/31/2022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lvl1pPr>
              <a:defRPr/>
            </a:lvl1pPr>
          </a:lstStyle>
          <a:p>
            <a:r>
              <a:rPr lang="en-US"/>
              <a:t>March 2019</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lvl1pPr>
              <a:defRPr/>
            </a:lvl1pPr>
          </a:lstStyle>
          <a:p>
            <a:r>
              <a:rPr lang="en-US"/>
              <a:t>March 2019</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March 2019</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a:solidFill>
                  <a:schemeClr val="tx2"/>
                </a:solidFill>
              </a:rPr>
              <a:t>PUBLIC</a:t>
            </a:r>
            <a:endParaRPr lang="en-US" sz="1000" b="1">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1815882"/>
          </a:xfrm>
          <a:prstGeom prst="rect">
            <a:avLst/>
          </a:prstGeom>
          <a:noFill/>
        </p:spPr>
        <p:txBody>
          <a:bodyPr wrap="square" rtlCol="0">
            <a:spAutoFit/>
          </a:bodyPr>
          <a:lstStyle/>
          <a:p>
            <a:r>
              <a:rPr lang="en-US" sz="2000" b="1"/>
              <a:t>ERCOT – Southern Cross Transmission</a:t>
            </a:r>
          </a:p>
          <a:p>
            <a:r>
              <a:rPr lang="en-US" sz="2000" b="1"/>
              <a:t>ROS/WMS Working Group Assignments</a:t>
            </a:r>
          </a:p>
          <a:p>
            <a:endParaRPr lang="en-US">
              <a:solidFill>
                <a:schemeClr val="tx2"/>
              </a:solidFill>
            </a:endParaRPr>
          </a:p>
          <a:p>
            <a:r>
              <a:rPr lang="en-US"/>
              <a:t>Janice Ayson</a:t>
            </a:r>
          </a:p>
          <a:p>
            <a:r>
              <a:rPr lang="en-US"/>
              <a:t>ERCOT</a:t>
            </a:r>
          </a:p>
          <a:p>
            <a:endParaRPr lang="en-US">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033083600"/>
              </p:ext>
            </p:extLst>
          </p:nvPr>
        </p:nvGraphicFramePr>
        <p:xfrm>
          <a:off x="304800" y="838200"/>
          <a:ext cx="8415454" cy="5013267"/>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a:p>
                  </a:txBody>
                  <a:tcPr/>
                </a:tc>
                <a:tc>
                  <a:txBody>
                    <a:bodyPr/>
                    <a:lstStyle/>
                    <a:p>
                      <a:pPr algn="ctr"/>
                      <a:endParaRPr lang="en-US" sz="1300"/>
                    </a:p>
                  </a:txBody>
                  <a:tcPr/>
                </a:tc>
                <a:tc>
                  <a:txBody>
                    <a:bodyPr/>
                    <a:lstStyle/>
                    <a:p>
                      <a:pPr algn="ctr"/>
                      <a:r>
                        <a:rPr lang="en-US" sz="1000"/>
                        <a:t>Anticipated Start</a:t>
                      </a:r>
                    </a:p>
                  </a:txBody>
                  <a:tcPr/>
                </a:tc>
                <a:extLst>
                  <a:ext uri="{0D108BD9-81ED-4DB2-BD59-A6C34878D82A}">
                    <a16:rowId xmlns:a16="http://schemas.microsoft.com/office/drawing/2014/main" val="10000"/>
                  </a:ext>
                </a:extLst>
              </a:tr>
              <a:tr h="344561">
                <a:tc>
                  <a:txBody>
                    <a:bodyPr/>
                    <a:lstStyle/>
                    <a:p>
                      <a:r>
                        <a:rPr lang="en-US" sz="1000" b="0">
                          <a:solidFill>
                            <a:schemeClr val="tx1"/>
                          </a:solidFill>
                          <a:latin typeface="+mn-lt"/>
                        </a:rPr>
                        <a:t>Directive #1 – Registration and market segment</a:t>
                      </a:r>
                    </a:p>
                  </a:txBody>
                  <a:tcPr>
                    <a:solidFill>
                      <a:srgbClr val="CBE3EB"/>
                    </a:solidFill>
                  </a:tcPr>
                </a:tc>
                <a:tc>
                  <a:txBody>
                    <a:bodyPr/>
                    <a:lstStyle/>
                    <a:p>
                      <a:pPr marL="0" marR="0">
                        <a:spcBef>
                          <a:spcPts val="0"/>
                        </a:spcBef>
                        <a:spcAft>
                          <a:spcPts val="0"/>
                        </a:spcAft>
                      </a:pPr>
                      <a:r>
                        <a:rPr lang="en-US" sz="1000" dirty="0">
                          <a:effectLst/>
                          <a:latin typeface="+mn-lt"/>
                        </a:rPr>
                        <a:t>ERCOT shall (a) determine the appropriate market participation category for Southern Cross Transmission LLC and for any other entity associated with the Southern Cross DC tie for which a new market participant category may be appropriate (creating new ones if necessary), (b) implement the modifications to the standard-form market-participant agreement and its protocols, bylaws, operating guides, and systems required for Southern Cross Transmission's participation and any other entity’s participation, and (c) determine the appropriate market segment for Southern Cross Transmission and any other entity.</a:t>
                      </a:r>
                      <a:endParaRPr lang="en-US" sz="1000" dirty="0">
                        <a:effectLst/>
                        <a:latin typeface="+mn-lt"/>
                        <a:ea typeface="Times New Roman" panose="02020603050405020304" pitchFamily="18" charset="0"/>
                      </a:endParaRPr>
                    </a:p>
                  </a:txBody>
                  <a:tcP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val="4164978374"/>
                  </a:ext>
                </a:extLst>
              </a:tr>
              <a:tr h="344561">
                <a:tc>
                  <a:txBody>
                    <a:bodyPr/>
                    <a:lstStyle/>
                    <a:p>
                      <a:r>
                        <a:rPr lang="en-US" sz="1000">
                          <a:solidFill>
                            <a:schemeClr val="tx1"/>
                          </a:solidFill>
                          <a:latin typeface="+mn-lt"/>
                        </a:rPr>
                        <a:t>Directive # 2 – Coordination agreement</a:t>
                      </a:r>
                    </a:p>
                  </a:txBody>
                  <a:tcPr/>
                </a:tc>
                <a:tc>
                  <a:txBody>
                    <a:bodyPr/>
                    <a:lstStyle/>
                    <a:p>
                      <a:pPr marL="0" marR="0">
                        <a:spcBef>
                          <a:spcPts val="0"/>
                        </a:spcBef>
                        <a:spcAft>
                          <a:spcPts val="0"/>
                        </a:spcAft>
                      </a:pPr>
                      <a:r>
                        <a:rPr lang="en-US" sz="1000">
                          <a:effectLst/>
                          <a:latin typeface="+mn-lt"/>
                        </a:rPr>
                        <a:t>ERCOT shall execute a coordination agreement or agreements with any necessary independent system operator, regional transmission organization, or reliability coordinator on the eastern end of the Southern Cross line.  ERCOT shall consult Southern Cross Transmission as needed during negotiations of such agreement(s) for technical input and guidance.</a:t>
                      </a:r>
                      <a:endParaRPr lang="en-US" sz="1000">
                        <a:effectLst/>
                        <a:latin typeface="+mn-lt"/>
                        <a:ea typeface="Times New Roman" panose="02020603050405020304" pitchFamily="18" charset="0"/>
                      </a:endParaRPr>
                    </a:p>
                  </a:txBody>
                  <a:tcPr/>
                </a:tc>
                <a:tc>
                  <a:txBody>
                    <a:bodyPr/>
                    <a:lstStyle/>
                    <a:p>
                      <a:pPr marL="0" marR="0">
                        <a:spcBef>
                          <a:spcPts val="0"/>
                        </a:spcBef>
                        <a:spcAft>
                          <a:spcPts val="0"/>
                        </a:spcAft>
                      </a:pPr>
                      <a:endParaRPr lang="en-US" sz="1000">
                        <a:effectLst/>
                        <a:latin typeface="+mn-lt"/>
                        <a:ea typeface="Times New Roman" panose="02020603050405020304" pitchFamily="18" charset="0"/>
                      </a:endParaRPr>
                    </a:p>
                  </a:txBody>
                  <a:tcPr/>
                </a:tc>
                <a:extLst>
                  <a:ext uri="{0D108BD9-81ED-4DB2-BD59-A6C34878D82A}">
                    <a16:rowId xmlns:a16="http://schemas.microsoft.com/office/drawing/2014/main" val="10004"/>
                  </a:ext>
                </a:extLst>
              </a:tr>
              <a:tr h="951807">
                <a:tc>
                  <a:txBody>
                    <a:bodyPr/>
                    <a:lstStyle/>
                    <a:p>
                      <a:pPr marL="0" marR="0">
                        <a:spcBef>
                          <a:spcPts val="0"/>
                        </a:spcBef>
                        <a:spcAft>
                          <a:spcPts val="0"/>
                        </a:spcAft>
                      </a:pPr>
                      <a:r>
                        <a:rPr lang="en-US" sz="1000">
                          <a:effectLst/>
                          <a:latin typeface="+mn-lt"/>
                        </a:rPr>
                        <a:t>Directive #3 -- Ramp rate restrictions</a:t>
                      </a:r>
                      <a:endParaRPr lang="en-US" sz="1000">
                        <a:effectLst/>
                        <a:latin typeface="+mn-lt"/>
                        <a:ea typeface="Times New Roman" panose="02020603050405020304" pitchFamily="18" charset="0"/>
                      </a:endParaRPr>
                    </a:p>
                  </a:txBody>
                  <a:tcPr anchor="ctr"/>
                </a:tc>
                <a:tc>
                  <a:txBody>
                    <a:bodyPr/>
                    <a:lstStyle/>
                    <a:p>
                      <a:r>
                        <a:rPr lang="en-US" sz="1000" kern="1200" dirty="0">
                          <a:solidFill>
                            <a:schemeClr val="dk1"/>
                          </a:solidFill>
                          <a:effectLst/>
                          <a:latin typeface="+mn-lt"/>
                          <a:ea typeface="+mn-ea"/>
                          <a:cs typeface="+mn-cs"/>
                        </a:rPr>
                        <a:t>ERCOT shall determine what ramp rate restrictions, if any, will be necessary to accommodate the interconnection of the Southern Cross DC tie and shall implement those restrictions and shall certify to the Commission when it has completed these actions.</a:t>
                      </a:r>
                      <a:endParaRPr lang="en-US" sz="1000" u="none" dirty="0">
                        <a:solidFill>
                          <a:schemeClr val="tx1"/>
                        </a:solidFill>
                        <a:latin typeface="+mn-lt"/>
                      </a:endParaRPr>
                    </a:p>
                  </a:txBody>
                  <a:tcPr anchor="ctr"/>
                </a:tc>
                <a:tc>
                  <a:txBody>
                    <a:bodyPr/>
                    <a:lstStyle/>
                    <a:p>
                      <a:endParaRPr lang="en-US" sz="1000" u="none" dirty="0">
                        <a:solidFill>
                          <a:schemeClr val="tx1"/>
                        </a:solidFill>
                        <a:latin typeface="+mn-lt"/>
                      </a:endParaRPr>
                    </a:p>
                  </a:txBody>
                  <a:tcPr anchor="ctr"/>
                </a:tc>
                <a:extLst>
                  <a:ext uri="{0D108BD9-81ED-4DB2-BD59-A6C34878D82A}">
                    <a16:rowId xmlns:a16="http://schemas.microsoft.com/office/drawing/2014/main" val="10005"/>
                  </a:ext>
                </a:extLst>
              </a:tr>
              <a:tr h="344561">
                <a:tc>
                  <a:txBody>
                    <a:bodyPr/>
                    <a:lstStyle/>
                    <a:p>
                      <a:pPr marL="0" marR="0">
                        <a:spcBef>
                          <a:spcPts val="0"/>
                        </a:spcBef>
                        <a:spcAft>
                          <a:spcPts val="0"/>
                        </a:spcAft>
                      </a:pPr>
                      <a:r>
                        <a:rPr lang="en-US" sz="1000">
                          <a:effectLst/>
                          <a:latin typeface="+mn-lt"/>
                        </a:rPr>
                        <a:t>Directive #4 -- Outage coordination</a:t>
                      </a:r>
                      <a:endParaRPr lang="en-US" sz="1000">
                        <a:effectLst/>
                        <a:latin typeface="+mn-lt"/>
                        <a:ea typeface="Times New Roman" panose="02020603050405020304" pitchFamily="18" charset="0"/>
                      </a:endParaRPr>
                    </a:p>
                  </a:txBody>
                  <a:tcPr/>
                </a:tc>
                <a:tc>
                  <a:txBody>
                    <a:bodyPr/>
                    <a:lstStyle/>
                    <a:p>
                      <a:r>
                        <a:rPr lang="en-US" sz="1000" kern="1200">
                          <a:solidFill>
                            <a:schemeClr val="dk1"/>
                          </a:solidFill>
                          <a:effectLst/>
                          <a:latin typeface="+mn-lt"/>
                          <a:ea typeface="+mn-ea"/>
                          <a:cs typeface="+mn-cs"/>
                        </a:rPr>
                        <a:t>ERCOT shall develop and implement a methodology to reliably and cost-effectively coordinate outages following the interconnection of the Southern Cross DC tie and shall certify to the Commission when it has completed these actions.</a:t>
                      </a:r>
                      <a:endParaRPr lang="en-US" sz="1000" u="none">
                        <a:solidFill>
                          <a:schemeClr val="tx1"/>
                        </a:solidFill>
                        <a:latin typeface="+mn-lt"/>
                      </a:endParaRPr>
                    </a:p>
                  </a:txBody>
                  <a:tcPr/>
                </a:tc>
                <a:tc>
                  <a:txBody>
                    <a:bodyPr/>
                    <a:lstStyle/>
                    <a:p>
                      <a:endParaRPr lang="en-US" sz="1000" u="none">
                        <a:solidFill>
                          <a:schemeClr val="tx1"/>
                        </a:solidFill>
                        <a:latin typeface="+mn-lt"/>
                      </a:endParaRPr>
                    </a:p>
                  </a:txBody>
                  <a:tcPr/>
                </a:tc>
                <a:extLst>
                  <a:ext uri="{0D108BD9-81ED-4DB2-BD59-A6C34878D82A}">
                    <a16:rowId xmlns:a16="http://schemas.microsoft.com/office/drawing/2014/main" val="10006"/>
                  </a:ext>
                </a:extLst>
              </a:tr>
              <a:tr h="344561">
                <a:tc>
                  <a:txBody>
                    <a:bodyPr/>
                    <a:lstStyle/>
                    <a:p>
                      <a:r>
                        <a:rPr lang="en-US" sz="1000" dirty="0">
                          <a:solidFill>
                            <a:schemeClr val="tx1"/>
                          </a:solidFill>
                          <a:latin typeface="+mn-lt"/>
                        </a:rPr>
                        <a:t>Directive #5 -- Planning model considerations</a:t>
                      </a:r>
                    </a:p>
                  </a:txBody>
                  <a:tcPr/>
                </a:tc>
                <a:tc>
                  <a:txBody>
                    <a:bodyPr/>
                    <a:lstStyle/>
                    <a:p>
                      <a:pPr marL="0" marR="0"/>
                      <a:r>
                        <a:rPr lang="en-US" sz="1000">
                          <a:effectLst/>
                          <a:latin typeface="+mn-lt"/>
                          <a:ea typeface="Times New Roman" panose="02020603050405020304" pitchFamily="18" charset="0"/>
                        </a:rPr>
                        <a:t>ERCOT shall study and determine how best to model the Southern Cross DC tie in its transmission planning cases,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441757">
                <a:tc>
                  <a:txBody>
                    <a:bodyPr/>
                    <a:lstStyle/>
                    <a:p>
                      <a:r>
                        <a:rPr lang="en-US" sz="1000" dirty="0">
                          <a:solidFill>
                            <a:schemeClr val="tx1"/>
                          </a:solidFill>
                          <a:latin typeface="+mn-lt"/>
                        </a:rPr>
                        <a:t>Directive #6 -- Planning studies</a:t>
                      </a:r>
                      <a:r>
                        <a:rPr lang="en-US" sz="1000" baseline="0" dirty="0">
                          <a:solidFill>
                            <a:schemeClr val="tx1"/>
                          </a:solidFill>
                          <a:latin typeface="+mn-lt"/>
                        </a:rPr>
                        <a:t> for transmission upgrades</a:t>
                      </a:r>
                      <a:endParaRPr lang="en-US" sz="1000" dirty="0">
                        <a:solidFill>
                          <a:schemeClr val="tx1"/>
                        </a:solidFill>
                        <a:latin typeface="+mn-lt"/>
                      </a:endParaRPr>
                    </a:p>
                  </a:txBody>
                  <a:tcPr/>
                </a:tc>
                <a:tc>
                  <a:txBody>
                    <a:bodyPr/>
                    <a:lstStyle/>
                    <a:p>
                      <a:pPr marL="0" marR="0"/>
                      <a:r>
                        <a:rPr lang="en-US" sz="1000">
                          <a:effectLst/>
                          <a:latin typeface="+mn-lt"/>
                          <a:ea typeface="Times New Roman" panose="02020603050405020304" pitchFamily="18" charset="0"/>
                        </a:rPr>
                        <a:t>ERCOT shall study and determine what transmission upgrades, if any, are necessary to manage congestion resulting from power flows over the Southern Cross DC tie,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bl>
          </a:graphicData>
        </a:graphic>
      </p:graphicFrame>
      <p:sp>
        <p:nvSpPr>
          <p:cNvPr id="6" name="Flowchart: Terminator 5"/>
          <p:cNvSpPr/>
          <p:nvPr/>
        </p:nvSpPr>
        <p:spPr>
          <a:xfrm>
            <a:off x="7787268" y="2547747"/>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a:t>TBD</a:t>
            </a:r>
          </a:p>
        </p:txBody>
      </p:sp>
      <p:sp>
        <p:nvSpPr>
          <p:cNvPr id="14" name="TextBox 13"/>
          <p:cNvSpPr txBox="1"/>
          <p:nvPr/>
        </p:nvSpPr>
        <p:spPr>
          <a:xfrm>
            <a:off x="4267200" y="6561138"/>
            <a:ext cx="1317990" cy="276999"/>
          </a:xfrm>
          <a:prstGeom prst="rect">
            <a:avLst/>
          </a:prstGeom>
          <a:noFill/>
        </p:spPr>
        <p:txBody>
          <a:bodyPr wrap="none" rtlCol="0">
            <a:spAutoFit/>
          </a:bodyPr>
          <a:lstStyle/>
          <a:p>
            <a:r>
              <a:rPr lang="en-US" sz="1200" dirty="0">
                <a:solidFill>
                  <a:schemeClr val="tx1">
                    <a:lumMod val="50000"/>
                    <a:lumOff val="50000"/>
                  </a:schemeClr>
                </a:solidFill>
              </a:rPr>
              <a:t>September 2022</a:t>
            </a:r>
          </a:p>
        </p:txBody>
      </p:sp>
      <p:sp>
        <p:nvSpPr>
          <p:cNvPr id="17" name="Flowchart: Terminator 16"/>
          <p:cNvSpPr/>
          <p:nvPr/>
        </p:nvSpPr>
        <p:spPr>
          <a:xfrm>
            <a:off x="7796349" y="471666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8" name="Flowchart: Terminator 17"/>
          <p:cNvSpPr/>
          <p:nvPr/>
        </p:nvSpPr>
        <p:spPr>
          <a:xfrm>
            <a:off x="7796349" y="4161810"/>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5" name="Flowchart: Terminator 14">
            <a:extLst>
              <a:ext uri="{FF2B5EF4-FFF2-40B4-BE49-F238E27FC236}">
                <a16:creationId xmlns:a16="http://schemas.microsoft.com/office/drawing/2014/main" id="{0BDFB8C7-635F-45D8-8F41-47F9522B9B6E}"/>
              </a:ext>
            </a:extLst>
          </p:cNvPr>
          <p:cNvSpPr/>
          <p:nvPr/>
        </p:nvSpPr>
        <p:spPr>
          <a:xfrm>
            <a:off x="7796349" y="5368231"/>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3" name="Flowchart: Terminator 12">
            <a:extLst>
              <a:ext uri="{FF2B5EF4-FFF2-40B4-BE49-F238E27FC236}">
                <a16:creationId xmlns:a16="http://schemas.microsoft.com/office/drawing/2014/main" id="{0BA2D061-5C48-41AC-AE36-1957A6DC4648}"/>
              </a:ext>
            </a:extLst>
          </p:cNvPr>
          <p:cNvSpPr/>
          <p:nvPr/>
        </p:nvSpPr>
        <p:spPr>
          <a:xfrm>
            <a:off x="7767783" y="1432864"/>
            <a:ext cx="943235" cy="784743"/>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a:p>
            <a:pPr algn="ctr"/>
            <a:r>
              <a:rPr lang="en-US" sz="700" dirty="0"/>
              <a:t>(pending system implementation)</a:t>
            </a:r>
          </a:p>
        </p:txBody>
      </p:sp>
      <p:sp>
        <p:nvSpPr>
          <p:cNvPr id="21" name="Flowchart: Terminator 20">
            <a:extLst>
              <a:ext uri="{FF2B5EF4-FFF2-40B4-BE49-F238E27FC236}">
                <a16:creationId xmlns:a16="http://schemas.microsoft.com/office/drawing/2014/main" id="{FC0EBEF1-8E34-47B3-834E-0DC92E3160BF}"/>
              </a:ext>
            </a:extLst>
          </p:cNvPr>
          <p:cNvSpPr/>
          <p:nvPr/>
        </p:nvSpPr>
        <p:spPr>
          <a:xfrm>
            <a:off x="7736396" y="3186347"/>
            <a:ext cx="943235" cy="784743"/>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a:p>
            <a:pPr algn="ctr"/>
            <a:r>
              <a:rPr lang="en-US" sz="700" dirty="0"/>
              <a:t>(pending system implementation)</a:t>
            </a:r>
          </a:p>
        </p:txBody>
      </p:sp>
    </p:spTree>
    <p:extLst>
      <p:ext uri="{BB962C8B-B14F-4D97-AF65-F5344CB8AC3E}">
        <p14:creationId xmlns:p14="http://schemas.microsoft.com/office/powerpoint/2010/main" val="1604267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732758071"/>
              </p:ext>
            </p:extLst>
          </p:nvPr>
        </p:nvGraphicFramePr>
        <p:xfrm>
          <a:off x="304800" y="838200"/>
          <a:ext cx="8415454" cy="4898071"/>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a:p>
                  </a:txBody>
                  <a:tcPr/>
                </a:tc>
                <a:tc>
                  <a:txBody>
                    <a:bodyPr/>
                    <a:lstStyle/>
                    <a:p>
                      <a:pPr algn="ctr"/>
                      <a:endParaRPr lang="en-US" sz="1300"/>
                    </a:p>
                  </a:txBody>
                  <a:tcPr/>
                </a:tc>
                <a:tc>
                  <a:txBody>
                    <a:bodyPr/>
                    <a:lstStyle/>
                    <a:p>
                      <a:pPr algn="ctr"/>
                      <a:r>
                        <a:rPr lang="en-US" sz="1000"/>
                        <a:t>Anticipated Start</a:t>
                      </a:r>
                    </a:p>
                  </a:txBody>
                  <a:tcPr/>
                </a:tc>
                <a:extLst>
                  <a:ext uri="{0D108BD9-81ED-4DB2-BD59-A6C34878D82A}">
                    <a16:rowId xmlns:a16="http://schemas.microsoft.com/office/drawing/2014/main" val="10000"/>
                  </a:ext>
                </a:extLst>
              </a:tr>
              <a:tr h="441757">
                <a:tc>
                  <a:txBody>
                    <a:bodyPr/>
                    <a:lstStyle/>
                    <a:p>
                      <a:r>
                        <a:rPr lang="en-US" sz="1000">
                          <a:solidFill>
                            <a:schemeClr val="tx1"/>
                          </a:solidFill>
                          <a:latin typeface="+mn-lt"/>
                        </a:rPr>
                        <a:t>Directive #7</a:t>
                      </a:r>
                      <a:r>
                        <a:rPr lang="en-US" sz="1000" baseline="0">
                          <a:solidFill>
                            <a:schemeClr val="tx1"/>
                          </a:solidFill>
                          <a:latin typeface="+mn-lt"/>
                        </a:rPr>
                        <a:t> </a:t>
                      </a:r>
                      <a:r>
                        <a:rPr lang="en-US" sz="1000">
                          <a:solidFill>
                            <a:schemeClr val="tx1"/>
                          </a:solidFill>
                          <a:latin typeface="+mn-lt"/>
                        </a:rPr>
                        <a:t>– Congestion management</a:t>
                      </a:r>
                    </a:p>
                  </a:txBody>
                  <a:tcPr/>
                </a:tc>
                <a:tc>
                  <a:txBody>
                    <a:bodyPr/>
                    <a:lstStyle/>
                    <a:p>
                      <a:pPr marL="0" marR="0"/>
                      <a:r>
                        <a:rPr lang="en-US" sz="1000">
                          <a:effectLst/>
                          <a:latin typeface="+mn-lt"/>
                          <a:ea typeface="Times New Roman" panose="02020603050405020304" pitchFamily="18" charset="0"/>
                        </a:rPr>
                        <a:t>ERCOT shall (a) study and determine whether some or all DC ties should be economically dispatched or whether implementing a congestion-management plan or special protection scheme would more reliably and cost-effectively manage congestion caused by DC tie flows, (b) implement any necessary revisions to its protocols, guides, standards, and systems as appropriate, and (c)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3"/>
                  </a:ext>
                </a:extLst>
              </a:tr>
              <a:tr h="441757">
                <a:tc>
                  <a:txBody>
                    <a:bodyPr/>
                    <a:lstStyle/>
                    <a:p>
                      <a:r>
                        <a:rPr lang="en-US" sz="1000" dirty="0">
                          <a:solidFill>
                            <a:schemeClr val="tx1"/>
                          </a:solidFill>
                          <a:latin typeface="+mn-lt"/>
                        </a:rPr>
                        <a:t>Directive #8 --</a:t>
                      </a:r>
                      <a:r>
                        <a:rPr lang="en-US" sz="1000" baseline="0" dirty="0">
                          <a:solidFill>
                            <a:schemeClr val="tx1"/>
                          </a:solidFill>
                          <a:latin typeface="+mn-lt"/>
                        </a:rPr>
                        <a:t> Frequency response and voltage support</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study and determine whether Southern Cross Transmission or any other entity scheduling flows across the Southern Cross DC tie should be required to provide or procure voltage support service or primary frequency response, or their technical equivalents, (b) implement any necessary revisions to its standards, guides, systems, and protocols, as appropriate, and (c) certify to the Commission when it has completed these actions.</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662980380"/>
                  </a:ext>
                </a:extLst>
              </a:tr>
              <a:tr h="920431">
                <a:tc>
                  <a:txBody>
                    <a:bodyPr/>
                    <a:lstStyle/>
                    <a:p>
                      <a:r>
                        <a:rPr lang="en-US" sz="1000" dirty="0">
                          <a:solidFill>
                            <a:schemeClr val="tx1"/>
                          </a:solidFill>
                          <a:latin typeface="+mn-lt"/>
                        </a:rPr>
                        <a:t>Directive #9 --</a:t>
                      </a:r>
                      <a:r>
                        <a:rPr lang="en-US" sz="1000" baseline="0" dirty="0">
                          <a:solidFill>
                            <a:schemeClr val="tx1"/>
                          </a:solidFill>
                          <a:latin typeface="+mn-lt"/>
                        </a:rPr>
                        <a:t> Ancillary services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evaluate what modifications to existing and additional ancillary services, if any, are necessary for the reliable interconnection of the Southern Cross DC tie, (b) implement any needed modifications to ancillary-services procurement, (c) recommend how the costs of such required ancillary services are to be allocated, and (d)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4161696210"/>
                  </a:ext>
                </a:extLst>
              </a:tr>
              <a:tr h="441757">
                <a:tc>
                  <a:txBody>
                    <a:bodyPr/>
                    <a:lstStyle/>
                    <a:p>
                      <a:r>
                        <a:rPr lang="en-US" sz="1000" b="0" dirty="0">
                          <a:solidFill>
                            <a:schemeClr val="tx1"/>
                          </a:solidFill>
                          <a:latin typeface="+mn-lt"/>
                        </a:rPr>
                        <a:t>Directive #10 – Price formation under emergency conditions</a:t>
                      </a: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price formation issues to determine whether, to avoid the flows over the DC ties adversely affecting price formation in the ERCOT wholesale market or otherwise causing outcomes inconsistent with a properly functioning energy market, any changes to pricing within the ERCOT market during emergencies are necessary.  ERCOT shall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2669694803"/>
                  </a:ext>
                </a:extLst>
              </a:tr>
              <a:tr h="441757">
                <a:tc>
                  <a:txBody>
                    <a:bodyPr/>
                    <a:lstStyle/>
                    <a:p>
                      <a:pPr marL="0" marR="0">
                        <a:spcBef>
                          <a:spcPts val="0"/>
                        </a:spcBef>
                        <a:spcAft>
                          <a:spcPts val="0"/>
                        </a:spcAft>
                      </a:pPr>
                      <a:r>
                        <a:rPr lang="en-US" sz="1000" dirty="0">
                          <a:effectLst/>
                          <a:latin typeface="+mn-lt"/>
                        </a:rPr>
                        <a:t>Directive #11 – Cost Allocation</a:t>
                      </a:r>
                      <a:endParaRPr lang="en-US" sz="1000" dirty="0">
                        <a:effectLst/>
                        <a:latin typeface="+mn-lt"/>
                        <a:ea typeface="Times New Roman" panose="02020603050405020304" pitchFamily="18" charset="0"/>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recommend appropriate responsibility for, and allocation of, the costs identified in the Commission's final order in Docket No. 45624, including costs common to the ERCOT system and special costs that are specific to the Garland line and Southern Cross DC tie, and shall identify any existing protocols that need to be modified or new protocols that need to be created, or (if appropriate) any existing Commission rules that need to be modified or new rules that need to be enacted, to appropriately address those costs.</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3223574198"/>
                  </a:ext>
                </a:extLst>
              </a:tr>
            </a:tbl>
          </a:graphicData>
        </a:graphic>
      </p:graphicFrame>
      <p:sp>
        <p:nvSpPr>
          <p:cNvPr id="14" name="TextBox 13"/>
          <p:cNvSpPr txBox="1"/>
          <p:nvPr/>
        </p:nvSpPr>
        <p:spPr>
          <a:xfrm>
            <a:off x="4267200" y="6561138"/>
            <a:ext cx="1317990" cy="276999"/>
          </a:xfrm>
          <a:prstGeom prst="rect">
            <a:avLst/>
          </a:prstGeom>
          <a:noFill/>
        </p:spPr>
        <p:txBody>
          <a:bodyPr wrap="none" rtlCol="0">
            <a:spAutoFit/>
          </a:bodyPr>
          <a:lstStyle/>
          <a:p>
            <a:r>
              <a:rPr lang="en-US" sz="1200" dirty="0">
                <a:solidFill>
                  <a:schemeClr val="tx1">
                    <a:lumMod val="50000"/>
                    <a:lumOff val="50000"/>
                  </a:schemeClr>
                </a:solidFill>
              </a:rPr>
              <a:t>September 2022</a:t>
            </a:r>
          </a:p>
        </p:txBody>
      </p:sp>
      <p:sp>
        <p:nvSpPr>
          <p:cNvPr id="18" name="Flowchart: Terminator 17"/>
          <p:cNvSpPr/>
          <p:nvPr/>
        </p:nvSpPr>
        <p:spPr>
          <a:xfrm>
            <a:off x="7805585" y="1492785"/>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20" name="Flowchart: Terminator 19">
            <a:extLst>
              <a:ext uri="{FF2B5EF4-FFF2-40B4-BE49-F238E27FC236}">
                <a16:creationId xmlns:a16="http://schemas.microsoft.com/office/drawing/2014/main" id="{0E99B188-21C9-4914-97C4-1C4B3AC8FEB2}"/>
              </a:ext>
            </a:extLst>
          </p:cNvPr>
          <p:cNvSpPr/>
          <p:nvPr/>
        </p:nvSpPr>
        <p:spPr>
          <a:xfrm>
            <a:off x="7745632" y="2124165"/>
            <a:ext cx="943235" cy="784743"/>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a:p>
            <a:pPr algn="ctr"/>
            <a:r>
              <a:rPr lang="en-US" sz="700" dirty="0"/>
              <a:t>(pending system implementation)</a:t>
            </a:r>
          </a:p>
        </p:txBody>
      </p:sp>
      <p:sp>
        <p:nvSpPr>
          <p:cNvPr id="21" name="Flowchart: Terminator 20">
            <a:extLst>
              <a:ext uri="{FF2B5EF4-FFF2-40B4-BE49-F238E27FC236}">
                <a16:creationId xmlns:a16="http://schemas.microsoft.com/office/drawing/2014/main" id="{A2BA32AB-DE21-4A1F-B555-375D25AE2662}"/>
              </a:ext>
            </a:extLst>
          </p:cNvPr>
          <p:cNvSpPr/>
          <p:nvPr/>
        </p:nvSpPr>
        <p:spPr>
          <a:xfrm>
            <a:off x="7745631" y="3012412"/>
            <a:ext cx="943235" cy="784743"/>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a:p>
            <a:pPr algn="ctr"/>
            <a:r>
              <a:rPr lang="en-US" sz="700" dirty="0"/>
              <a:t>(pending system implementation)</a:t>
            </a:r>
          </a:p>
        </p:txBody>
      </p:sp>
      <p:sp>
        <p:nvSpPr>
          <p:cNvPr id="22" name="Flowchart: Terminator 21">
            <a:extLst>
              <a:ext uri="{FF2B5EF4-FFF2-40B4-BE49-F238E27FC236}">
                <a16:creationId xmlns:a16="http://schemas.microsoft.com/office/drawing/2014/main" id="{8430CE4D-2B71-4B6B-916F-C985D96EB601}"/>
              </a:ext>
            </a:extLst>
          </p:cNvPr>
          <p:cNvSpPr/>
          <p:nvPr/>
        </p:nvSpPr>
        <p:spPr>
          <a:xfrm>
            <a:off x="7783997" y="417171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23" name="Flowchart: Terminator 22">
            <a:extLst>
              <a:ext uri="{FF2B5EF4-FFF2-40B4-BE49-F238E27FC236}">
                <a16:creationId xmlns:a16="http://schemas.microsoft.com/office/drawing/2014/main" id="{26D081DE-31E7-4A6A-BB39-94706598A842}"/>
              </a:ext>
            </a:extLst>
          </p:cNvPr>
          <p:cNvSpPr/>
          <p:nvPr/>
        </p:nvSpPr>
        <p:spPr>
          <a:xfrm>
            <a:off x="7805582" y="506346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Tree>
    <p:extLst>
      <p:ext uri="{BB962C8B-B14F-4D97-AF65-F5344CB8AC3E}">
        <p14:creationId xmlns:p14="http://schemas.microsoft.com/office/powerpoint/2010/main" val="1705051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09692117"/>
              </p:ext>
            </p:extLst>
          </p:nvPr>
        </p:nvGraphicFramePr>
        <p:xfrm>
          <a:off x="304800" y="838200"/>
          <a:ext cx="8415454" cy="2368665"/>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a:p>
                  </a:txBody>
                  <a:tcPr/>
                </a:tc>
                <a:tc>
                  <a:txBody>
                    <a:bodyPr/>
                    <a:lstStyle/>
                    <a:p>
                      <a:pPr algn="ctr"/>
                      <a:endParaRPr lang="en-US" sz="1300"/>
                    </a:p>
                  </a:txBody>
                  <a:tcPr/>
                </a:tc>
                <a:tc>
                  <a:txBody>
                    <a:bodyPr/>
                    <a:lstStyle/>
                    <a:p>
                      <a:pPr algn="ctr"/>
                      <a:r>
                        <a:rPr lang="en-US" sz="1000"/>
                        <a:t>Anticipated Start</a:t>
                      </a:r>
                    </a:p>
                  </a:txBody>
                  <a:tcPr/>
                </a:tc>
                <a:extLst>
                  <a:ext uri="{0D108BD9-81ED-4DB2-BD59-A6C34878D82A}">
                    <a16:rowId xmlns:a16="http://schemas.microsoft.com/office/drawing/2014/main" val="10000"/>
                  </a:ext>
                </a:extLst>
              </a:tr>
              <a:tr h="557344">
                <a:tc>
                  <a:txBody>
                    <a:bodyPr/>
                    <a:lstStyle/>
                    <a:p>
                      <a:r>
                        <a:rPr lang="en-US" sz="1000" dirty="0">
                          <a:solidFill>
                            <a:schemeClr val="tx1"/>
                          </a:solidFill>
                          <a:latin typeface="+mn-lt"/>
                        </a:rPr>
                        <a:t>Directive #12 – QSE related Export Costs</a:t>
                      </a:r>
                    </a:p>
                  </a:txBody>
                  <a:tcPr anchor="ctr"/>
                </a:tc>
                <a:tc>
                  <a:txBody>
                    <a:bodyPr/>
                    <a:lstStyle/>
                    <a:p>
                      <a:pPr marL="0" marR="0">
                        <a:spcBef>
                          <a:spcPts val="0"/>
                        </a:spcBef>
                        <a:spcAft>
                          <a:spcPts val="0"/>
                        </a:spcAft>
                      </a:pPr>
                      <a:r>
                        <a:rPr lang="en-US" sz="1000">
                          <a:effectLst/>
                          <a:latin typeface="+mn-lt"/>
                          <a:ea typeface="Times New Roman" panose="02020603050405020304" pitchFamily="18" charset="0"/>
                        </a:rPr>
                        <a:t>ERCOT shall study and determine for export-related costs whether the qualified scheduling entity should be assigned costs that ordinarily would ultimately be paid by the end-use customer.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683561">
                <a:tc>
                  <a:txBody>
                    <a:bodyPr/>
                    <a:lstStyle/>
                    <a:p>
                      <a:r>
                        <a:rPr lang="en-US" sz="1000" dirty="0">
                          <a:solidFill>
                            <a:schemeClr val="tx1"/>
                          </a:solidFill>
                          <a:latin typeface="+mn-lt"/>
                        </a:rPr>
                        <a:t>Directive #13 – Status</a:t>
                      </a:r>
                      <a:r>
                        <a:rPr lang="en-US" sz="1000" baseline="0" dirty="0">
                          <a:solidFill>
                            <a:schemeClr val="tx1"/>
                          </a:solidFill>
                          <a:latin typeface="+mn-lt"/>
                        </a:rPr>
                        <a:t> Reporting</a:t>
                      </a:r>
                      <a:endParaRPr lang="en-US" sz="1000" dirty="0">
                        <a:solidFill>
                          <a:schemeClr val="tx1"/>
                        </a:solidFill>
                        <a:latin typeface="+mn-lt"/>
                      </a:endParaRPr>
                    </a:p>
                  </a:txBody>
                  <a:tcPr anchor="ctr"/>
                </a:tc>
                <a:tc>
                  <a:txBody>
                    <a:bodyPr/>
                    <a:lstStyle/>
                    <a:p>
                      <a:pPr marL="0" marR="0">
                        <a:spcBef>
                          <a:spcPts val="0"/>
                        </a:spcBef>
                        <a:spcAft>
                          <a:spcPts val="0"/>
                        </a:spcAft>
                      </a:pPr>
                      <a:r>
                        <a:rPr lang="en-US" sz="1000">
                          <a:effectLst/>
                          <a:latin typeface="+mn-lt"/>
                          <a:ea typeface="Times New Roman" panose="02020603050405020304" pitchFamily="18" charset="0"/>
                        </a:rPr>
                        <a:t>ERCOT shall periodically update the Commission regarding its progress in completing the above tasks.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r h="731520">
                <a:tc>
                  <a:txBody>
                    <a:bodyPr/>
                    <a:lstStyle/>
                    <a:p>
                      <a:r>
                        <a:rPr lang="en-US" sz="1000">
                          <a:solidFill>
                            <a:schemeClr val="tx1"/>
                          </a:solidFill>
                          <a:latin typeface="+mn-lt"/>
                        </a:rPr>
                        <a:t>Directive #14 – Status</a:t>
                      </a:r>
                      <a:r>
                        <a:rPr lang="en-US" sz="1000" baseline="0">
                          <a:solidFill>
                            <a:schemeClr val="tx1"/>
                          </a:solidFill>
                          <a:latin typeface="+mn-lt"/>
                        </a:rPr>
                        <a:t> Reporting</a:t>
                      </a:r>
                      <a:endParaRPr lang="en-US" sz="1000">
                        <a:solidFill>
                          <a:schemeClr val="tx1"/>
                        </a:solidFill>
                        <a:latin typeface="+mn-lt"/>
                      </a:endParaRPr>
                    </a:p>
                  </a:txBody>
                  <a:tcPr anchor="ctr"/>
                </a:tc>
                <a:tc>
                  <a:txBody>
                    <a:bodyPr/>
                    <a:lstStyle/>
                    <a:p>
                      <a:pPr marL="0" marR="0">
                        <a:spcBef>
                          <a:spcPts val="0"/>
                        </a:spcBef>
                        <a:spcAft>
                          <a:spcPts val="0"/>
                        </a:spcAft>
                      </a:pPr>
                      <a:r>
                        <a:rPr lang="en-US" sz="1000" dirty="0">
                          <a:effectLst/>
                          <a:latin typeface="+mn-lt"/>
                          <a:ea typeface="Times New Roman" panose="02020603050405020304" pitchFamily="18" charset="0"/>
                        </a:rPr>
                        <a:t>ERCOT shall, as soon as practicable, notify the Commission of reasonable completion dates for the above tasks and shall report any changes to those completion dates as changes become known.</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3"/>
                  </a:ext>
                </a:extLst>
              </a:tr>
            </a:tbl>
          </a:graphicData>
        </a:graphic>
      </p:graphicFrame>
      <p:sp>
        <p:nvSpPr>
          <p:cNvPr id="17" name="TextBox 16"/>
          <p:cNvSpPr txBox="1"/>
          <p:nvPr/>
        </p:nvSpPr>
        <p:spPr>
          <a:xfrm>
            <a:off x="4267200" y="6561138"/>
            <a:ext cx="1317990" cy="276999"/>
          </a:xfrm>
          <a:prstGeom prst="rect">
            <a:avLst/>
          </a:prstGeom>
          <a:noFill/>
        </p:spPr>
        <p:txBody>
          <a:bodyPr wrap="none" rtlCol="0">
            <a:spAutoFit/>
          </a:bodyPr>
          <a:lstStyle/>
          <a:p>
            <a:r>
              <a:rPr lang="en-US" sz="1200" dirty="0">
                <a:solidFill>
                  <a:schemeClr val="tx1">
                    <a:lumMod val="50000"/>
                    <a:lumOff val="50000"/>
                  </a:schemeClr>
                </a:solidFill>
              </a:rPr>
              <a:t>September 2022</a:t>
            </a:r>
          </a:p>
        </p:txBody>
      </p:sp>
      <p:sp>
        <p:nvSpPr>
          <p:cNvPr id="18" name="Flowchart: Terminator 17">
            <a:extLst>
              <a:ext uri="{FF2B5EF4-FFF2-40B4-BE49-F238E27FC236}">
                <a16:creationId xmlns:a16="http://schemas.microsoft.com/office/drawing/2014/main" id="{15F35CDE-B84E-4094-85A2-FBFFD6102777}"/>
              </a:ext>
            </a:extLst>
          </p:cNvPr>
          <p:cNvSpPr/>
          <p:nvPr/>
        </p:nvSpPr>
        <p:spPr>
          <a:xfrm>
            <a:off x="7803426" y="1351724"/>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9" name="Flowchart: Terminator 18">
            <a:extLst>
              <a:ext uri="{FF2B5EF4-FFF2-40B4-BE49-F238E27FC236}">
                <a16:creationId xmlns:a16="http://schemas.microsoft.com/office/drawing/2014/main" id="{8F2038B9-6918-4AD0-9ECE-8799B53BC63E}"/>
              </a:ext>
            </a:extLst>
          </p:cNvPr>
          <p:cNvSpPr/>
          <p:nvPr/>
        </p:nvSpPr>
        <p:spPr>
          <a:xfrm>
            <a:off x="7803426" y="2004235"/>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Ongoing as needed</a:t>
            </a:r>
          </a:p>
        </p:txBody>
      </p:sp>
      <p:sp>
        <p:nvSpPr>
          <p:cNvPr id="14" name="Flowchart: Terminator 13">
            <a:extLst>
              <a:ext uri="{FF2B5EF4-FFF2-40B4-BE49-F238E27FC236}">
                <a16:creationId xmlns:a16="http://schemas.microsoft.com/office/drawing/2014/main" id="{B8A3AAA9-DEAA-4AE9-8A3D-74526631B1E4}"/>
              </a:ext>
            </a:extLst>
          </p:cNvPr>
          <p:cNvSpPr/>
          <p:nvPr/>
        </p:nvSpPr>
        <p:spPr>
          <a:xfrm>
            <a:off x="7803425" y="2662437"/>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Ongoing as needed</a:t>
            </a:r>
          </a:p>
        </p:txBody>
      </p:sp>
    </p:spTree>
    <p:extLst>
      <p:ext uri="{BB962C8B-B14F-4D97-AF65-F5344CB8AC3E}">
        <p14:creationId xmlns:p14="http://schemas.microsoft.com/office/powerpoint/2010/main" val="52985031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E1FCA776AD4B44B81A57B059081B18" ma:contentTypeVersion="5" ma:contentTypeDescription="Create a new document." ma:contentTypeScope="" ma:versionID="bed094e75667f7f517e0d40c2009dbb1">
  <xsd:schema xmlns:xsd="http://www.w3.org/2001/XMLSchema" xmlns:xs="http://www.w3.org/2001/XMLSchema" xmlns:p="http://schemas.microsoft.com/office/2006/metadata/properties" xmlns:ns3="cab09d9c-5730-44ce-a74a-32ebb28ed15c" xmlns:ns4="e50c2e4a-fb1d-4161-81b9-5623c3f0c82b" targetNamespace="http://schemas.microsoft.com/office/2006/metadata/properties" ma:root="true" ma:fieldsID="30df89d0cb8a2b2322012fec37b7be54" ns3:_="" ns4:_="">
    <xsd:import namespace="cab09d9c-5730-44ce-a74a-32ebb28ed15c"/>
    <xsd:import namespace="e50c2e4a-fb1d-4161-81b9-5623c3f0c82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b09d9c-5730-44ce-a74a-32ebb28ed1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0c2e4a-fb1d-4161-81b9-5623c3f0c82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553527-7E1A-4EEE-BCC9-91DFAA5D1BE2}">
  <ds:schemaRefs>
    <ds:schemaRef ds:uri="cab09d9c-5730-44ce-a74a-32ebb28ed15c"/>
    <ds:schemaRef ds:uri="e50c2e4a-fb1d-4161-81b9-5623c3f0c82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http://purl.org/dc/dcmitype/"/>
    <ds:schemaRef ds:uri="e50c2e4a-fb1d-4161-81b9-5623c3f0c82b"/>
    <ds:schemaRef ds:uri="http://purl.org/dc/elements/1.1/"/>
    <ds:schemaRef ds:uri="cab09d9c-5730-44ce-a74a-32ebb28ed15c"/>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224</TotalTime>
  <Words>982</Words>
  <Application>Microsoft Office PowerPoint</Application>
  <PresentationFormat>On-screen Show (4:3)</PresentationFormat>
  <Paragraphs>63</Paragraphs>
  <Slides>4</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1_Custom Design</vt:lpstr>
      <vt:lpstr>Office Theme</vt:lpstr>
      <vt:lpstr>PowerPoint Presentation</vt:lpstr>
      <vt:lpstr>PUC Order 46304 Directives</vt:lpstr>
      <vt:lpstr>PUC Order 46304 Directives</vt:lpstr>
      <vt:lpstr>PUC Order 46304 Directives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Ayson, Janice</cp:lastModifiedBy>
  <cp:revision>9</cp:revision>
  <cp:lastPrinted>2018-12-20T17:29:53Z</cp:lastPrinted>
  <dcterms:created xsi:type="dcterms:W3CDTF">2016-01-21T15:20:31Z</dcterms:created>
  <dcterms:modified xsi:type="dcterms:W3CDTF">2022-09-01T01:10:34Z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0x0101009DE1FCA776AD4B44B81A57B059081B18</vt:lpwstr>
  </property>
</Properties>
</file>