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89" r:id="rId7"/>
    <p:sldId id="291" r:id="rId8"/>
    <p:sldId id="29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 id="2" name="Ayson, Janice" initials="AJ" lastIdx="2" clrIdx="1">
    <p:extLst>
      <p:ext uri="{19B8F6BF-5375-455C-9EA6-DF929625EA0E}">
        <p15:presenceInfo xmlns:p15="http://schemas.microsoft.com/office/powerpoint/2012/main" userId="S::Janice.Ayson@ercot.com::f2bb4e96-48b2-4079-a64c-325f474add9b" providerId="AD"/>
      </p:ext>
    </p:extLst>
  </p:cmAuthor>
  <p:cmAuthor id="3" name="Ragsdale, Kenneth" initials="RK" lastIdx="1" clrIdx="2">
    <p:extLst>
      <p:ext uri="{19B8F6BF-5375-455C-9EA6-DF929625EA0E}">
        <p15:presenceInfo xmlns:p15="http://schemas.microsoft.com/office/powerpoint/2012/main" userId="S::kenneth.ragsdale@ercot.com::d1bf57d2-decc-44c5-8949-ae28e3ed5ea3" providerId="AD"/>
      </p:ext>
    </p:extLst>
  </p:cmAuthor>
  <p:cmAuthor id="4" name="Kenneth Ragsdale" initials="KRR" lastIdx="1" clrIdx="3">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02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a:t>ERCOT – Southern Cross Transmission</a:t>
            </a:r>
          </a:p>
          <a:p>
            <a:r>
              <a:rPr lang="en-US" sz="2000" b="1"/>
              <a:t>ROS/WMS Working Group Assignments</a:t>
            </a:r>
          </a:p>
          <a:p>
            <a:endParaRPr lang="en-US">
              <a:solidFill>
                <a:schemeClr val="tx2"/>
              </a:solidFill>
            </a:endParaRPr>
          </a:p>
          <a:p>
            <a:r>
              <a:rPr lang="en-US"/>
              <a:t>Janice Ayson</a:t>
            </a:r>
          </a:p>
          <a:p>
            <a:r>
              <a:rPr lang="en-US"/>
              <a:t>ERCOT</a:t>
            </a:r>
          </a:p>
          <a:p>
            <a:endParaRPr lang="en-US">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33083600"/>
              </p:ext>
            </p:extLst>
          </p:nvPr>
        </p:nvGraphicFramePr>
        <p:xfrm>
          <a:off x="304800" y="838200"/>
          <a:ext cx="8415454" cy="5013267"/>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b="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 2 – Coordination agreement</a:t>
                      </a:r>
                    </a:p>
                  </a:txBody>
                  <a:tcPr/>
                </a:tc>
                <a:tc>
                  <a:txBody>
                    <a:bodyPr/>
                    <a:lstStyle/>
                    <a:p>
                      <a:pPr marL="0" marR="0">
                        <a:spcBef>
                          <a:spcPts val="0"/>
                        </a:spcBef>
                        <a:spcAft>
                          <a:spcPts val="0"/>
                        </a:spcAft>
                      </a:pPr>
                      <a:r>
                        <a:rPr lang="en-US" sz="100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951807">
                <a:tc>
                  <a:txBody>
                    <a:bodyPr/>
                    <a:lstStyle/>
                    <a:p>
                      <a:pPr marL="0" marR="0">
                        <a:spcBef>
                          <a:spcPts val="0"/>
                        </a:spcBef>
                        <a:spcAft>
                          <a:spcPts val="0"/>
                        </a:spcAft>
                      </a:pPr>
                      <a:r>
                        <a:rPr lang="en-US" sz="1000">
                          <a:effectLst/>
                          <a:latin typeface="+mn-lt"/>
                        </a:rPr>
                        <a:t>Directive #3 -- Ramp rate restrictions</a:t>
                      </a:r>
                      <a:endParaRPr lang="en-US" sz="1000">
                        <a:effectLst/>
                        <a:latin typeface="+mn-lt"/>
                        <a:ea typeface="Times New Roman" panose="02020603050405020304" pitchFamily="18" charset="0"/>
                      </a:endParaRPr>
                    </a:p>
                  </a:txBody>
                  <a:tcPr anchor="ct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nchor="ctr"/>
                </a:tc>
                <a:tc>
                  <a:txBody>
                    <a:bodyPr/>
                    <a:lstStyle/>
                    <a:p>
                      <a:endParaRPr lang="en-US" sz="1000" u="none" dirty="0">
                        <a:solidFill>
                          <a:schemeClr val="tx1"/>
                        </a:solidFill>
                        <a:latin typeface="+mn-lt"/>
                      </a:endParaRPr>
                    </a:p>
                  </a:txBody>
                  <a:tcPr anchor="ct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#4 -- Outage coordination</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bl>
          </a:graphicData>
        </a:graphic>
      </p:graphicFrame>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TBD</a:t>
            </a:r>
          </a:p>
        </p:txBody>
      </p:sp>
      <p:sp>
        <p:nvSpPr>
          <p:cNvPr id="14" name="TextBox 13"/>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2022</a:t>
            </a:r>
          </a:p>
        </p:txBody>
      </p:sp>
      <p:sp>
        <p:nvSpPr>
          <p:cNvPr id="17" name="Flowchart: Terminator 16"/>
          <p:cNvSpPr/>
          <p:nvPr/>
        </p:nvSpPr>
        <p:spPr>
          <a:xfrm>
            <a:off x="7796349" y="471666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96349" y="4161810"/>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5" name="Flowchart: Terminator 14">
            <a:extLst>
              <a:ext uri="{FF2B5EF4-FFF2-40B4-BE49-F238E27FC236}">
                <a16:creationId xmlns:a16="http://schemas.microsoft.com/office/drawing/2014/main" id="{0BDFB8C7-635F-45D8-8F41-47F9522B9B6E}"/>
              </a:ext>
            </a:extLst>
          </p:cNvPr>
          <p:cNvSpPr/>
          <p:nvPr/>
        </p:nvSpPr>
        <p:spPr>
          <a:xfrm>
            <a:off x="7796349" y="536823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3" name="Flowchart: Terminator 12">
            <a:extLst>
              <a:ext uri="{FF2B5EF4-FFF2-40B4-BE49-F238E27FC236}">
                <a16:creationId xmlns:a16="http://schemas.microsoft.com/office/drawing/2014/main" id="{0BA2D061-5C48-41AC-AE36-1957A6DC4648}"/>
              </a:ext>
            </a:extLst>
          </p:cNvPr>
          <p:cNvSpPr/>
          <p:nvPr/>
        </p:nvSpPr>
        <p:spPr>
          <a:xfrm>
            <a:off x="7767783" y="1432864"/>
            <a:ext cx="943235" cy="784743"/>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a:p>
            <a:pPr algn="ctr"/>
            <a:r>
              <a:rPr lang="en-US" sz="700" dirty="0"/>
              <a:t>(pending system implementation)</a:t>
            </a:r>
          </a:p>
        </p:txBody>
      </p:sp>
      <p:sp>
        <p:nvSpPr>
          <p:cNvPr id="21" name="Flowchart: Terminator 20">
            <a:extLst>
              <a:ext uri="{FF2B5EF4-FFF2-40B4-BE49-F238E27FC236}">
                <a16:creationId xmlns:a16="http://schemas.microsoft.com/office/drawing/2014/main" id="{FC0EBEF1-8E34-47B3-834E-0DC92E3160BF}"/>
              </a:ext>
            </a:extLst>
          </p:cNvPr>
          <p:cNvSpPr/>
          <p:nvPr/>
        </p:nvSpPr>
        <p:spPr>
          <a:xfrm>
            <a:off x="7736396" y="3186347"/>
            <a:ext cx="943235" cy="784743"/>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a:p>
            <a:pPr algn="ctr"/>
            <a:r>
              <a:rPr lang="en-US" sz="700" dirty="0"/>
              <a:t>(pending system implementation)</a:t>
            </a:r>
          </a:p>
        </p:txBody>
      </p:sp>
    </p:spTree>
    <p:extLst>
      <p:ext uri="{BB962C8B-B14F-4D97-AF65-F5344CB8AC3E}">
        <p14:creationId xmlns:p14="http://schemas.microsoft.com/office/powerpoint/2010/main" val="160426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32758071"/>
              </p:ext>
            </p:extLst>
          </p:nvPr>
        </p:nvGraphicFramePr>
        <p:xfrm>
          <a:off x="304800" y="838200"/>
          <a:ext cx="8415454" cy="4898071"/>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441757">
                <a:tc>
                  <a:txBody>
                    <a:bodyPr/>
                    <a:lstStyle/>
                    <a:p>
                      <a:r>
                        <a:rPr lang="en-US" sz="1000">
                          <a:solidFill>
                            <a:schemeClr val="tx1"/>
                          </a:solidFill>
                          <a:latin typeface="+mn-lt"/>
                        </a:rPr>
                        <a:t>Directive #7</a:t>
                      </a:r>
                      <a:r>
                        <a:rPr lang="en-US" sz="1000" baseline="0">
                          <a:solidFill>
                            <a:schemeClr val="tx1"/>
                          </a:solidFill>
                          <a:latin typeface="+mn-lt"/>
                        </a:rPr>
                        <a:t> </a:t>
                      </a:r>
                      <a:r>
                        <a:rPr lang="en-US" sz="1000">
                          <a:solidFill>
                            <a:schemeClr val="tx1"/>
                          </a:solidFill>
                          <a:latin typeface="+mn-lt"/>
                        </a:rPr>
                        <a:t>– Congestion management</a:t>
                      </a:r>
                    </a:p>
                  </a:txBody>
                  <a:tcPr/>
                </a:tc>
                <a:tc>
                  <a:txBody>
                    <a:bodyPr/>
                    <a:lstStyle/>
                    <a:p>
                      <a:pPr marL="0" marR="0"/>
                      <a:r>
                        <a:rPr lang="en-US" sz="100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r h="441757">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662980380"/>
                  </a:ext>
                </a:extLst>
              </a:tr>
              <a:tr h="92043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4161696210"/>
                  </a:ext>
                </a:extLst>
              </a:tr>
              <a:tr h="441757">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2669694803"/>
                  </a:ext>
                </a:extLst>
              </a:tr>
              <a:tr h="441757">
                <a:tc>
                  <a:txBody>
                    <a:bodyPr/>
                    <a:lstStyle/>
                    <a:p>
                      <a:pPr marL="0" marR="0">
                        <a:spcBef>
                          <a:spcPts val="0"/>
                        </a:spcBef>
                        <a:spcAft>
                          <a:spcPts val="0"/>
                        </a:spcAft>
                      </a:pPr>
                      <a:r>
                        <a:rPr lang="en-US" sz="1000" dirty="0">
                          <a:effectLst/>
                          <a:latin typeface="+mn-lt"/>
                        </a:rPr>
                        <a:t>Directive #11 – Cost Allocation</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3223574198"/>
                  </a:ext>
                </a:extLst>
              </a:tr>
            </a:tbl>
          </a:graphicData>
        </a:graphic>
      </p:graphicFrame>
      <p:sp>
        <p:nvSpPr>
          <p:cNvPr id="14" name="TextBox 13"/>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2022</a:t>
            </a:r>
          </a:p>
        </p:txBody>
      </p:sp>
      <p:sp>
        <p:nvSpPr>
          <p:cNvPr id="18" name="Flowchart: Terminator 17"/>
          <p:cNvSpPr/>
          <p:nvPr/>
        </p:nvSpPr>
        <p:spPr>
          <a:xfrm>
            <a:off x="7805585" y="1492785"/>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0E99B188-21C9-4914-97C4-1C4B3AC8FEB2}"/>
              </a:ext>
            </a:extLst>
          </p:cNvPr>
          <p:cNvSpPr/>
          <p:nvPr/>
        </p:nvSpPr>
        <p:spPr>
          <a:xfrm>
            <a:off x="7745632" y="2124165"/>
            <a:ext cx="943235" cy="784743"/>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a:p>
            <a:pPr algn="ctr"/>
            <a:r>
              <a:rPr lang="en-US" sz="700" dirty="0"/>
              <a:t>(pending system implementation)</a:t>
            </a:r>
          </a:p>
        </p:txBody>
      </p:sp>
      <p:sp>
        <p:nvSpPr>
          <p:cNvPr id="21" name="Flowchart: Terminator 20">
            <a:extLst>
              <a:ext uri="{FF2B5EF4-FFF2-40B4-BE49-F238E27FC236}">
                <a16:creationId xmlns:a16="http://schemas.microsoft.com/office/drawing/2014/main" id="{A2BA32AB-DE21-4A1F-B555-375D25AE2662}"/>
              </a:ext>
            </a:extLst>
          </p:cNvPr>
          <p:cNvSpPr/>
          <p:nvPr/>
        </p:nvSpPr>
        <p:spPr>
          <a:xfrm>
            <a:off x="7745631" y="3012412"/>
            <a:ext cx="943235" cy="784743"/>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a:p>
            <a:pPr algn="ctr"/>
            <a:r>
              <a:rPr lang="en-US" sz="700" dirty="0"/>
              <a:t>(pending system implementation)</a:t>
            </a:r>
          </a:p>
        </p:txBody>
      </p:sp>
      <p:sp>
        <p:nvSpPr>
          <p:cNvPr id="22" name="Flowchart: Terminator 21">
            <a:extLst>
              <a:ext uri="{FF2B5EF4-FFF2-40B4-BE49-F238E27FC236}">
                <a16:creationId xmlns:a16="http://schemas.microsoft.com/office/drawing/2014/main" id="{8430CE4D-2B71-4B6B-916F-C985D96EB601}"/>
              </a:ext>
            </a:extLst>
          </p:cNvPr>
          <p:cNvSpPr/>
          <p:nvPr/>
        </p:nvSpPr>
        <p:spPr>
          <a:xfrm>
            <a:off x="7783997" y="417171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3" name="Flowchart: Terminator 22">
            <a:extLst>
              <a:ext uri="{FF2B5EF4-FFF2-40B4-BE49-F238E27FC236}">
                <a16:creationId xmlns:a16="http://schemas.microsoft.com/office/drawing/2014/main" id="{26D081DE-31E7-4A6A-BB39-94706598A842}"/>
              </a:ext>
            </a:extLst>
          </p:cNvPr>
          <p:cNvSpPr/>
          <p:nvPr/>
        </p:nvSpPr>
        <p:spPr>
          <a:xfrm>
            <a:off x="7805582" y="506346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70505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9692117"/>
              </p:ext>
            </p:extLst>
          </p:nvPr>
        </p:nvGraphicFramePr>
        <p:xfrm>
          <a:off x="304800" y="838200"/>
          <a:ext cx="8415454" cy="2368665"/>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557344">
                <a:tc>
                  <a:txBody>
                    <a:bodyPr/>
                    <a:lstStyle/>
                    <a:p>
                      <a:r>
                        <a:rPr lang="en-US" sz="1000" dirty="0">
                          <a:solidFill>
                            <a:schemeClr val="tx1"/>
                          </a:solidFill>
                          <a:latin typeface="+mn-lt"/>
                        </a:rPr>
                        <a:t>Directive #12 – QSE related Export Costs</a:t>
                      </a:r>
                    </a:p>
                  </a:txBody>
                  <a:tcPr anchor="ctr"/>
                </a:tc>
                <a:tc>
                  <a:txBody>
                    <a:bodyPr/>
                    <a:lstStyle/>
                    <a:p>
                      <a:pPr marL="0" marR="0">
                        <a:spcBef>
                          <a:spcPts val="0"/>
                        </a:spcBef>
                        <a:spcAft>
                          <a:spcPts val="0"/>
                        </a:spcAft>
                      </a:pPr>
                      <a:r>
                        <a:rPr lang="en-US" sz="100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683561">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nchor="ctr"/>
                </a:tc>
                <a:tc>
                  <a:txBody>
                    <a:bodyPr/>
                    <a:lstStyle/>
                    <a:p>
                      <a:pPr marL="0" marR="0">
                        <a:spcBef>
                          <a:spcPts val="0"/>
                        </a:spcBef>
                        <a:spcAft>
                          <a:spcPts val="0"/>
                        </a:spcAft>
                      </a:pPr>
                      <a:r>
                        <a:rPr lang="en-US" sz="100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731520">
                <a:tc>
                  <a:txBody>
                    <a:bodyPr/>
                    <a:lstStyle/>
                    <a:p>
                      <a:r>
                        <a:rPr lang="en-US" sz="1000">
                          <a:solidFill>
                            <a:schemeClr val="tx1"/>
                          </a:solidFill>
                          <a:latin typeface="+mn-lt"/>
                        </a:rPr>
                        <a:t>Directive #14 – Status</a:t>
                      </a:r>
                      <a:r>
                        <a:rPr lang="en-US" sz="1000" baseline="0">
                          <a:solidFill>
                            <a:schemeClr val="tx1"/>
                          </a:solidFill>
                          <a:latin typeface="+mn-lt"/>
                        </a:rPr>
                        <a:t> Reporting</a:t>
                      </a:r>
                      <a:endParaRPr lang="en-US" sz="1000">
                        <a:solidFill>
                          <a:schemeClr val="tx1"/>
                        </a:solidFill>
                        <a:latin typeface="+mn-lt"/>
                      </a:endParaRPr>
                    </a:p>
                  </a:txBody>
                  <a:tcPr anchor="ct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17" name="TextBox 16"/>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2022</a:t>
            </a:r>
          </a:p>
        </p:txBody>
      </p:sp>
      <p:sp>
        <p:nvSpPr>
          <p:cNvPr id="18" name="Flowchart: Terminator 17">
            <a:extLst>
              <a:ext uri="{FF2B5EF4-FFF2-40B4-BE49-F238E27FC236}">
                <a16:creationId xmlns:a16="http://schemas.microsoft.com/office/drawing/2014/main" id="{15F35CDE-B84E-4094-85A2-FBFFD6102777}"/>
              </a:ext>
            </a:extLst>
          </p:cNvPr>
          <p:cNvSpPr/>
          <p:nvPr/>
        </p:nvSpPr>
        <p:spPr>
          <a:xfrm>
            <a:off x="7803426" y="1351724"/>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F2038B9-6918-4AD0-9ECE-8799B53BC63E}"/>
              </a:ext>
            </a:extLst>
          </p:cNvPr>
          <p:cNvSpPr/>
          <p:nvPr/>
        </p:nvSpPr>
        <p:spPr>
          <a:xfrm>
            <a:off x="7803426" y="2004235"/>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Ongoing as needed</a:t>
            </a:r>
          </a:p>
        </p:txBody>
      </p:sp>
      <p:sp>
        <p:nvSpPr>
          <p:cNvPr id="14" name="Flowchart: Terminator 13">
            <a:extLst>
              <a:ext uri="{FF2B5EF4-FFF2-40B4-BE49-F238E27FC236}">
                <a16:creationId xmlns:a16="http://schemas.microsoft.com/office/drawing/2014/main" id="{B8A3AAA9-DEAA-4AE9-8A3D-74526631B1E4}"/>
              </a:ext>
            </a:extLst>
          </p:cNvPr>
          <p:cNvSpPr/>
          <p:nvPr/>
        </p:nvSpPr>
        <p:spPr>
          <a:xfrm>
            <a:off x="7803425" y="2662437"/>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Ongoing as needed</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E1FCA776AD4B44B81A57B059081B18" ma:contentTypeVersion="5" ma:contentTypeDescription="Create a new document." ma:contentTypeScope="" ma:versionID="bed094e75667f7f517e0d40c2009dbb1">
  <xsd:schema xmlns:xsd="http://www.w3.org/2001/XMLSchema" xmlns:xs="http://www.w3.org/2001/XMLSchema" xmlns:p="http://schemas.microsoft.com/office/2006/metadata/properties" xmlns:ns3="cab09d9c-5730-44ce-a74a-32ebb28ed15c" xmlns:ns4="e50c2e4a-fb1d-4161-81b9-5623c3f0c82b" targetNamespace="http://schemas.microsoft.com/office/2006/metadata/properties" ma:root="true" ma:fieldsID="30df89d0cb8a2b2322012fec37b7be54" ns3:_="" ns4:_="">
    <xsd:import namespace="cab09d9c-5730-44ce-a74a-32ebb28ed15c"/>
    <xsd:import namespace="e50c2e4a-fb1d-4161-81b9-5623c3f0c8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9d9c-5730-44ce-a74a-32ebb28ed1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c2e4a-fb1d-4161-81b9-5623c3f0c8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53527-7E1A-4EEE-BCC9-91DFAA5D1BE2}">
  <ds:schemaRefs>
    <ds:schemaRef ds:uri="cab09d9c-5730-44ce-a74a-32ebb28ed15c"/>
    <ds:schemaRef ds:uri="e50c2e4a-fb1d-4161-81b9-5623c3f0c8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dcmitype/"/>
    <ds:schemaRef ds:uri="e50c2e4a-fb1d-4161-81b9-5623c3f0c82b"/>
    <ds:schemaRef ds:uri="http://purl.org/dc/elements/1.1/"/>
    <ds:schemaRef ds:uri="cab09d9c-5730-44ce-a74a-32ebb28ed15c"/>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TotalTime>
  <Words>982</Words>
  <Application>Microsoft Office PowerPoint</Application>
  <PresentationFormat>On-screen Show (4:3)</PresentationFormat>
  <Paragraphs>63</Paragraphs>
  <Slides>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PUC Order 46304 Directives</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9</cp:revision>
  <cp:lastPrinted>2018-12-20T17:29:53Z</cp:lastPrinted>
  <dcterms:created xsi:type="dcterms:W3CDTF">2016-01-21T15:20:31Z</dcterms:created>
  <dcterms:modified xsi:type="dcterms:W3CDTF">2022-09-01T01:10:34Z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0x0101009DE1FCA776AD4B44B81A57B059081B18</vt:lpwstr>
  </property>
</Properties>
</file>