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  <p:sldMasterId id="2147493497" r:id="rId6"/>
  </p:sldMasterIdLst>
  <p:notesMasterIdLst>
    <p:notesMasterId r:id="rId24"/>
  </p:notesMasterIdLst>
  <p:handoutMasterIdLst>
    <p:handoutMasterId r:id="rId25"/>
  </p:handoutMasterIdLst>
  <p:sldIdLst>
    <p:sldId id="260" r:id="rId7"/>
    <p:sldId id="284" r:id="rId8"/>
    <p:sldId id="261" r:id="rId9"/>
    <p:sldId id="294" r:id="rId10"/>
    <p:sldId id="301" r:id="rId11"/>
    <p:sldId id="296" r:id="rId12"/>
    <p:sldId id="262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297" r:id="rId22"/>
    <p:sldId id="298" r:id="rId23"/>
  </p:sldIdLst>
  <p:sldSz cx="9144000" cy="6858000" type="screen4x3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33926FF-832A-42D0-9291-3EA76F20DFDB}">
          <p14:sldIdLst>
            <p14:sldId id="260"/>
            <p14:sldId id="284"/>
          </p14:sldIdLst>
        </p14:section>
        <p14:section name="Meeting Minutes" id="{D18BE402-A6BF-4A3B-BBC7-FD970CD5DCEF}">
          <p14:sldIdLst>
            <p14:sldId id="261"/>
          </p14:sldIdLst>
        </p14:section>
        <p14:section name="FMEs &amp; IMFR" id="{7B07A7F3-E643-48FA-B8F7-0A8F95EAB17B}">
          <p14:sldIdLst>
            <p14:sldId id="294"/>
            <p14:sldId id="301"/>
            <p14:sldId id="296"/>
          </p14:sldIdLst>
        </p14:section>
        <p14:section name="Questions" id="{96F416E3-8143-44F1-BC34-31FDEEEDC0B2}">
          <p14:sldIdLst>
            <p14:sldId id="262"/>
          </p14:sldIdLst>
        </p14:section>
        <p14:section name="Frequency Control" id="{B8F210D6-5D03-4ACD-A13A-59DB9A6E0761}">
          <p14:sldIdLst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7"/>
            <p14:sldId id="29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1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arratano, Alex" initials="GA" lastIdx="1" clrIdx="0">
    <p:extLst>
      <p:ext uri="{19B8F6BF-5375-455C-9EA6-DF929625EA0E}">
        <p15:presenceInfo xmlns:p15="http://schemas.microsoft.com/office/powerpoint/2012/main" userId="S-1-5-21-639947351-343809578-3807592339-4001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87462" autoAdjust="0"/>
  </p:normalViewPr>
  <p:slideViewPr>
    <p:cSldViewPr snapToGrid="0" snapToObjects="1">
      <p:cViewPr varScale="1">
        <p:scale>
          <a:sx n="100" d="100"/>
          <a:sy n="100" d="100"/>
        </p:scale>
        <p:origin x="1866" y="7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99" d="100"/>
          <a:sy n="99" d="100"/>
        </p:scale>
        <p:origin x="3528" y="78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946" y="4422459"/>
            <a:ext cx="5617208" cy="4188778"/>
          </a:xfrm>
          <a:prstGeom prst="rect">
            <a:avLst/>
          </a:prstGeom>
        </p:spPr>
        <p:txBody>
          <a:bodyPr vert="horz" lIns="91577" tIns="45789" rIns="91577" bIns="457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2,937,875 MWh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7949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dirty="0">
                <a:effectLst/>
                <a:latin typeface="Arial" panose="020B0604020202020204" pitchFamily="34" charset="0"/>
              </a:rPr>
              <a:t>6.39%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389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245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496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151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16.48Mhz on avg for July 2022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0442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Time error started to go down around the 7</a:t>
            </a:r>
            <a:r>
              <a:rPr lang="en-US" baseline="30000" dirty="0"/>
              <a:t>th</a:t>
            </a:r>
            <a:r>
              <a:rPr lang="en-US" baseline="0" dirty="0"/>
              <a:t> due to  significant IRR ramps and heatwave. Several GTBD changes were made later in the month to recover time error.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309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45,993,543 MWh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6180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8,753,431 MWh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119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dirty="0">
                <a:effectLst/>
                <a:latin typeface="Arial" panose="020B0604020202020204" pitchFamily="34" charset="0"/>
              </a:rPr>
              <a:t>19.03%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664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Hello I'm a slide</a:t>
            </a:r>
          </a:p>
        </p:txBody>
      </p:sp>
    </p:spTree>
    <p:extLst>
      <p:ext uri="{BB962C8B-B14F-4D97-AF65-F5344CB8AC3E}">
        <p14:creationId xmlns:p14="http://schemas.microsoft.com/office/powerpoint/2010/main" val="14010792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9682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9720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005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1478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0133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221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1022545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/>
              <a:t>ROS</a:t>
            </a:r>
          </a:p>
          <a:p>
            <a:pPr algn="l"/>
            <a:r>
              <a:rPr lang="en-US" sz="1050" dirty="0"/>
              <a:t>09/01/22</a:t>
            </a:r>
          </a:p>
        </p:txBody>
      </p:sp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1022545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/>
              <a:t>ROS</a:t>
            </a:r>
          </a:p>
          <a:p>
            <a:pPr algn="l"/>
            <a:r>
              <a:rPr lang="en-US" sz="1050" dirty="0"/>
              <a:t>8/10/22</a:t>
            </a:r>
          </a:p>
        </p:txBody>
      </p:sp>
    </p:spTree>
    <p:extLst>
      <p:ext uri="{BB962C8B-B14F-4D97-AF65-F5344CB8AC3E}">
        <p14:creationId xmlns:p14="http://schemas.microsoft.com/office/powerpoint/2010/main" val="54143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8" r:id="rId1"/>
    <p:sldLayoutId id="2147493499" r:id="rId2"/>
    <p:sldLayoutId id="2147493500" r:id="rId3"/>
    <p:sldLayoutId id="2147493501" r:id="rId4"/>
    <p:sldLayoutId id="2147493502" r:id="rId5"/>
    <p:sldLayoutId id="2147493503" r:id="rId6"/>
    <p:sldLayoutId id="2147493504" r:id="rId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787400" y="2804577"/>
            <a:ext cx="7543800" cy="2586136"/>
            <a:chOff x="787400" y="1852613"/>
            <a:chExt cx="7543800" cy="2586136"/>
          </a:xfrm>
        </p:grpSpPr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/>
                <a:t>PDCWG Report to ROS </a:t>
              </a:r>
            </a:p>
            <a:p>
              <a:endParaRPr lang="en-US" b="1" dirty="0"/>
            </a:p>
            <a:p>
              <a:r>
                <a:rPr lang="en-US" sz="2000" i="1" dirty="0"/>
                <a:t>Chair: </a:t>
              </a:r>
              <a:r>
                <a:rPr lang="en-US" sz="2000" dirty="0"/>
                <a:t>Jimmy Jackson, CPS</a:t>
              </a:r>
              <a:endParaRPr lang="en-US" sz="2000" i="1" dirty="0"/>
            </a:p>
            <a:p>
              <a:r>
                <a:rPr lang="en-US" sz="2000" i="1" dirty="0"/>
                <a:t>Vice Chair: </a:t>
              </a:r>
              <a:r>
                <a:rPr lang="en-US" sz="1800" i="1" dirty="0"/>
                <a:t>Vacant</a:t>
              </a:r>
              <a:endParaRPr lang="en-US" sz="1800" dirty="0"/>
            </a:p>
            <a:p>
              <a:endParaRPr lang="en-US" dirty="0"/>
            </a:p>
            <a:p>
              <a:r>
                <a:rPr lang="en-US" dirty="0"/>
                <a:t>ROS</a:t>
              </a:r>
            </a:p>
            <a:p>
              <a:r>
                <a:rPr lang="en-US" dirty="0"/>
                <a:t>Sep 1</a:t>
              </a:r>
              <a:r>
                <a:rPr lang="en-US" baseline="30000" dirty="0"/>
                <a:t>st</a:t>
              </a:r>
              <a:r>
                <a:rPr lang="en-US" dirty="0"/>
                <a:t>, 2022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RMS1 Performance of ERCOT Frequency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7533CE-6F15-4298-8EAD-5AD95EC29F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024" y="822960"/>
            <a:ext cx="7177952" cy="521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893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Profile Analysis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8D08D7-21C2-4042-9AC8-CD5E79ABCF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185" y="801027"/>
            <a:ext cx="7233280" cy="5255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982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Error Corrections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2B14ED-FCC1-4F0F-9541-6206DCABFB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405" y="752475"/>
            <a:ext cx="7176053" cy="521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0408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Total Energy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4E3096F-4A91-461F-AE7C-CE50F07C86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777240"/>
            <a:ext cx="7177952" cy="521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6332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Total Energy from Wind Generation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E48893-9E45-41DE-83E8-CBDC439EA9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024" y="822960"/>
            <a:ext cx="7177952" cy="521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7109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% Energy from Wind Generation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164261-D722-4446-A909-48F16EBB1B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822960"/>
            <a:ext cx="7179855" cy="521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094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Total Energy from Solar Generation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589C4B-D2CA-4F87-93C8-62E36B3891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496" y="777240"/>
            <a:ext cx="7182993" cy="521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1242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% Energy from Solar Generation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DD5B8A-D3F9-447B-9329-54B70F1040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750" y="777240"/>
            <a:ext cx="7165980" cy="521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549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Report Overview</a:t>
            </a:r>
          </a:p>
          <a:p>
            <a:pPr lvl="1"/>
            <a:r>
              <a:rPr lang="en-US" sz="2000" dirty="0"/>
              <a:t>Meeting Minutes</a:t>
            </a:r>
          </a:p>
          <a:p>
            <a:pPr lvl="1"/>
            <a:r>
              <a:rPr lang="en-US" sz="2000" dirty="0"/>
              <a:t>BAL-001-TRE-2 FMEs and IMFR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Arial"/>
              </a:rPr>
              <a:t>1 FME in the month of July</a:t>
            </a:r>
          </a:p>
          <a:p>
            <a:pPr lvl="1"/>
            <a:r>
              <a:rPr lang="en-US" sz="2000" dirty="0"/>
              <a:t>Frequency Control Report</a:t>
            </a:r>
          </a:p>
          <a:p>
            <a:pPr marL="914400" lvl="2" indent="0">
              <a:buNone/>
            </a:pP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Overview &amp; Notes</a:t>
            </a:r>
          </a:p>
        </p:txBody>
      </p:sp>
    </p:spTree>
    <p:extLst>
      <p:ext uri="{BB962C8B-B14F-4D97-AF65-F5344CB8AC3E}">
        <p14:creationId xmlns:p14="http://schemas.microsoft.com/office/powerpoint/2010/main" val="3241662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208231"/>
          </a:xfrm>
        </p:spPr>
        <p:txBody>
          <a:bodyPr>
            <a:normAutofit/>
          </a:bodyPr>
          <a:lstStyle/>
          <a:p>
            <a:r>
              <a:rPr lang="en-US" sz="2400" b="1" kern="0" dirty="0"/>
              <a:t>PDCWG Meeting 8/17/2022</a:t>
            </a:r>
          </a:p>
          <a:p>
            <a:pPr lvl="1"/>
            <a:r>
              <a:rPr lang="en-US" sz="2000" kern="0" dirty="0"/>
              <a:t>ECRS Deployment and Requirement Methodology</a:t>
            </a:r>
          </a:p>
          <a:p>
            <a:pPr lvl="1"/>
            <a:r>
              <a:rPr lang="en-US" sz="2000" kern="0" dirty="0"/>
              <a:t>RRS Limit Study Update</a:t>
            </a:r>
          </a:p>
          <a:p>
            <a:pPr lvl="1"/>
            <a:r>
              <a:rPr lang="en-US" sz="2000" kern="0" dirty="0"/>
              <a:t>ERCOT Reports </a:t>
            </a:r>
          </a:p>
          <a:p>
            <a:pPr lvl="1"/>
            <a:r>
              <a:rPr lang="en-US" sz="2000" kern="0" dirty="0"/>
              <a:t>TRE Report</a:t>
            </a:r>
          </a:p>
          <a:p>
            <a:pPr lvl="1"/>
            <a:endParaRPr lang="en-US" sz="2000" kern="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 Minutes</a:t>
            </a:r>
          </a:p>
        </p:txBody>
      </p:sp>
    </p:spTree>
    <p:extLst>
      <p:ext uri="{BB962C8B-B14F-4D97-AF65-F5344CB8AC3E}">
        <p14:creationId xmlns:p14="http://schemas.microsoft.com/office/powerpoint/2010/main" val="3191636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Measurable Events Performance</a:t>
            </a:r>
          </a:p>
        </p:txBody>
      </p:sp>
    </p:spTree>
    <p:extLst>
      <p:ext uri="{BB962C8B-B14F-4D97-AF65-F5344CB8AC3E}">
        <p14:creationId xmlns:p14="http://schemas.microsoft.com/office/powerpoint/2010/main" val="1754938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Frequency Measurable Events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7E5D6525-8B31-4DDD-9D33-1A5553D2EB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>
            <a:normAutofit/>
          </a:bodyPr>
          <a:lstStyle/>
          <a:p>
            <a:r>
              <a:rPr lang="en-US" sz="2000" dirty="0"/>
              <a:t>There was 1 FME in July</a:t>
            </a:r>
          </a:p>
          <a:p>
            <a:pPr lvl="1"/>
            <a:r>
              <a:rPr lang="en-US" sz="1800" dirty="0"/>
              <a:t>7/27/2022 1:17:48</a:t>
            </a:r>
          </a:p>
          <a:p>
            <a:pPr lvl="2"/>
            <a:r>
              <a:rPr lang="en-US" sz="1600" dirty="0"/>
              <a:t>Loss of 517 MW of generation</a:t>
            </a:r>
          </a:p>
          <a:p>
            <a:pPr lvl="2"/>
            <a:r>
              <a:rPr lang="en-US" sz="1600" dirty="0"/>
              <a:t>Interconnection Frequency Response: 1,326 MW/0.1 Hz</a:t>
            </a:r>
          </a:p>
          <a:p>
            <a:pPr lvl="2"/>
            <a:r>
              <a:rPr lang="en-US" sz="1600" dirty="0"/>
              <a:t>80 Resources were evaluated. These includes,</a:t>
            </a:r>
          </a:p>
          <a:p>
            <a:pPr lvl="3">
              <a:buFont typeface="Arial" panose="020B0604020202020204" pitchFamily="34" charset="0"/>
              <a:buChar char="‒"/>
            </a:pPr>
            <a:r>
              <a:rPr lang="en-US" sz="1200" dirty="0"/>
              <a:t>34 Generation Resources</a:t>
            </a:r>
          </a:p>
          <a:p>
            <a:pPr lvl="3">
              <a:buFont typeface="Arial" panose="020B0604020202020204" pitchFamily="34" charset="0"/>
              <a:buChar char="‒"/>
            </a:pPr>
            <a:r>
              <a:rPr lang="en-US" sz="1200" dirty="0"/>
              <a:t>2  Controllable Load Resources</a:t>
            </a:r>
          </a:p>
          <a:p>
            <a:pPr lvl="3">
              <a:buFont typeface="Arial" panose="020B0604020202020204" pitchFamily="34" charset="0"/>
              <a:buChar char="‒"/>
            </a:pPr>
            <a:r>
              <a:rPr lang="en-US" sz="1200" dirty="0"/>
              <a:t>44 Energy Storage Resources    </a:t>
            </a:r>
          </a:p>
          <a:p>
            <a:pPr lvl="2"/>
            <a:r>
              <a:rPr lang="en-US" sz="1600" dirty="0"/>
              <a:t>7 of 80 Evaluated Resources had less than 75% of their expected Initial Primary Frequency Response.</a:t>
            </a:r>
          </a:p>
          <a:p>
            <a:pPr lvl="2"/>
            <a:r>
              <a:rPr lang="en-US" sz="1600" dirty="0"/>
              <a:t>13 of 80 Evaluated Resources had less than 75% of their expected Sustained Primary Frequency Response.</a:t>
            </a:r>
          </a:p>
          <a:p>
            <a:endParaRPr lang="en-US" sz="2000" dirty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49179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BD627B3-129E-43A2-8560-1A1A09C415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523" y="660042"/>
            <a:ext cx="7309010" cy="53035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Interconnection Minimum Frequency Response (IMFR) Performance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23935" y="5982796"/>
            <a:ext cx="37152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+mj-lt"/>
                <a:ea typeface="+mj-ea"/>
                <a:cs typeface="+mj-cs"/>
              </a:rPr>
              <a:t>Frequency Response Obligation (FRO): 412  MW/0.1 Hz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2D81DD-C9BA-4078-B561-310D5A16F119}"/>
              </a:ext>
            </a:extLst>
          </p:cNvPr>
          <p:cNvSpPr/>
          <p:nvPr/>
        </p:nvSpPr>
        <p:spPr>
          <a:xfrm>
            <a:off x="5935087" y="4330546"/>
            <a:ext cx="2092960" cy="51210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IMFR Performance currently</a:t>
            </a:r>
          </a:p>
          <a:p>
            <a:pPr algn="ctr"/>
            <a:r>
              <a:rPr lang="en-US" sz="1100" dirty="0"/>
              <a:t> 1223.77 MW/0.1HZ</a:t>
            </a:r>
          </a:p>
        </p:txBody>
      </p:sp>
    </p:spTree>
    <p:extLst>
      <p:ext uri="{BB962C8B-B14F-4D97-AF65-F5344CB8AC3E}">
        <p14:creationId xmlns:p14="http://schemas.microsoft.com/office/powerpoint/2010/main" val="2558342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295400" y="2736053"/>
            <a:ext cx="6553200" cy="1385895"/>
            <a:chOff x="1295400" y="2799182"/>
            <a:chExt cx="6553200" cy="1385895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3199742"/>
              <a:ext cx="6553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/>
                <a:t>Questions?</a:t>
              </a:r>
              <a:endParaRPr lang="en-US" b="1" dirty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38275" y="4185077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8742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Frequency Control Report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July 2022</a:t>
            </a:r>
          </a:p>
        </p:txBody>
      </p:sp>
    </p:spTree>
    <p:extLst>
      <p:ext uri="{BB962C8B-B14F-4D97-AF65-F5344CB8AC3E}">
        <p14:creationId xmlns:p14="http://schemas.microsoft.com/office/powerpoint/2010/main" val="2075098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E8D22B5-B8DF-421D-BC5D-622AA68013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924" y="795130"/>
            <a:ext cx="7171016" cy="521208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CPS1 Performance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BA27A10-88F2-4ABD-90BE-79A3B811F0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3010" y="1068307"/>
            <a:ext cx="3724979" cy="37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95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15142</TotalTime>
  <Words>276</Words>
  <Application>Microsoft Office PowerPoint</Application>
  <PresentationFormat>On-screen Show (4:3)</PresentationFormat>
  <Paragraphs>65</Paragraphs>
  <Slides>17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Office Theme</vt:lpstr>
      <vt:lpstr>Custom Design</vt:lpstr>
      <vt:lpstr>1_Office Theme</vt:lpstr>
      <vt:lpstr>PowerPoint Presentation</vt:lpstr>
      <vt:lpstr>Report Overview &amp; Notes</vt:lpstr>
      <vt:lpstr>Meeting Minutes</vt:lpstr>
      <vt:lpstr>Frequency Measurable Events Performance</vt:lpstr>
      <vt:lpstr>Frequency Measurable Events</vt:lpstr>
      <vt:lpstr>Interconnection Minimum Frequency Response (IMFR) Performance</vt:lpstr>
      <vt:lpstr>PowerPoint Presentation</vt:lpstr>
      <vt:lpstr>Frequency Control Report</vt:lpstr>
      <vt:lpstr>CPS1 Performance</vt:lpstr>
      <vt:lpstr>RMS1 Performance of ERCOT Frequency</vt:lpstr>
      <vt:lpstr>Frequency Profile Analysis</vt:lpstr>
      <vt:lpstr>Time Error Corrections</vt:lpstr>
      <vt:lpstr>ERCOT Total Energy</vt:lpstr>
      <vt:lpstr>ERCOT Total Energy from Wind Generation</vt:lpstr>
      <vt:lpstr>ERCOT % Energy from Wind Generation</vt:lpstr>
      <vt:lpstr>ERCOT Total Energy from Solar Generation</vt:lpstr>
      <vt:lpstr>ERCOT % Energy from Solar Generation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Jackson, Jimmy R.</cp:lastModifiedBy>
  <cp:revision>748</cp:revision>
  <cp:lastPrinted>2021-08-03T14:43:19Z</cp:lastPrinted>
  <dcterms:created xsi:type="dcterms:W3CDTF">2010-04-12T23:12:02Z</dcterms:created>
  <dcterms:modified xsi:type="dcterms:W3CDTF">2022-08-31T20:25:34Z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