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3" r:id="rId4"/>
    <p:sldId id="293" r:id="rId5"/>
    <p:sldId id="294" r:id="rId6"/>
    <p:sldId id="296" r:id="rId7"/>
    <p:sldId id="29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6586" autoAdjust="0"/>
  </p:normalViewPr>
  <p:slideViewPr>
    <p:cSldViewPr snapToGrid="0">
      <p:cViewPr varScale="1">
        <p:scale>
          <a:sx n="95" d="100"/>
          <a:sy n="95" d="100"/>
        </p:scale>
        <p:origin x="100" y="7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8/29/2022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8/29/2022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8/29/2022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8/29/2022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8/29/2022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Shawn McCreary</a:t>
            </a:r>
          </a:p>
          <a:p>
            <a:r>
              <a:rPr lang="en-US" dirty="0"/>
              <a:t>HITE List Sub-Chair – </a:t>
            </a:r>
            <a:r>
              <a:rPr lang="en-US" dirty="0" err="1"/>
              <a:t>Pushkar</a:t>
            </a:r>
            <a:r>
              <a:rPr lang="en-US" dirty="0"/>
              <a:t> </a:t>
            </a:r>
            <a:r>
              <a:rPr lang="en-US" dirty="0" err="1"/>
              <a:t>Chhajed</a:t>
            </a:r>
            <a:endParaRPr lang="en-US" dirty="0"/>
          </a:p>
          <a:p>
            <a:r>
              <a:rPr lang="en-US" dirty="0" smtClean="0"/>
              <a:t>09/01/2022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2704"/>
            <a:ext cx="10515600" cy="1325563"/>
          </a:xfrm>
        </p:spPr>
        <p:txBody>
          <a:bodyPr/>
          <a:lstStyle/>
          <a:p>
            <a:r>
              <a:rPr lang="en-US" dirty="0" smtClean="0"/>
              <a:t>NOGRR215 – Limited Use of 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0252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Stakeholders </a:t>
            </a:r>
            <a:r>
              <a:rPr lang="en-US" dirty="0" smtClean="0"/>
              <a:t>will continue discussions with ERCOT on possible </a:t>
            </a:r>
            <a:r>
              <a:rPr lang="en-US" dirty="0" smtClean="0"/>
              <a:t>alternatives</a:t>
            </a:r>
          </a:p>
          <a:p>
            <a:r>
              <a:rPr lang="en-US" dirty="0" smtClean="0"/>
              <a:t>ERCOT is reviewing comments filed by stakeholders</a:t>
            </a:r>
            <a:endParaRPr lang="en-US" dirty="0" smtClean="0"/>
          </a:p>
          <a:p>
            <a:r>
              <a:rPr lang="en-US" dirty="0" smtClean="0"/>
              <a:t>Tabled at OWG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69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483" y="69289"/>
            <a:ext cx="10515600" cy="1325563"/>
          </a:xfrm>
        </p:spPr>
        <p:txBody>
          <a:bodyPr/>
          <a:lstStyle/>
          <a:p>
            <a:r>
              <a:rPr lang="en-US" dirty="0"/>
              <a:t>NOGRR226 </a:t>
            </a:r>
            <a:r>
              <a:rPr lang="en-US" dirty="0" smtClean="0"/>
              <a:t>- Revision </a:t>
            </a:r>
            <a:r>
              <a:rPr lang="en-US" dirty="0"/>
              <a:t>to 5% Transmission Operator (TO) Load Shedding Relay Set Point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6483" y="1394852"/>
            <a:ext cx="10515600" cy="5230066"/>
          </a:xfrm>
        </p:spPr>
        <p:txBody>
          <a:bodyPr>
            <a:normAutofit/>
          </a:bodyPr>
          <a:lstStyle/>
          <a:p>
            <a:r>
              <a:rPr lang="en-US" dirty="0" smtClean="0"/>
              <a:t>Comments were filled and reviewed by OWG that included the Anti-stall/Kicker UFLS at 59.5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OWG endorses 8/17/2022 joint comments</a:t>
            </a:r>
            <a:endParaRPr lang="en-US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0646236"/>
              </p:ext>
            </p:extLst>
          </p:nvPr>
        </p:nvGraphicFramePr>
        <p:xfrm>
          <a:off x="1062317" y="2386850"/>
          <a:ext cx="9802907" cy="28575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28402"/>
                <a:gridCol w="5101989"/>
                <a:gridCol w="2772516"/>
              </a:tblGrid>
              <a:tr h="102053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pc="-10" dirty="0">
                          <a:effectLst/>
                        </a:rPr>
                        <a:t>Frequency Threshold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pc="-10" dirty="0">
                          <a:effectLst/>
                        </a:rPr>
                        <a:t>TO Load Relief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pc="-10">
                          <a:effectLst/>
                        </a:rPr>
                        <a:t>Delay to Trip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/>
                </a:tc>
              </a:tr>
              <a:tr h="61232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pc="-10">
                          <a:effectLst/>
                        </a:rPr>
                        <a:t>59.5 Hz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pc="-10" dirty="0">
                          <a:effectLst/>
                        </a:rPr>
                        <a:t>At least 1.5% of the TO Load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pc="-10">
                          <a:effectLst/>
                        </a:rPr>
                        <a:t>90 seconds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/>
                </a:tc>
              </a:tr>
              <a:tr h="61232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pc="-10">
                          <a:effectLst/>
                        </a:rPr>
                        <a:t>59.5 Hz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pc="-10" dirty="0">
                          <a:effectLst/>
                        </a:rPr>
                        <a:t>A total of at least 3.0% of the TO Load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pc="-10">
                          <a:effectLst/>
                        </a:rPr>
                        <a:t>120 seconds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/>
                </a:tc>
              </a:tr>
              <a:tr h="61232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pc="-10">
                          <a:effectLst/>
                        </a:rPr>
                        <a:t>59.5 Hz</a:t>
                      </a:r>
                      <a:endParaRPr lang="en-US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pc="-10" dirty="0">
                          <a:effectLst/>
                        </a:rPr>
                        <a:t>A total of at least 4.5% of the TO Load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spc="-10" dirty="0">
                          <a:effectLst/>
                        </a:rPr>
                        <a:t>150 seconds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3025" marR="7302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483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NPRR1132 and RGRR032 - Communicate </a:t>
            </a:r>
            <a:r>
              <a:rPr lang="en-US" sz="3600" dirty="0"/>
              <a:t>Operating Limitations during Cold and Hot Weather 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ERCOT </a:t>
            </a:r>
            <a:r>
              <a:rPr lang="en-US" dirty="0" smtClean="0"/>
              <a:t>received information from RFI sent to stakeholders</a:t>
            </a:r>
            <a:endParaRPr lang="en-US" dirty="0" smtClean="0"/>
          </a:p>
          <a:p>
            <a:r>
              <a:rPr lang="en-US" dirty="0" smtClean="0"/>
              <a:t>New comments are expected to be filed for discussion</a:t>
            </a:r>
            <a:endParaRPr lang="en-US" dirty="0" smtClean="0"/>
          </a:p>
          <a:p>
            <a:r>
              <a:rPr lang="en-US" dirty="0" smtClean="0"/>
              <a:t>Tabled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315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NPRR1138 Communication </a:t>
            </a:r>
            <a:r>
              <a:rPr lang="en-US" dirty="0"/>
              <a:t>of Capability and Status of Online IRRs at 0 MW Output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ERCOT gave a presentation </a:t>
            </a:r>
            <a:r>
              <a:rPr lang="en-US" dirty="0"/>
              <a:t>s</a:t>
            </a:r>
            <a:r>
              <a:rPr lang="en-US" dirty="0" smtClean="0"/>
              <a:t>howing the purpose of the NPRR</a:t>
            </a:r>
          </a:p>
          <a:p>
            <a:pPr lvl="1"/>
            <a:r>
              <a:rPr lang="en-US" dirty="0" smtClean="0"/>
              <a:t>Voltage contingencies not being properly identified</a:t>
            </a:r>
          </a:p>
          <a:p>
            <a:r>
              <a:rPr lang="en-US" dirty="0" smtClean="0"/>
              <a:t>Tabled at OWG pending further discussion and comment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726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NPRR1070 </a:t>
            </a:r>
            <a:r>
              <a:rPr lang="en-US" dirty="0"/>
              <a:t>Planning Criteria for GTC Exit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Table at OWG pending PUCT ruling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21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MTE/HITE List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9793" y="1825624"/>
            <a:ext cx="11416553" cy="4790329"/>
          </a:xfrm>
        </p:spPr>
        <p:txBody>
          <a:bodyPr/>
          <a:lstStyle/>
          <a:p>
            <a:r>
              <a:rPr lang="en-US" dirty="0" smtClean="0"/>
              <a:t>The MTE list was reviewed by OWG</a:t>
            </a:r>
          </a:p>
          <a:p>
            <a:r>
              <a:rPr lang="en-US" dirty="0" smtClean="0"/>
              <a:t>Each T.O. presented their recommendations for removals from the list</a:t>
            </a:r>
          </a:p>
          <a:p>
            <a:r>
              <a:rPr lang="en-US" dirty="0" smtClean="0"/>
              <a:t>There were a few changes to the list identified that were updated by ERCOT</a:t>
            </a:r>
          </a:p>
          <a:p>
            <a:r>
              <a:rPr lang="en-US" dirty="0"/>
              <a:t>There were no additions to the MTE list </a:t>
            </a:r>
          </a:p>
          <a:p>
            <a:r>
              <a:rPr lang="en-US" dirty="0" smtClean="0"/>
              <a:t>OWG reached consensus and recommends approval from ROS on the updated MTE list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OWG Sub-chair for MTE list has accepted a position with another company within ERCOT. OWG chair request ROS to approve Pushkar Chhajed to continue role as Sub-chair.</a:t>
            </a:r>
          </a:p>
        </p:txBody>
      </p:sp>
    </p:spTree>
    <p:extLst>
      <p:ext uri="{BB962C8B-B14F-4D97-AF65-F5344CB8AC3E}">
        <p14:creationId xmlns:p14="http://schemas.microsoft.com/office/powerpoint/2010/main" val="3761044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5683</TotalTime>
  <Words>292</Words>
  <Application>Microsoft Office PowerPoint</Application>
  <PresentationFormat>Widescreen</PresentationFormat>
  <Paragraphs>49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Operations Working Group </vt:lpstr>
      <vt:lpstr>NOGRR215 – Limited Use of RAS</vt:lpstr>
      <vt:lpstr>NOGRR226 - Revision to 5% Transmission Operator (TO) Load Shedding Relay Set Point</vt:lpstr>
      <vt:lpstr>NPRR1132 and RGRR032 - Communicate Operating Limitations during Cold and Hot Weather Conditions</vt:lpstr>
      <vt:lpstr>NPRR1138 Communication of Capability and Status of Online IRRs at 0 MW Output</vt:lpstr>
      <vt:lpstr>NPRR1070 Planning Criteria for GTC Exit Solutions</vt:lpstr>
      <vt:lpstr>MTE/HITE List Review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Floyd, Rickey</cp:lastModifiedBy>
  <cp:revision>324</cp:revision>
  <dcterms:created xsi:type="dcterms:W3CDTF">2017-05-03T20:12:06Z</dcterms:created>
  <dcterms:modified xsi:type="dcterms:W3CDTF">2022-08-29T19:49:17Z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