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497" r:id="rId6"/>
  </p:sldMasterIdLst>
  <p:notesMasterIdLst>
    <p:notesMasterId r:id="rId24"/>
  </p:notesMasterIdLst>
  <p:handoutMasterIdLst>
    <p:handoutMasterId r:id="rId25"/>
  </p:handoutMasterIdLst>
  <p:sldIdLst>
    <p:sldId id="260" r:id="rId7"/>
    <p:sldId id="284" r:id="rId8"/>
    <p:sldId id="261" r:id="rId9"/>
    <p:sldId id="294" r:id="rId10"/>
    <p:sldId id="301" r:id="rId11"/>
    <p:sldId id="296" r:id="rId12"/>
    <p:sldId id="262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7" r:id="rId22"/>
    <p:sldId id="298" r:id="rId23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301"/>
            <p14:sldId id="296"/>
          </p14:sldIdLst>
        </p14:section>
        <p14:section name="Questions" id="{96F416E3-8143-44F1-BC34-31FDEEEDC0B2}">
          <p14:sldIdLst>
            <p14:sldId id="262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7462" autoAdjust="0"/>
  </p:normalViewPr>
  <p:slideViewPr>
    <p:cSldViewPr snapToGrid="0" snapToObjects="1">
      <p:cViewPr varScale="1">
        <p:scale>
          <a:sx n="100" d="100"/>
          <a:sy n="100" d="100"/>
        </p:scale>
        <p:origin x="1866" y="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2,937,875 MWh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4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6.39%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5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16.48Mhz on avg for July 2022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4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Time error started to go down around the 7</a:t>
            </a:r>
            <a:r>
              <a:rPr lang="en-US" baseline="30000" dirty="0"/>
              <a:t>th</a:t>
            </a:r>
            <a:r>
              <a:rPr lang="en-US" baseline="0" dirty="0"/>
              <a:t> due to  significant IRR ramps and heatwave. Several GTBD changes were made later in the month to recover time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45,993,543 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8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8,753,431 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19.03%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40107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6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72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4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13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2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09/01/22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8/10/22</a:t>
            </a:r>
          </a:p>
        </p:txBody>
      </p:sp>
    </p:spTree>
    <p:extLst>
      <p:ext uri="{BB962C8B-B14F-4D97-AF65-F5344CB8AC3E}">
        <p14:creationId xmlns:p14="http://schemas.microsoft.com/office/powerpoint/2010/main" val="5414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  <p:sldLayoutId id="2147493501" r:id="rId4"/>
    <p:sldLayoutId id="2147493502" r:id="rId5"/>
    <p:sldLayoutId id="2147493503" r:id="rId6"/>
    <p:sldLayoutId id="2147493504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</a:t>
              </a:r>
              <a:r>
                <a:rPr lang="en-US" sz="2000" dirty="0"/>
                <a:t>Jimmy Jackson, CPS</a:t>
              </a:r>
              <a:endParaRPr lang="en-US" sz="2000" i="1" dirty="0"/>
            </a:p>
            <a:p>
              <a:r>
                <a:rPr lang="en-US" sz="2000" i="1" dirty="0"/>
                <a:t>Vice Chair: </a:t>
              </a:r>
              <a:r>
                <a:rPr lang="en-US" sz="1800" i="1" dirty="0"/>
                <a:t>Vacant</a:t>
              </a:r>
              <a:endParaRPr lang="en-US" sz="1800" dirty="0"/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Sep 1</a:t>
              </a:r>
              <a:r>
                <a:rPr lang="en-US" baseline="30000" dirty="0"/>
                <a:t>st</a:t>
              </a:r>
              <a:r>
                <a:rPr lang="en-US" dirty="0"/>
                <a:t>, 2022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7533CE-6F15-4298-8EAD-5AD95EC29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024" y="822960"/>
            <a:ext cx="717795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8D08D7-21C2-4042-9AC8-CD5E79ABC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185" y="801027"/>
            <a:ext cx="7233280" cy="525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2B14ED-FCC1-4F0F-9541-6206DCABF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405" y="752475"/>
            <a:ext cx="7176053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E3096F-4A91-461F-AE7C-CE50F07C8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777240"/>
            <a:ext cx="717795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Wind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E48893-9E45-41DE-83E8-CBDC439EA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024" y="822960"/>
            <a:ext cx="717795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Wind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164261-D722-4446-A909-48F16EBB1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822960"/>
            <a:ext cx="7179855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Solar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589C4B-D2CA-4F87-93C8-62E36B389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496" y="777240"/>
            <a:ext cx="7182993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Solar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DD5B8A-D3F9-447B-9329-54B70F104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777240"/>
            <a:ext cx="7165980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/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and IMFR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1 FME in the month of July</a:t>
            </a:r>
          </a:p>
          <a:p>
            <a:pPr lvl="1"/>
            <a:r>
              <a:rPr lang="en-US" sz="2000" dirty="0"/>
              <a:t>Frequency Control Report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8/17/2022</a:t>
            </a:r>
          </a:p>
          <a:p>
            <a:pPr lvl="1"/>
            <a:r>
              <a:rPr lang="en-US" sz="2000" kern="0" dirty="0"/>
              <a:t>ECRS Deployment and Requirement Methodology</a:t>
            </a:r>
          </a:p>
          <a:p>
            <a:pPr lvl="1"/>
            <a:r>
              <a:rPr lang="en-US" sz="2000" kern="0" dirty="0"/>
              <a:t>RRS Limit Study Update</a:t>
            </a:r>
          </a:p>
          <a:p>
            <a:pPr lvl="1"/>
            <a:r>
              <a:rPr lang="en-US" sz="2000" kern="0" dirty="0"/>
              <a:t>ERCOT Reports </a:t>
            </a:r>
          </a:p>
          <a:p>
            <a:pPr lvl="1"/>
            <a:r>
              <a:rPr lang="en-US" sz="2000" kern="0" dirty="0"/>
              <a:t>TRE Report</a:t>
            </a:r>
          </a:p>
          <a:p>
            <a:pPr lvl="1"/>
            <a:endParaRPr lang="en-US" sz="20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Frequency Measurable Events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E5D6525-8B31-4DDD-9D33-1A5553D2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>
            <a:normAutofit/>
          </a:bodyPr>
          <a:lstStyle/>
          <a:p>
            <a:r>
              <a:rPr lang="en-US" sz="2000" dirty="0"/>
              <a:t>There was 1 FME in July</a:t>
            </a:r>
          </a:p>
          <a:p>
            <a:pPr lvl="1"/>
            <a:r>
              <a:rPr lang="en-US" sz="1800" dirty="0"/>
              <a:t>7/27/2022 1:17:48</a:t>
            </a:r>
          </a:p>
          <a:p>
            <a:pPr lvl="2"/>
            <a:r>
              <a:rPr lang="en-US" sz="1600" dirty="0"/>
              <a:t>Loss of 517 MW of generation</a:t>
            </a:r>
          </a:p>
          <a:p>
            <a:pPr lvl="2"/>
            <a:r>
              <a:rPr lang="en-US" sz="1600" dirty="0"/>
              <a:t>Interconnection Frequency Response: 1,326 MW/0.1 Hz</a:t>
            </a:r>
          </a:p>
          <a:p>
            <a:pPr lvl="2"/>
            <a:r>
              <a:rPr lang="en-US" sz="1600" dirty="0"/>
              <a:t>80 Resources were evaluated. These includes,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34 Generation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2  Controllable Load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44 Energy Storage Resources    </a:t>
            </a:r>
          </a:p>
          <a:p>
            <a:pPr lvl="2"/>
            <a:r>
              <a:rPr lang="en-US" sz="1600" dirty="0"/>
              <a:t>7 of 80 Evaluated Resources had less than 75% of their expected Initial Primary Frequency Response.</a:t>
            </a:r>
          </a:p>
          <a:p>
            <a:pPr lvl="2"/>
            <a:r>
              <a:rPr lang="en-US" sz="1600" dirty="0"/>
              <a:t>13 of 80 Evaluated Resources had less than 75% of their expected Sustained Primary Frequency Response.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9179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D627B3-129E-43A2-8560-1A1A09C41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523" y="660042"/>
            <a:ext cx="7309010" cy="530352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82796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412  MW/0.1 Hz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2D81DD-C9BA-4078-B561-310D5A16F119}"/>
              </a:ext>
            </a:extLst>
          </p:cNvPr>
          <p:cNvSpPr/>
          <p:nvPr/>
        </p:nvSpPr>
        <p:spPr>
          <a:xfrm>
            <a:off x="5935087" y="4330546"/>
            <a:ext cx="2092960" cy="51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IMFR Performance currently</a:t>
            </a:r>
          </a:p>
          <a:p>
            <a:pPr algn="ctr"/>
            <a:r>
              <a:rPr lang="en-US" sz="1100" dirty="0"/>
              <a:t> 1223.77 MW/0.1HZ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8D22B5-B8DF-421D-BC5D-622AA6801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24" y="795130"/>
            <a:ext cx="7171016" cy="52120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A27A10-88F2-4ABD-90BE-79A3B811F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010" y="1068307"/>
            <a:ext cx="3724979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15142</TotalTime>
  <Words>276</Words>
  <Application>Microsoft Office PowerPoint</Application>
  <PresentationFormat>On-screen Show (4:3)</PresentationFormat>
  <Paragraphs>65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Office Theme</vt:lpstr>
      <vt:lpstr>Custom Design</vt:lpstr>
      <vt:lpstr>1_Office Theme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PowerPoint Presentation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ERCOT Total Energy from Solar Generation</vt:lpstr>
      <vt:lpstr>ERCOT % Energy from Solar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Jackson, Jimmy R.</cp:lastModifiedBy>
  <cp:revision>748</cp:revision>
  <cp:lastPrinted>2021-08-03T14:43:19Z</cp:lastPrinted>
  <dcterms:created xsi:type="dcterms:W3CDTF">2010-04-12T23:12:02Z</dcterms:created>
  <dcterms:modified xsi:type="dcterms:W3CDTF">2022-08-31T20:25:34Z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