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4" r:id="rId7"/>
  </p:sldMasterIdLst>
  <p:notesMasterIdLst>
    <p:notesMasterId r:id="rId23"/>
  </p:notesMasterIdLst>
  <p:handoutMasterIdLst>
    <p:handoutMasterId r:id="rId24"/>
  </p:handoutMasterIdLst>
  <p:sldIdLst>
    <p:sldId id="260" r:id="rId8"/>
    <p:sldId id="318" r:id="rId9"/>
    <p:sldId id="623" r:id="rId10"/>
    <p:sldId id="617" r:id="rId11"/>
    <p:sldId id="624" r:id="rId12"/>
    <p:sldId id="626" r:id="rId13"/>
    <p:sldId id="269" r:id="rId14"/>
    <p:sldId id="282" r:id="rId15"/>
    <p:sldId id="283" r:id="rId16"/>
    <p:sldId id="271" r:id="rId17"/>
    <p:sldId id="280" r:id="rId18"/>
    <p:sldId id="281" r:id="rId19"/>
    <p:sldId id="573" r:id="rId20"/>
    <p:sldId id="615" r:id="rId21"/>
    <p:sldId id="62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67" d="100"/>
          <a:sy n="67" d="100"/>
        </p:scale>
        <p:origin x="1644" y="4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15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409222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3109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104736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1603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5740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24617436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committees/tac" TargetMode="External"/><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August 30,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solidFill>
                  <a:schemeClr val="accent1">
                    <a:lumMod val="75000"/>
                  </a:schemeClr>
                </a:solidFill>
              </a:rPr>
              <a:t>RRSFF</a:t>
            </a:r>
            <a:r>
              <a:rPr lang="en-US" sz="1800" dirty="0"/>
              <a:t> responsibility can be replaced by any other RRS subtype.</a:t>
            </a:r>
          </a:p>
          <a:p>
            <a:pPr>
              <a:buFontTx/>
              <a:buChar char="-"/>
            </a:pPr>
            <a:r>
              <a:rPr lang="en-US" sz="1800" dirty="0">
                <a:solidFill>
                  <a:schemeClr val="accent1">
                    <a:lumMod val="75000"/>
                  </a:schemeClr>
                </a:solidFill>
              </a:rPr>
              <a:t>RRSUF</a:t>
            </a:r>
            <a:r>
              <a:rPr lang="en-US" sz="1800" dirty="0"/>
              <a:t> responsibility can be replaced by </a:t>
            </a:r>
            <a:r>
              <a:rPr lang="en-US" sz="1800" dirty="0">
                <a:solidFill>
                  <a:schemeClr val="accent1">
                    <a:lumMod val="75000"/>
                  </a:schemeClr>
                </a:solidFill>
              </a:rPr>
              <a:t>RRSPF</a:t>
            </a:r>
            <a:r>
              <a:rPr lang="en-US" sz="1800" dirty="0"/>
              <a:t> or </a:t>
            </a:r>
            <a:r>
              <a:rPr lang="en-US" sz="1800" dirty="0">
                <a:solidFill>
                  <a:schemeClr val="accent1">
                    <a:lumMod val="75000"/>
                  </a:schemeClr>
                </a:solidFill>
              </a:rPr>
              <a:t>RRSUF</a:t>
            </a:r>
            <a:r>
              <a:rPr lang="en-US" sz="1800" dirty="0"/>
              <a:t>.</a:t>
            </a:r>
          </a:p>
          <a:p>
            <a:pPr>
              <a:buFontTx/>
              <a:buChar char="-"/>
            </a:pPr>
            <a:r>
              <a:rPr lang="en-US" sz="1800" dirty="0">
                <a:solidFill>
                  <a:schemeClr val="accent1">
                    <a:lumMod val="75000"/>
                  </a:schemeClr>
                </a:solidFill>
              </a:rPr>
              <a:t>RRSPF</a:t>
            </a:r>
            <a:r>
              <a:rPr lang="en-US" sz="1800" dirty="0"/>
              <a:t> responsibility can only be replaced with other </a:t>
            </a:r>
            <a:r>
              <a:rPr lang="en-US" sz="1800" dirty="0">
                <a:solidFill>
                  <a:schemeClr val="accent1">
                    <a:lumMod val="75000"/>
                  </a:schemeClr>
                </a:solidFill>
              </a:rPr>
              <a:t>RRSPF</a:t>
            </a:r>
            <a:r>
              <a:rPr lang="en-US" sz="1800" dirty="0"/>
              <a:t>.</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9135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737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5120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9114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32004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3279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990600"/>
            <a:ext cx="8534400" cy="5334000"/>
          </a:xfrm>
        </p:spPr>
        <p:txBody>
          <a:bodyPr/>
          <a:lstStyle/>
          <a:p>
            <a:r>
              <a:rPr lang="en-US" sz="2200" dirty="0">
                <a:solidFill>
                  <a:schemeClr val="tx2"/>
                </a:solidFill>
                <a:latin typeface="Arial" panose="020B0604020202020204" pitchFamily="34" charset="0"/>
                <a:ea typeface="Calibri" panose="020F0502020204030204" pitchFamily="34" charset="0"/>
              </a:rPr>
              <a:t>Weekly meetings  </a:t>
            </a:r>
            <a:r>
              <a:rPr lang="en-US" sz="2400" dirty="0">
                <a:solidFill>
                  <a:schemeClr val="tx2"/>
                </a:solidFill>
                <a:latin typeface="Arial" panose="020B0604020202020204" pitchFamily="34" charset="0"/>
                <a:ea typeface="Calibri" panose="020F0502020204030204" pitchFamily="34" charset="0"/>
              </a:rPr>
              <a:t>(ERCOT calendar) </a:t>
            </a:r>
            <a:endParaRPr lang="en-US" sz="22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Tuesdays 10am Aug 30-Oct 4, 2022</a:t>
            </a:r>
          </a:p>
          <a:p>
            <a:pPr lvl="1"/>
            <a:r>
              <a:rPr lang="en-US" sz="1800" dirty="0">
                <a:solidFill>
                  <a:schemeClr val="tx2"/>
                </a:solidFill>
                <a:latin typeface="Arial" panose="020B0604020202020204" pitchFamily="34" charset="0"/>
                <a:ea typeface="Calibri" panose="020F0502020204030204" pitchFamily="34" charset="0"/>
              </a:rPr>
              <a:t>Detailed business changes posted </a:t>
            </a:r>
            <a:r>
              <a:rPr lang="en-US" sz="1800" dirty="0">
                <a:solidFill>
                  <a:schemeClr val="tx2"/>
                </a:solidFill>
                <a:effectLst/>
                <a:latin typeface="Arial" panose="020B0604020202020204" pitchFamily="34" charset="0"/>
                <a:ea typeface="Calibri" panose="020F0502020204030204" pitchFamily="34" charset="0"/>
              </a:rPr>
              <a:t>at </a:t>
            </a:r>
            <a:r>
              <a:rPr lang="en-US" sz="18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MOTE Scorecard to be published to TAC homepage next week</a:t>
            </a:r>
          </a:p>
          <a:p>
            <a:pPr lvl="1"/>
            <a:r>
              <a:rPr lang="en-US" sz="1800" dirty="0">
                <a:solidFill>
                  <a:schemeClr val="tx2"/>
                </a:solidFill>
                <a:latin typeface="Arial" panose="020B0604020202020204" pitchFamily="34" charset="0"/>
                <a:ea typeface="Calibri" panose="020F0502020204030204" pitchFamily="34" charset="0"/>
              </a:rPr>
              <a:t>Periodic emails to TAC </a:t>
            </a:r>
          </a:p>
          <a:p>
            <a:r>
              <a:rPr lang="en-US" sz="2200" dirty="0">
                <a:solidFill>
                  <a:schemeClr val="tx2"/>
                </a:solidFill>
                <a:latin typeface="Arial" panose="020B0604020202020204" pitchFamily="34" charset="0"/>
                <a:ea typeface="Calibri" panose="020F0502020204030204" pitchFamily="34" charset="0"/>
              </a:rPr>
              <a:t>Cutover Plan in development</a:t>
            </a:r>
          </a:p>
          <a:p>
            <a:pPr lvl="1"/>
            <a:r>
              <a:rPr lang="en-US" sz="1800" dirty="0">
                <a:solidFill>
                  <a:schemeClr val="tx2"/>
                </a:solidFill>
                <a:latin typeface="Arial" panose="020B0604020202020204" pitchFamily="34" charset="0"/>
                <a:ea typeface="Calibri" panose="020F0502020204030204" pitchFamily="34" charset="0"/>
              </a:rPr>
              <a:t>Plan to provide to QSEs at least one month before cutover and will have a WebEx to discuss plan and take questions.</a:t>
            </a:r>
          </a:p>
          <a:p>
            <a:r>
              <a:rPr lang="en-US" sz="2200" dirty="0">
                <a:solidFill>
                  <a:schemeClr val="tx2"/>
                </a:solidFill>
                <a:latin typeface="Arial" panose="020B0604020202020204" pitchFamily="34" charset="0"/>
                <a:ea typeface="Calibri" panose="020F0502020204030204" pitchFamily="34" charset="0"/>
              </a:rPr>
              <a:t>ERCOT open to feedback/questions for this or next meeting</a:t>
            </a:r>
          </a:p>
          <a:p>
            <a:pPr lvl="1"/>
            <a:r>
              <a:rPr lang="en-US" sz="1800" dirty="0">
                <a:solidFill>
                  <a:schemeClr val="tx2"/>
                </a:solidFill>
                <a:latin typeface="Arial" panose="020B0604020202020204" pitchFamily="34" charset="0"/>
                <a:ea typeface="Calibri" panose="020F0502020204030204" pitchFamily="34" charset="0"/>
              </a:rPr>
              <a:t>Feedback can be directed to </a:t>
            </a:r>
            <a:r>
              <a:rPr lang="en-US" sz="1800" dirty="0">
                <a:solidFill>
                  <a:schemeClr val="tx2"/>
                </a:solidFill>
                <a:latin typeface="Arial" panose="020B0604020202020204" pitchFamily="34" charset="0"/>
                <a:ea typeface="Calibri" panose="020F0502020204030204" pitchFamily="34" charset="0"/>
                <a:hlinkClick r:id="rId3"/>
              </a:rPr>
              <a:t>Matt.Mereness@ercot.com</a:t>
            </a:r>
            <a:r>
              <a:rPr lang="en-US" sz="1800" dirty="0">
                <a:solidFill>
                  <a:schemeClr val="tx2"/>
                </a:solidFill>
                <a:latin typeface="Arial" panose="020B0604020202020204" pitchFamily="34" charset="0"/>
                <a:ea typeface="Calibri" panose="020F0502020204030204" pitchFamily="34" charset="0"/>
              </a:rPr>
              <a:t> </a:t>
            </a:r>
          </a:p>
          <a:p>
            <a:pPr lvl="1"/>
            <a:r>
              <a:rPr lang="en-US" sz="18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8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8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63887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pPr lvl="1"/>
            <a:r>
              <a:rPr lang="en-US" sz="1600" dirty="0">
                <a:solidFill>
                  <a:schemeClr val="tx1">
                    <a:lumMod val="65000"/>
                    <a:lumOff val="35000"/>
                  </a:schemeClr>
                </a:solidFill>
              </a:rPr>
              <a:t>High level review of transaction changes</a:t>
            </a:r>
          </a:p>
          <a:p>
            <a:r>
              <a:rPr lang="en-US" sz="2000" dirty="0">
                <a:solidFill>
                  <a:schemeClr val="tx1">
                    <a:lumMod val="65000"/>
                    <a:lumOff val="35000"/>
                  </a:schemeClr>
                </a:solidFill>
              </a:rPr>
              <a:t>Summary and Q&amp;A</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a:t>
            </a:r>
          </a:p>
          <a:p>
            <a:pPr lvl="2"/>
            <a:r>
              <a:rPr lang="en-US" sz="1400" dirty="0">
                <a:solidFill>
                  <a:schemeClr val="tx2"/>
                </a:solidFill>
              </a:rPr>
              <a:t>AS Self-Arrangement</a:t>
            </a:r>
          </a:p>
          <a:p>
            <a:pPr lvl="2"/>
            <a:r>
              <a:rPr lang="en-US" sz="1400" dirty="0">
                <a:solidFill>
                  <a:schemeClr val="tx2"/>
                </a:solidFill>
              </a:rPr>
              <a:t>AS Trades</a:t>
            </a:r>
            <a:endParaRPr lang="en-US" sz="1800" dirty="0">
              <a:solidFill>
                <a:schemeClr val="tx2"/>
              </a:solidFill>
            </a:endParaRPr>
          </a:p>
          <a:p>
            <a:pPr lvl="1"/>
            <a:r>
              <a:rPr lang="en-US" sz="1800" dirty="0">
                <a:solidFill>
                  <a:schemeClr val="tx2"/>
                </a:solidFill>
              </a:rPr>
              <a:t>On the day of implementation/cutover, QSEs may be required to cancel and re-submit certain transactions (still being evaluated and target release of cutover plan for Sep 13, 2022)</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Weeks 1 &amp; 2 (Aug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3 &amp; 4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5 &amp; 6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7 &amp; 8 (Sept 26 – Oct 7):  Publish weekly submission summary by QSE (target 95% success)</a:t>
            </a:r>
          </a:p>
          <a:p>
            <a:pPr lvl="1"/>
            <a:r>
              <a:rPr lang="en-US" sz="1800" dirty="0">
                <a:solidFill>
                  <a:srgbClr val="FF0000"/>
                </a:solidFill>
                <a:effectLst/>
                <a:latin typeface="Arial" panose="020B0604020202020204" pitchFamily="34" charset="0"/>
                <a:ea typeface="Calibri" panose="020F0502020204030204" pitchFamily="34" charset="0"/>
              </a:rPr>
              <a:t>Weekly Market Readiness- every Tuesday, 10am Aug 30-Oct 4, 2022</a:t>
            </a:r>
          </a:p>
          <a:p>
            <a:pPr lvl="1"/>
            <a:r>
              <a:rPr lang="en-US" sz="1800" dirty="0">
                <a:solidFill>
                  <a:srgbClr val="FF0000"/>
                </a:solidFill>
                <a:effectLst/>
                <a:latin typeface="Arial" panose="020B0604020202020204" pitchFamily="34" charset="0"/>
                <a:ea typeface="Calibri" panose="020F0502020204030204" pitchFamily="34" charset="0"/>
              </a:rPr>
              <a:t>FFRA Go-Live October 13, 2022</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chemeClr val="tx2"/>
                </a:solidFill>
                <a:latin typeface="Arial" panose="020B0604020202020204" pitchFamily="34" charset="0"/>
                <a:ea typeface="Calibri" panose="020F0502020204030204" pitchFamily="34" charset="0"/>
              </a:rPr>
              <a:t>Weeks 1 &amp; 2 (Aug 15 – Aug 28):  No submission summary published</a:t>
            </a:r>
          </a:p>
          <a:p>
            <a:pPr lvl="2"/>
            <a:r>
              <a:rPr lang="en-US" sz="1200" dirty="0">
                <a:solidFill>
                  <a:schemeClr val="tx2"/>
                </a:solidFill>
                <a:latin typeface="Arial" panose="020B0604020202020204" pitchFamily="34" charset="0"/>
                <a:ea typeface="Calibri" panose="020F0502020204030204" pitchFamily="34" charset="0"/>
              </a:rPr>
              <a:t>Weeks 3 &amp; 4 (Aug 29 – Sep 11):   Publish weekly submission summary by QSE (target 50% success)</a:t>
            </a:r>
          </a:p>
          <a:p>
            <a:pPr lvl="2"/>
            <a:r>
              <a:rPr lang="en-US" sz="1200" dirty="0">
                <a:solidFill>
                  <a:schemeClr val="tx2"/>
                </a:solidFill>
                <a:latin typeface="Arial" panose="020B0604020202020204" pitchFamily="34" charset="0"/>
                <a:ea typeface="Calibri" panose="020F0502020204030204" pitchFamily="34" charset="0"/>
              </a:rPr>
              <a:t>Weeks 5 &amp; 6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7 &amp; 8 (Sept 26 – Oct 9):   Publish weekly submission summary by QSE (target 95% success)</a:t>
            </a:r>
          </a:p>
          <a:p>
            <a:pPr lvl="1"/>
            <a:r>
              <a:rPr lang="en-US" sz="1800" dirty="0">
                <a:solidFill>
                  <a:schemeClr val="tx2"/>
                </a:solidFill>
                <a:latin typeface="Arial" panose="020B0604020202020204" pitchFamily="34" charset="0"/>
              </a:rPr>
              <a:t>First report will be published Tuesday, September 6 to assess participation for week of Monday Aug 29 through Sunday Sep 4</a:t>
            </a:r>
          </a:p>
          <a:p>
            <a:pPr lvl="1"/>
            <a:r>
              <a:rPr lang="en-US" sz="1800" dirty="0">
                <a:solidFill>
                  <a:schemeClr val="tx2"/>
                </a:solidFill>
                <a:latin typeface="Arial" panose="020B0604020202020204" pitchFamily="34" charset="0"/>
              </a:rPr>
              <a:t>The list of QSEs to be scored is posted with this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5A138C91-4453-41A1-A825-36B7CE4BFA17}"/>
              </a:ext>
            </a:extLst>
          </p:cNvPr>
          <p:cNvPicPr>
            <a:picLocks noChangeAspect="1"/>
          </p:cNvPicPr>
          <p:nvPr/>
        </p:nvPicPr>
        <p:blipFill>
          <a:blip r:embed="rId2"/>
          <a:stretch>
            <a:fillRect/>
          </a:stretch>
        </p:blipFill>
        <p:spPr>
          <a:xfrm>
            <a:off x="352425" y="1295400"/>
            <a:ext cx="8439150" cy="3448050"/>
          </a:xfrm>
          <a:prstGeom prst="rect">
            <a:avLst/>
          </a:prstGeom>
        </p:spPr>
      </p:pic>
      <p:sp>
        <p:nvSpPr>
          <p:cNvPr id="6" name="TextBox 5">
            <a:extLst>
              <a:ext uri="{FF2B5EF4-FFF2-40B4-BE49-F238E27FC236}">
                <a16:creationId xmlns:a16="http://schemas.microsoft.com/office/drawing/2014/main" id="{770BCEFC-CB52-4FD7-9938-BE1F4E23953B}"/>
              </a:ext>
            </a:extLst>
          </p:cNvPr>
          <p:cNvSpPr txBox="1"/>
          <p:nvPr/>
        </p:nvSpPr>
        <p:spPr>
          <a:xfrm>
            <a:off x="533400" y="5239434"/>
            <a:ext cx="7010400" cy="646331"/>
          </a:xfrm>
          <a:prstGeom prst="rect">
            <a:avLst/>
          </a:prstGeom>
          <a:noFill/>
        </p:spPr>
        <p:txBody>
          <a:bodyPr wrap="square" rtlCol="0">
            <a:spAutoFit/>
          </a:bodyPr>
          <a:lstStyle/>
          <a:p>
            <a:r>
              <a:rPr lang="en-US" dirty="0"/>
              <a:t>Start weekly posting next week on TAC homepage: 	</a:t>
            </a:r>
            <a:r>
              <a:rPr lang="en-US" dirty="0">
                <a:hlinkClick r:id="rId3"/>
              </a:rPr>
              <a:t>https://www.ercot.com/committees/tac</a:t>
            </a:r>
            <a:r>
              <a:rPr lang="en-US" dirty="0"/>
              <a:t> </a:t>
            </a:r>
          </a:p>
        </p:txBody>
      </p:sp>
    </p:spTree>
    <p:extLst>
      <p:ext uri="{BB962C8B-B14F-4D97-AF65-F5344CB8AC3E}">
        <p14:creationId xmlns:p14="http://schemas.microsoft.com/office/powerpoint/2010/main" val="164253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00360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6405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1627720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277472</TotalTime>
  <Words>1527</Words>
  <Application>Microsoft Office PowerPoint</Application>
  <PresentationFormat>On-screen Show (4:3)</PresentationFormat>
  <Paragraphs>165</Paragraphs>
  <Slides>15</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15</vt:i4>
      </vt:variant>
    </vt:vector>
  </HeadingPairs>
  <TitlesOfParts>
    <vt:vector size="23"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Required testing and scorecard for QSEs in MOTE</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lpstr>Other Supplemental Information:  Firm Fuel Supply Service Change </vt:lpstr>
      <vt:lpstr>Summary and Q&amp;A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2826</cp:revision>
  <cp:lastPrinted>2020-02-05T17:47:59Z</cp:lastPrinted>
  <dcterms:created xsi:type="dcterms:W3CDTF">2016-01-21T15:20:31Z</dcterms:created>
  <dcterms:modified xsi:type="dcterms:W3CDTF">2022-08-30T14:35:22Z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