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 id="2147483664" r:id="rId7"/>
  </p:sldMasterIdLst>
  <p:notesMasterIdLst>
    <p:notesMasterId r:id="rId23"/>
  </p:notesMasterIdLst>
  <p:handoutMasterIdLst>
    <p:handoutMasterId r:id="rId24"/>
  </p:handoutMasterIdLst>
  <p:sldIdLst>
    <p:sldId id="260" r:id="rId8"/>
    <p:sldId id="318" r:id="rId9"/>
    <p:sldId id="623" r:id="rId10"/>
    <p:sldId id="617" r:id="rId11"/>
    <p:sldId id="624" r:id="rId12"/>
    <p:sldId id="626" r:id="rId13"/>
    <p:sldId id="269" r:id="rId14"/>
    <p:sldId id="282" r:id="rId15"/>
    <p:sldId id="283" r:id="rId16"/>
    <p:sldId id="271" r:id="rId17"/>
    <p:sldId id="280" r:id="rId18"/>
    <p:sldId id="281" r:id="rId19"/>
    <p:sldId id="573" r:id="rId20"/>
    <p:sldId id="615" r:id="rId21"/>
    <p:sldId id="622"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ndaw, Brian" initials="BB" lastIdx="5" clrIdx="0">
    <p:extLst>
      <p:ext uri="{19B8F6BF-5375-455C-9EA6-DF929625EA0E}">
        <p15:presenceInfo xmlns:p15="http://schemas.microsoft.com/office/powerpoint/2012/main" userId="S::Brian.Brandaw@ercot.com::04aee657-8aa0-46ae-8d87-76153d8b46f3" providerId="AD"/>
      </p:ext>
    </p:extLst>
  </p:cmAuthor>
  <p:cmAuthor id="2" name="Jinright, Susan" initials="JS" lastIdx="5" clrIdx="1">
    <p:extLst>
      <p:ext uri="{19B8F6BF-5375-455C-9EA6-DF929625EA0E}">
        <p15:presenceInfo xmlns:p15="http://schemas.microsoft.com/office/powerpoint/2012/main" userId="S::Susan.Jinright@ercot.com::2984c2d6-c956-49a0-9b02-bca874b9fc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90" autoAdjust="0"/>
    <p:restoredTop sz="96721" autoAdjust="0"/>
  </p:normalViewPr>
  <p:slideViewPr>
    <p:cSldViewPr showGuides="1">
      <p:cViewPr varScale="1">
        <p:scale>
          <a:sx n="67" d="100"/>
          <a:sy n="67" d="100"/>
        </p:scale>
        <p:origin x="1644" y="4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8/30/2022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8/30/2022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41870889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72613F-3576-4EE9-945C-25503B987A3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28153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a:extLst>
              <a:ext uri="{FF2B5EF4-FFF2-40B4-BE49-F238E27FC236}">
                <a16:creationId xmlns:a16="http://schemas.microsoft.com/office/drawing/2014/main" id="{3D268840-BF02-4F0B-BABD-CE6A89A8AAFB}"/>
              </a:ext>
            </a:extLst>
          </p:cNvPr>
          <p:cNvSpPr>
            <a:spLocks noGrp="1"/>
          </p:cNvSpPr>
          <p:nvPr>
            <p:ph type="sldNum" sz="quarter" idx="11"/>
          </p:nvPr>
        </p:nvSpPr>
        <p:spPr>
          <a:xfrm>
            <a:off x="8534400" y="6561138"/>
            <a:ext cx="533400" cy="220662"/>
          </a:xfrm>
          <a:prstGeom prst="rect">
            <a:avLst/>
          </a:prstGeom>
        </p:spPr>
        <p:txBody>
          <a:bodyPr/>
          <a:lstStyle/>
          <a:p>
            <a:fld id="{1D93BD3E-1E9A-4970-A6F7-E7AC52762E0C}" type="slidenum">
              <a:rPr lang="en-US" smtClean="0"/>
              <a:pPr/>
              <a:t>‹#›</a:t>
            </a:fld>
            <a:endParaRPr lang="en-US"/>
          </a:p>
        </p:txBody>
      </p:sp>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5">
            <a:extLst>
              <a:ext uri="{FF2B5EF4-FFF2-40B4-BE49-F238E27FC236}">
                <a16:creationId xmlns:a16="http://schemas.microsoft.com/office/drawing/2014/main" id="{6BE4DB42-EF9B-4D22-82BC-F85C20C3C9B0}"/>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011694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Tree>
    <p:extLst>
      <p:ext uri="{BB962C8B-B14F-4D97-AF65-F5344CB8AC3E}">
        <p14:creationId xmlns:p14="http://schemas.microsoft.com/office/powerpoint/2010/main" val="4092220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4231091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Tree>
    <p:extLst>
      <p:ext uri="{BB962C8B-B14F-4D97-AF65-F5344CB8AC3E}">
        <p14:creationId xmlns:p14="http://schemas.microsoft.com/office/powerpoint/2010/main" val="1047365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1216032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9574062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4.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54552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5" name="Slide Number Placeholder 5">
            <a:extLst>
              <a:ext uri="{FF2B5EF4-FFF2-40B4-BE49-F238E27FC236}">
                <a16:creationId xmlns:a16="http://schemas.microsoft.com/office/drawing/2014/main" id="{2F09399B-141B-4FDF-950C-C47746FA0583}"/>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3246174366"/>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www.ercot.com/gridinfo/transmission"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mailto:Matt.Mereness@ercot.com" TargetMode="External"/><Relationship Id="rId2" Type="http://schemas.openxmlformats.org/officeDocument/2006/relationships/hyperlink" Target="https://www.ercot.com/calendar/event?id=1658240344448" TargetMode="External"/><Relationship Id="rId1" Type="http://schemas.openxmlformats.org/officeDocument/2006/relationships/slideLayout" Target="../slideLayouts/slideLayout3.xml"/><Relationship Id="rId4" Type="http://schemas.openxmlformats.org/officeDocument/2006/relationships/hyperlink" Target="mailto:ClientServices@ercot.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ercot.com/calendar/event?id=1658240344448" TargetMode="External"/><Relationship Id="rId2" Type="http://schemas.openxmlformats.org/officeDocument/2006/relationships/hyperlink" Target="https://www.ercot.com/calendar/event?id=1637611945240"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mailto:Matt.Mereness@ercot.com"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ercot.com/committees/tac" TargetMode="External"/><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1600200"/>
            <a:ext cx="5646034" cy="3416320"/>
          </a:xfrm>
          <a:prstGeom prst="rect">
            <a:avLst/>
          </a:prstGeom>
          <a:noFill/>
        </p:spPr>
        <p:txBody>
          <a:bodyPr wrap="square" rtlCol="0">
            <a:spAutoFit/>
          </a:bodyPr>
          <a:lstStyle/>
          <a:p>
            <a:r>
              <a:rPr lang="en-US" sz="2400" b="1" dirty="0"/>
              <a:t>Weekly Market Readiness for </a:t>
            </a:r>
          </a:p>
          <a:p>
            <a:r>
              <a:rPr lang="en-US" sz="2400" b="1" dirty="0"/>
              <a:t>FFRA and Firm-Fuel Release </a:t>
            </a:r>
          </a:p>
          <a:p>
            <a:r>
              <a:rPr lang="en-US" sz="2400" b="1" dirty="0"/>
              <a:t>(Go-Live October 13, 2022)</a:t>
            </a:r>
          </a:p>
          <a:p>
            <a:endParaRPr lang="en-US" dirty="0"/>
          </a:p>
          <a:p>
            <a:endParaRPr lang="en-US" dirty="0"/>
          </a:p>
          <a:p>
            <a:endParaRPr lang="en-US" dirty="0"/>
          </a:p>
          <a:p>
            <a:r>
              <a:rPr lang="en-US" dirty="0"/>
              <a:t>Matt Mereness</a:t>
            </a:r>
          </a:p>
          <a:p>
            <a:endParaRPr lang="en-US" dirty="0"/>
          </a:p>
          <a:p>
            <a:r>
              <a:rPr lang="en-US" dirty="0"/>
              <a:t>August 30, 2022</a:t>
            </a:r>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Other Supplemental Information: </a:t>
            </a:r>
            <a:br>
              <a:rPr lang="en-US" sz="2400" dirty="0"/>
            </a:br>
            <a:r>
              <a:rPr lang="en-US" sz="2400" dirty="0"/>
              <a:t>AS Trades</a:t>
            </a:r>
          </a:p>
        </p:txBody>
      </p:sp>
      <p:sp>
        <p:nvSpPr>
          <p:cNvPr id="3" name="Content Placeholder 2"/>
          <p:cNvSpPr>
            <a:spLocks noGrp="1"/>
          </p:cNvSpPr>
          <p:nvPr>
            <p:ph idx="1"/>
          </p:nvPr>
        </p:nvSpPr>
        <p:spPr>
          <a:xfrm>
            <a:off x="342900" y="1295400"/>
            <a:ext cx="8534400" cy="5064627"/>
          </a:xfrm>
        </p:spPr>
        <p:txBody>
          <a:bodyPr/>
          <a:lstStyle/>
          <a:p>
            <a:pPr marL="0" indent="0">
              <a:buNone/>
            </a:pPr>
            <a:r>
              <a:rPr lang="en-US" dirty="0"/>
              <a:t>RRS AS Trade types </a:t>
            </a:r>
          </a:p>
          <a:p>
            <a:pPr marL="0" indent="0">
              <a:buNone/>
            </a:pPr>
            <a:r>
              <a:rPr lang="en-US" dirty="0">
                <a:solidFill>
                  <a:srgbClr val="C00000"/>
                </a:solidFill>
              </a:rPr>
              <a:t>	</a:t>
            </a:r>
            <a:r>
              <a:rPr lang="en-US" dirty="0">
                <a:solidFill>
                  <a:schemeClr val="tx1">
                    <a:lumMod val="65000"/>
                    <a:lumOff val="35000"/>
                  </a:schemeClr>
                </a:solidFill>
              </a:rPr>
              <a:t>RRSGN, RRSLD, and RRSNC </a:t>
            </a:r>
          </a:p>
          <a:p>
            <a:pPr marL="0" indent="0">
              <a:buNone/>
            </a:pPr>
            <a:r>
              <a:rPr lang="en-US" dirty="0"/>
              <a:t>will be replaced by </a:t>
            </a:r>
          </a:p>
          <a:p>
            <a:pPr marL="0" indent="0">
              <a:buNone/>
            </a:pPr>
            <a:r>
              <a:rPr lang="en-US" dirty="0">
                <a:solidFill>
                  <a:schemeClr val="accent1">
                    <a:lumMod val="75000"/>
                  </a:schemeClr>
                </a:solidFill>
              </a:rPr>
              <a:t>	</a:t>
            </a:r>
            <a:r>
              <a:rPr lang="en-US" dirty="0">
                <a:solidFill>
                  <a:srgbClr val="FF0000"/>
                </a:solidFill>
              </a:rPr>
              <a:t>RRSPF</a:t>
            </a:r>
            <a:r>
              <a:rPr lang="en-US" dirty="0"/>
              <a:t>, </a:t>
            </a:r>
            <a:r>
              <a:rPr lang="en-US" dirty="0">
                <a:solidFill>
                  <a:srgbClr val="FF0000"/>
                </a:solidFill>
              </a:rPr>
              <a:t>RRSFF</a:t>
            </a:r>
            <a:r>
              <a:rPr lang="en-US" dirty="0"/>
              <a:t>, and </a:t>
            </a:r>
            <a:r>
              <a:rPr lang="en-US" dirty="0">
                <a:solidFill>
                  <a:srgbClr val="FF0000"/>
                </a:solidFill>
              </a:rPr>
              <a:t>RRSUF</a:t>
            </a:r>
            <a:r>
              <a:rPr lang="en-US" dirty="0"/>
              <a:t>. </a:t>
            </a:r>
          </a:p>
          <a:p>
            <a:pPr marL="0" indent="0">
              <a:buNone/>
            </a:pPr>
            <a:endParaRPr lang="en-US" sz="1800" dirty="0"/>
          </a:p>
          <a:p>
            <a:pPr>
              <a:buFontTx/>
              <a:buChar char="-"/>
            </a:pPr>
            <a:r>
              <a:rPr lang="en-US" sz="1800" dirty="0">
                <a:solidFill>
                  <a:schemeClr val="accent1">
                    <a:lumMod val="75000"/>
                  </a:schemeClr>
                </a:solidFill>
              </a:rPr>
              <a:t>RRSFF</a:t>
            </a:r>
            <a:r>
              <a:rPr lang="en-US" sz="1800" dirty="0"/>
              <a:t> responsibility can be replaced by any other RRS subtype.</a:t>
            </a:r>
          </a:p>
          <a:p>
            <a:pPr>
              <a:buFontTx/>
              <a:buChar char="-"/>
            </a:pPr>
            <a:r>
              <a:rPr lang="en-US" sz="1800" dirty="0">
                <a:solidFill>
                  <a:schemeClr val="accent1">
                    <a:lumMod val="75000"/>
                  </a:schemeClr>
                </a:solidFill>
              </a:rPr>
              <a:t>RRSUF</a:t>
            </a:r>
            <a:r>
              <a:rPr lang="en-US" sz="1800" dirty="0"/>
              <a:t> responsibility can be replaced by </a:t>
            </a:r>
            <a:r>
              <a:rPr lang="en-US" sz="1800" dirty="0">
                <a:solidFill>
                  <a:schemeClr val="accent1">
                    <a:lumMod val="75000"/>
                  </a:schemeClr>
                </a:solidFill>
              </a:rPr>
              <a:t>RRSPF</a:t>
            </a:r>
            <a:r>
              <a:rPr lang="en-US" sz="1800" dirty="0"/>
              <a:t> or </a:t>
            </a:r>
            <a:r>
              <a:rPr lang="en-US" sz="1800" dirty="0">
                <a:solidFill>
                  <a:schemeClr val="accent1">
                    <a:lumMod val="75000"/>
                  </a:schemeClr>
                </a:solidFill>
              </a:rPr>
              <a:t>RRSUF</a:t>
            </a:r>
            <a:r>
              <a:rPr lang="en-US" sz="1800" dirty="0"/>
              <a:t>.</a:t>
            </a:r>
          </a:p>
          <a:p>
            <a:pPr>
              <a:buFontTx/>
              <a:buChar char="-"/>
            </a:pPr>
            <a:r>
              <a:rPr lang="en-US" sz="1800" dirty="0">
                <a:solidFill>
                  <a:schemeClr val="accent1">
                    <a:lumMod val="75000"/>
                  </a:schemeClr>
                </a:solidFill>
              </a:rPr>
              <a:t>RRSPF</a:t>
            </a:r>
            <a:r>
              <a:rPr lang="en-US" sz="1800" dirty="0"/>
              <a:t> responsibility can only be replaced with other </a:t>
            </a:r>
            <a:r>
              <a:rPr lang="en-US" sz="1800" dirty="0">
                <a:solidFill>
                  <a:schemeClr val="accent1">
                    <a:lumMod val="75000"/>
                  </a:schemeClr>
                </a:solidFill>
              </a:rPr>
              <a:t>RRSPF</a:t>
            </a:r>
            <a:r>
              <a:rPr lang="en-US" sz="1800" dirty="0"/>
              <a:t>.</a:t>
            </a:r>
          </a:p>
          <a:p>
            <a:pPr>
              <a:buFontTx/>
              <a:buChar char="-"/>
            </a:pPr>
            <a:endParaRPr lang="en-US" dirty="0"/>
          </a:p>
          <a:p>
            <a:pPr>
              <a:buFontTx/>
              <a:buChar char="-"/>
            </a:pPr>
            <a:r>
              <a:rPr lang="en-US" dirty="0"/>
              <a:t>Note: Submit OD +2 </a:t>
            </a:r>
          </a:p>
          <a:p>
            <a:pPr>
              <a:buFontTx/>
              <a:buChar char="-"/>
            </a:pPr>
            <a:endParaRPr lang="en-US" sz="1800" dirty="0"/>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10</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2591351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46918"/>
          </a:xfrm>
        </p:spPr>
        <p:txBody>
          <a:bodyPr/>
          <a:lstStyle/>
          <a:p>
            <a:r>
              <a:rPr lang="en-US" sz="2400" dirty="0"/>
              <a:t>Other Supplemental Information: </a:t>
            </a:r>
            <a:br>
              <a:rPr lang="en-US" sz="2400" dirty="0"/>
            </a:br>
            <a:r>
              <a:rPr lang="en-US" sz="2400" dirty="0"/>
              <a:t>AS Offer Changes</a:t>
            </a:r>
          </a:p>
        </p:txBody>
      </p:sp>
      <p:sp>
        <p:nvSpPr>
          <p:cNvPr id="3" name="Content Placeholder 2"/>
          <p:cNvSpPr>
            <a:spLocks noGrp="1"/>
          </p:cNvSpPr>
          <p:nvPr>
            <p:ph idx="1"/>
          </p:nvPr>
        </p:nvSpPr>
        <p:spPr>
          <a:xfrm>
            <a:off x="304800" y="1219200"/>
            <a:ext cx="8534400" cy="5064627"/>
          </a:xfrm>
        </p:spPr>
        <p:txBody>
          <a:bodyPr/>
          <a:lstStyle/>
          <a:p>
            <a:r>
              <a:rPr lang="en-US" sz="2000" dirty="0"/>
              <a:t>For Online Reserves (ONRES), </a:t>
            </a:r>
            <a:r>
              <a:rPr lang="en-US" sz="2000" dirty="0">
                <a:solidFill>
                  <a:srgbClr val="FF0000"/>
                </a:solidFill>
              </a:rPr>
              <a:t>RRS price will be </a:t>
            </a:r>
            <a:r>
              <a:rPr lang="en-US" sz="2000" dirty="0">
                <a:solidFill>
                  <a:schemeClr val="tx1">
                    <a:lumMod val="65000"/>
                    <a:lumOff val="35000"/>
                  </a:schemeClr>
                </a:solidFill>
              </a:rPr>
              <a:t>removed and </a:t>
            </a:r>
            <a:r>
              <a:rPr lang="en-US" sz="2000" dirty="0">
                <a:solidFill>
                  <a:srgbClr val="FF0000"/>
                </a:solidFill>
              </a:rPr>
              <a:t>replaced a separate price column for each RRS Subtype</a:t>
            </a:r>
            <a:r>
              <a:rPr lang="en-US" sz="2000" dirty="0"/>
              <a:t>. The price columns for ONRES will be as follows:</a:t>
            </a:r>
          </a:p>
          <a:p>
            <a:pPr lvl="1"/>
            <a:r>
              <a:rPr lang="en-US" sz="1800" dirty="0"/>
              <a:t>REGUP Price </a:t>
            </a:r>
            <a:r>
              <a:rPr lang="en-US" sz="1200" dirty="0"/>
              <a:t>(e.g. PRICE1_REGUP, PRICE2_REGUP…PRICE5_REGUP)</a:t>
            </a:r>
          </a:p>
          <a:p>
            <a:pPr lvl="1"/>
            <a:r>
              <a:rPr lang="en-US" sz="1800" dirty="0"/>
              <a:t>RRSPF Price </a:t>
            </a:r>
            <a:r>
              <a:rPr lang="en-US" sz="1200" dirty="0"/>
              <a:t>(e.g. PRICE1_RRSPF, PRICE2_RRSPF…PRICE5_RRSPF)</a:t>
            </a:r>
            <a:endParaRPr lang="en-US" sz="1800" dirty="0"/>
          </a:p>
          <a:p>
            <a:pPr lvl="1"/>
            <a:r>
              <a:rPr lang="en-US" sz="1800" dirty="0"/>
              <a:t>RRSFF Price </a:t>
            </a:r>
            <a:r>
              <a:rPr lang="en-US" sz="1200" dirty="0"/>
              <a:t>(e.g. PRICE1_RRSFF, PRICE2_RRSFF…PRICE5_RRSFF)</a:t>
            </a:r>
          </a:p>
          <a:p>
            <a:pPr lvl="1"/>
            <a:r>
              <a:rPr lang="en-US" sz="1800" dirty="0"/>
              <a:t>RRSUF Price </a:t>
            </a:r>
            <a:r>
              <a:rPr lang="en-US" sz="1200" dirty="0"/>
              <a:t>(e.g. PRICE1_RRSUF, PRICE2_RRSUF…PRICE5_RRSUF)</a:t>
            </a:r>
          </a:p>
          <a:p>
            <a:pPr lvl="1"/>
            <a:r>
              <a:rPr lang="en-US" sz="1800" dirty="0"/>
              <a:t>ONNS Price </a:t>
            </a:r>
            <a:r>
              <a:rPr lang="en-US" sz="1200" dirty="0"/>
              <a:t>(e.g. PRICE1_ONNS, PRICE2_ONNS…PRICE5_ONNS)</a:t>
            </a:r>
          </a:p>
          <a:p>
            <a:endParaRPr lang="en-US" sz="2000" dirty="0"/>
          </a:p>
          <a:p>
            <a:r>
              <a:rPr lang="en-US" sz="2000" dirty="0"/>
              <a:t>NCLR Flag option will be removed</a:t>
            </a:r>
          </a:p>
          <a:p>
            <a:endParaRPr lang="en-US" sz="2000" dirty="0"/>
          </a:p>
          <a:p>
            <a:r>
              <a:rPr lang="en-US" sz="2000" dirty="0">
                <a:solidFill>
                  <a:schemeClr val="tx1">
                    <a:lumMod val="65000"/>
                    <a:lumOff val="35000"/>
                  </a:schemeClr>
                </a:solidFill>
              </a:rPr>
              <a:t>Note: Submit OD +2 </a:t>
            </a:r>
          </a:p>
          <a:p>
            <a:endParaRPr lang="en-US" sz="2000" dirty="0"/>
          </a:p>
          <a:p>
            <a:pPr marL="457200" lvl="1" indent="0">
              <a:buNone/>
            </a:pPr>
            <a:endParaRPr lang="en-US" sz="1600" dirty="0"/>
          </a:p>
          <a:p>
            <a:pPr marL="457200" lvl="1" indent="0">
              <a:buNone/>
            </a:pPr>
            <a:endParaRPr lang="en-US" sz="1600" dirty="0"/>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11</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2273716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Other Supplemental Information: </a:t>
            </a:r>
            <a:br>
              <a:rPr lang="en-US" sz="2400" dirty="0"/>
            </a:br>
            <a:r>
              <a:rPr lang="en-US" sz="2400" dirty="0"/>
              <a:t>AS Awards Changes</a:t>
            </a:r>
          </a:p>
        </p:txBody>
      </p:sp>
      <p:sp>
        <p:nvSpPr>
          <p:cNvPr id="3" name="Content Placeholder 2"/>
          <p:cNvSpPr>
            <a:spLocks noGrp="1"/>
          </p:cNvSpPr>
          <p:nvPr>
            <p:ph idx="1"/>
          </p:nvPr>
        </p:nvSpPr>
        <p:spPr>
          <a:xfrm>
            <a:off x="342900" y="1295400"/>
            <a:ext cx="8534400" cy="5064627"/>
          </a:xfrm>
        </p:spPr>
        <p:txBody>
          <a:bodyPr/>
          <a:lstStyle/>
          <a:p>
            <a:r>
              <a:rPr lang="en-US" dirty="0"/>
              <a:t>DAM and SASM RRS awards will now be reported by subtype (RRSPF, RRSFF and RRSUF) instead of by RRS. </a:t>
            </a:r>
          </a:p>
          <a:p>
            <a:endParaRPr lang="en-US" dirty="0"/>
          </a:p>
          <a:p>
            <a:pPr marL="0" indent="0">
              <a:buNone/>
            </a:pPr>
            <a:endParaRPr lang="en-US" dirty="0"/>
          </a:p>
          <a:p>
            <a:pPr marL="0" indent="0">
              <a:buNone/>
            </a:pPr>
            <a:r>
              <a:rPr lang="en-US" sz="2000" dirty="0"/>
              <a:t>Note: RRS MCPC will remain as “RRS”.</a:t>
            </a:r>
          </a:p>
          <a:p>
            <a:endParaRPr lang="en-US" dirty="0"/>
          </a:p>
          <a:p>
            <a:pPr marL="0" indent="0">
              <a:buNone/>
            </a:pPr>
            <a:endParaRPr lang="en-US" dirty="0"/>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12</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2251203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3ACF660-194B-40FB-9B59-21ECFFB5B794}"/>
              </a:ext>
            </a:extLst>
          </p:cNvPr>
          <p:cNvSpPr>
            <a:spLocks noGrp="1"/>
          </p:cNvSpPr>
          <p:nvPr>
            <p:ph type="title"/>
          </p:nvPr>
        </p:nvSpPr>
        <p:spPr/>
        <p:txBody>
          <a:bodyPr/>
          <a:lstStyle/>
          <a:p>
            <a:r>
              <a:rPr lang="en-US" sz="2400" dirty="0"/>
              <a:t>Other Supplemental Information: </a:t>
            </a:r>
            <a:br>
              <a:rPr lang="en-US" sz="2400" dirty="0"/>
            </a:br>
            <a:r>
              <a:rPr lang="en-US" sz="2400" dirty="0"/>
              <a:t>Telemetry changes</a:t>
            </a:r>
          </a:p>
        </p:txBody>
      </p:sp>
      <p:sp>
        <p:nvSpPr>
          <p:cNvPr id="9" name="Content Placeholder 8">
            <a:extLst>
              <a:ext uri="{FF2B5EF4-FFF2-40B4-BE49-F238E27FC236}">
                <a16:creationId xmlns:a16="http://schemas.microsoft.com/office/drawing/2014/main" id="{B2E08BFC-E906-4129-87AE-42C38C973412}"/>
              </a:ext>
            </a:extLst>
          </p:cNvPr>
          <p:cNvSpPr>
            <a:spLocks noGrp="1"/>
          </p:cNvSpPr>
          <p:nvPr>
            <p:ph idx="1"/>
          </p:nvPr>
        </p:nvSpPr>
        <p:spPr>
          <a:xfrm>
            <a:off x="298508" y="1219200"/>
            <a:ext cx="8534400" cy="5064627"/>
          </a:xfrm>
        </p:spPr>
        <p:txBody>
          <a:bodyPr/>
          <a:lstStyle/>
          <a:p>
            <a:r>
              <a:rPr lang="en-US" sz="1600" dirty="0"/>
              <a:t>Extra telemetry points have already been added into production supporting AS Responsibility and AS Schedule for RRS-FFR</a:t>
            </a:r>
          </a:p>
          <a:p>
            <a:pPr lvl="2"/>
            <a:r>
              <a:rPr lang="en-US" sz="1400" dirty="0"/>
              <a:t>Existing Ancillary Service Responsibility and Ancillary Service Schedule telemetry for RRS-PFR and RRS-UFR will continue to be used (no change)</a:t>
            </a:r>
          </a:p>
          <a:p>
            <a:pPr lvl="2"/>
            <a:r>
              <a:rPr lang="en-US" sz="1400" dirty="0"/>
              <a:t>New points added for RRS-FFR</a:t>
            </a:r>
          </a:p>
          <a:p>
            <a:pPr lvl="3"/>
            <a:r>
              <a:rPr lang="en-US" sz="1400" dirty="0"/>
              <a:t>Table 19- Non Controllable Load Resource / LR / 	FFR Deployed / FDPL (status)</a:t>
            </a:r>
          </a:p>
          <a:p>
            <a:pPr lvl="3"/>
            <a:r>
              <a:rPr lang="en-US" sz="1400" dirty="0"/>
              <a:t>Table 20- Generation Unit / UN / 			FFR Responsibility / FFRS</a:t>
            </a:r>
          </a:p>
          <a:p>
            <a:pPr lvl="3"/>
            <a:r>
              <a:rPr lang="en-US" sz="1400" dirty="0"/>
              <a:t>Table 20- Generation Unit / UN / 			FFR Schedule  / FFSC</a:t>
            </a:r>
          </a:p>
          <a:p>
            <a:pPr lvl="3"/>
            <a:r>
              <a:rPr lang="en-US" sz="1400" dirty="0"/>
              <a:t>Table 20- Non-Controllable Load Resource / LR / 	FFR Responsibility / FFRS</a:t>
            </a:r>
          </a:p>
          <a:p>
            <a:pPr lvl="3"/>
            <a:r>
              <a:rPr lang="en-US" sz="1400" dirty="0"/>
              <a:t>Table 20- Non-Controllable Load Resource / LR / 	FFR Schedule / FFSC</a:t>
            </a:r>
          </a:p>
          <a:p>
            <a:pPr marL="342900" lvl="1" indent="0">
              <a:buNone/>
            </a:pPr>
            <a:endParaRPr lang="en-US" sz="1600" dirty="0"/>
          </a:p>
          <a:p>
            <a:pPr marL="342900" lvl="1" indent="0">
              <a:buNone/>
            </a:pPr>
            <a:r>
              <a:rPr lang="en-US" sz="1600" dirty="0"/>
              <a:t>ICCP Handbook: </a:t>
            </a:r>
            <a:r>
              <a:rPr lang="en-US" sz="1600" dirty="0">
                <a:hlinkClick r:id="rId3"/>
              </a:rPr>
              <a:t>https://www.ercot.com/gridinfo/transmission</a:t>
            </a:r>
            <a:r>
              <a:rPr lang="en-US" sz="1600" dirty="0"/>
              <a:t> (Bottom of the webpage)</a:t>
            </a:r>
          </a:p>
          <a:p>
            <a:pPr lvl="3"/>
            <a:endParaRPr lang="en-US" sz="1400" dirty="0"/>
          </a:p>
          <a:p>
            <a:pPr lvl="2"/>
            <a:endParaRPr lang="en-US" sz="1400" dirty="0"/>
          </a:p>
          <a:p>
            <a:pPr marL="0" indent="0">
              <a:buNone/>
            </a:pPr>
            <a:endParaRPr lang="en-US" dirty="0"/>
          </a:p>
        </p:txBody>
      </p:sp>
      <p:sp>
        <p:nvSpPr>
          <p:cNvPr id="2" name="Slide Number Placeholder 1">
            <a:extLst>
              <a:ext uri="{FF2B5EF4-FFF2-40B4-BE49-F238E27FC236}">
                <a16:creationId xmlns:a16="http://schemas.microsoft.com/office/drawing/2014/main" id="{B5FEA80C-DAC5-40CA-83B4-A85EEBE82A7E}"/>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E7085C4-D6A8-46D9-A1BA-F87C2DEFFCDB}"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13</a:t>
            </a:fld>
            <a:endParaRPr kumimoji="0" lang="en-US" sz="900" b="0" i="0" u="none" strike="noStrike" kern="1200" cap="none" spc="0" normalizeH="0" baseline="0" noProof="0" dirty="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26911495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Other Supplemental Information: </a:t>
            </a:r>
            <a:br>
              <a:rPr lang="en-US" sz="2400" dirty="0"/>
            </a:br>
            <a:r>
              <a:rPr lang="en-US" sz="2400" dirty="0"/>
              <a:t>Firm Fuel Supply Service Change</a:t>
            </a:r>
            <a:br>
              <a:rPr lang="en-US" sz="2400" dirty="0"/>
            </a:br>
            <a:endParaRPr lang="en-US" sz="2400" dirty="0"/>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304800" y="1219200"/>
            <a:ext cx="8534400" cy="3200400"/>
          </a:xfrm>
        </p:spPr>
        <p:txBody>
          <a:bodyPr/>
          <a:lstStyle/>
          <a:p>
            <a:r>
              <a:rPr lang="en-US" sz="2200" dirty="0">
                <a:solidFill>
                  <a:schemeClr val="tx2"/>
                </a:solidFill>
              </a:rPr>
              <a:t>Changes limited to QSEs awarded </a:t>
            </a:r>
            <a:r>
              <a:rPr lang="en-US" sz="2200" dirty="0" err="1">
                <a:solidFill>
                  <a:schemeClr val="tx2"/>
                </a:solidFill>
              </a:rPr>
              <a:t>FirmFuel</a:t>
            </a:r>
            <a:r>
              <a:rPr lang="en-US" sz="2200" dirty="0">
                <a:solidFill>
                  <a:schemeClr val="tx2"/>
                </a:solidFill>
              </a:rPr>
              <a:t> that will submit Availability Plans</a:t>
            </a:r>
          </a:p>
          <a:p>
            <a:pPr lvl="1"/>
            <a:r>
              <a:rPr lang="en-US" sz="1800" dirty="0">
                <a:solidFill>
                  <a:schemeClr val="tx1">
                    <a:lumMod val="65000"/>
                    <a:lumOff val="35000"/>
                  </a:schemeClr>
                </a:solidFill>
              </a:rPr>
              <a:t>New Availability Plan type  = FFSS</a:t>
            </a:r>
          </a:p>
          <a:p>
            <a:pPr lvl="1"/>
            <a:r>
              <a:rPr lang="en-US" sz="1800" dirty="0">
                <a:solidFill>
                  <a:schemeClr val="tx1">
                    <a:lumMod val="65000"/>
                    <a:lumOff val="35000"/>
                  </a:schemeClr>
                </a:solidFill>
              </a:rPr>
              <a:t>Note that Firm Fuel software deployment is October 13, 2022 for Nov 15, 2022 Operating Day</a:t>
            </a: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14</a:t>
            </a:fld>
            <a:endParaRPr lang="en-US"/>
          </a:p>
        </p:txBody>
      </p:sp>
    </p:spTree>
    <p:extLst>
      <p:ext uri="{BB962C8B-B14F-4D97-AF65-F5344CB8AC3E}">
        <p14:creationId xmlns:p14="http://schemas.microsoft.com/office/powerpoint/2010/main" val="12327930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6C26A-3FA1-425C-8F09-60344C0D9934}"/>
              </a:ext>
            </a:extLst>
          </p:cNvPr>
          <p:cNvSpPr>
            <a:spLocks noGrp="1"/>
          </p:cNvSpPr>
          <p:nvPr>
            <p:ph type="title"/>
          </p:nvPr>
        </p:nvSpPr>
        <p:spPr>
          <a:xfrm>
            <a:off x="381000" y="243682"/>
            <a:ext cx="8458200" cy="899318"/>
          </a:xfrm>
        </p:spPr>
        <p:txBody>
          <a:bodyPr/>
          <a:lstStyle/>
          <a:p>
            <a:r>
              <a:rPr lang="en-US" sz="2400" dirty="0"/>
              <a:t>Summary and Q&amp;A</a:t>
            </a:r>
            <a:br>
              <a:rPr lang="en-US" sz="2400" dirty="0"/>
            </a:br>
            <a:endParaRPr lang="en-US" sz="2400" dirty="0"/>
          </a:p>
        </p:txBody>
      </p:sp>
      <p:sp>
        <p:nvSpPr>
          <p:cNvPr id="3" name="Content Placeholder 2">
            <a:extLst>
              <a:ext uri="{FF2B5EF4-FFF2-40B4-BE49-F238E27FC236}">
                <a16:creationId xmlns:a16="http://schemas.microsoft.com/office/drawing/2014/main" id="{45DB6E14-E39A-4CF1-A765-F876C20A1C25}"/>
              </a:ext>
            </a:extLst>
          </p:cNvPr>
          <p:cNvSpPr>
            <a:spLocks noGrp="1"/>
          </p:cNvSpPr>
          <p:nvPr>
            <p:ph idx="1"/>
          </p:nvPr>
        </p:nvSpPr>
        <p:spPr>
          <a:xfrm>
            <a:off x="304800" y="990600"/>
            <a:ext cx="8534400" cy="5334000"/>
          </a:xfrm>
        </p:spPr>
        <p:txBody>
          <a:bodyPr/>
          <a:lstStyle/>
          <a:p>
            <a:r>
              <a:rPr lang="en-US" sz="2200" dirty="0">
                <a:solidFill>
                  <a:schemeClr val="tx2"/>
                </a:solidFill>
                <a:latin typeface="Arial" panose="020B0604020202020204" pitchFamily="34" charset="0"/>
                <a:ea typeface="Calibri" panose="020F0502020204030204" pitchFamily="34" charset="0"/>
              </a:rPr>
              <a:t>Weekly meetings  </a:t>
            </a:r>
            <a:r>
              <a:rPr lang="en-US" sz="2400" dirty="0">
                <a:solidFill>
                  <a:schemeClr val="tx2"/>
                </a:solidFill>
                <a:latin typeface="Arial" panose="020B0604020202020204" pitchFamily="34" charset="0"/>
                <a:ea typeface="Calibri" panose="020F0502020204030204" pitchFamily="34" charset="0"/>
              </a:rPr>
              <a:t>(ERCOT calendar) </a:t>
            </a:r>
            <a:endParaRPr lang="en-US" sz="2200" dirty="0">
              <a:solidFill>
                <a:schemeClr val="tx2"/>
              </a:solidFill>
              <a:latin typeface="Arial" panose="020B0604020202020204" pitchFamily="34" charset="0"/>
              <a:ea typeface="Calibri" panose="020F0502020204030204" pitchFamily="34" charset="0"/>
            </a:endParaRPr>
          </a:p>
          <a:p>
            <a:pPr lvl="1"/>
            <a:r>
              <a:rPr lang="en-US" sz="1800" dirty="0">
                <a:solidFill>
                  <a:schemeClr val="tx2"/>
                </a:solidFill>
                <a:latin typeface="Arial" panose="020B0604020202020204" pitchFamily="34" charset="0"/>
                <a:ea typeface="Calibri" panose="020F0502020204030204" pitchFamily="34" charset="0"/>
              </a:rPr>
              <a:t>Tuesdays 10am Aug 30-Oct 4, 2022</a:t>
            </a:r>
          </a:p>
          <a:p>
            <a:pPr lvl="1"/>
            <a:r>
              <a:rPr lang="en-US" sz="1800" dirty="0">
                <a:solidFill>
                  <a:schemeClr val="tx2"/>
                </a:solidFill>
                <a:latin typeface="Arial" panose="020B0604020202020204" pitchFamily="34" charset="0"/>
                <a:ea typeface="Calibri" panose="020F0502020204030204" pitchFamily="34" charset="0"/>
              </a:rPr>
              <a:t>Detailed business changes posted </a:t>
            </a:r>
            <a:r>
              <a:rPr lang="en-US" sz="1800" dirty="0">
                <a:solidFill>
                  <a:schemeClr val="tx2"/>
                </a:solidFill>
                <a:effectLst/>
                <a:latin typeface="Arial" panose="020B0604020202020204" pitchFamily="34" charset="0"/>
                <a:ea typeface="Calibri" panose="020F0502020204030204" pitchFamily="34" charset="0"/>
              </a:rPr>
              <a:t>at </a:t>
            </a:r>
            <a:r>
              <a:rPr lang="en-US" sz="1800" dirty="0">
                <a:solidFill>
                  <a:schemeClr val="tx2"/>
                </a:solidFill>
                <a:effectLst/>
                <a:latin typeface="Arial" panose="020B0604020202020204" pitchFamily="34" charset="0"/>
                <a:ea typeface="Calibri" panose="020F0502020204030204" pitchFamily="34" charset="0"/>
                <a:hlinkClick r:id="rId2"/>
              </a:rPr>
              <a:t>July 25, 2022 workshop</a:t>
            </a:r>
            <a:endParaRPr lang="en-US" sz="1800" dirty="0">
              <a:solidFill>
                <a:schemeClr val="tx2"/>
              </a:solidFill>
              <a:effectLst/>
              <a:latin typeface="Arial" panose="020B0604020202020204" pitchFamily="34" charset="0"/>
              <a:ea typeface="Calibri" panose="020F0502020204030204" pitchFamily="34" charset="0"/>
            </a:endParaRPr>
          </a:p>
          <a:p>
            <a:r>
              <a:rPr lang="en-US" sz="2200" dirty="0">
                <a:solidFill>
                  <a:schemeClr val="tx2"/>
                </a:solidFill>
                <a:latin typeface="Arial" panose="020B0604020202020204" pitchFamily="34" charset="0"/>
                <a:ea typeface="Calibri" panose="020F0502020204030204" pitchFamily="34" charset="0"/>
              </a:rPr>
              <a:t>MOTE Scorecard to be published to TAC homepage next week</a:t>
            </a:r>
          </a:p>
          <a:p>
            <a:pPr lvl="1"/>
            <a:r>
              <a:rPr lang="en-US" sz="1800" dirty="0">
                <a:solidFill>
                  <a:schemeClr val="tx2"/>
                </a:solidFill>
                <a:latin typeface="Arial" panose="020B0604020202020204" pitchFamily="34" charset="0"/>
                <a:ea typeface="Calibri" panose="020F0502020204030204" pitchFamily="34" charset="0"/>
              </a:rPr>
              <a:t>Periodic emails to TAC </a:t>
            </a:r>
          </a:p>
          <a:p>
            <a:r>
              <a:rPr lang="en-US" sz="2200" dirty="0">
                <a:solidFill>
                  <a:schemeClr val="tx2"/>
                </a:solidFill>
                <a:latin typeface="Arial" panose="020B0604020202020204" pitchFamily="34" charset="0"/>
                <a:ea typeface="Calibri" panose="020F0502020204030204" pitchFamily="34" charset="0"/>
              </a:rPr>
              <a:t>Cutover Plan in development</a:t>
            </a:r>
          </a:p>
          <a:p>
            <a:pPr lvl="1"/>
            <a:r>
              <a:rPr lang="en-US" sz="1800" dirty="0">
                <a:solidFill>
                  <a:schemeClr val="tx2"/>
                </a:solidFill>
                <a:latin typeface="Arial" panose="020B0604020202020204" pitchFamily="34" charset="0"/>
                <a:ea typeface="Calibri" panose="020F0502020204030204" pitchFamily="34" charset="0"/>
              </a:rPr>
              <a:t>Plan to provide to QSEs at least one month before cutover and will have a WebEx to discuss plan and take questions.</a:t>
            </a:r>
          </a:p>
          <a:p>
            <a:r>
              <a:rPr lang="en-US" sz="2200" dirty="0">
                <a:solidFill>
                  <a:schemeClr val="tx2"/>
                </a:solidFill>
                <a:latin typeface="Arial" panose="020B0604020202020204" pitchFamily="34" charset="0"/>
                <a:ea typeface="Calibri" panose="020F0502020204030204" pitchFamily="34" charset="0"/>
              </a:rPr>
              <a:t>ERCOT open to feedback/questions for this or next meeting</a:t>
            </a:r>
          </a:p>
          <a:p>
            <a:pPr lvl="1"/>
            <a:r>
              <a:rPr lang="en-US" sz="1800" dirty="0">
                <a:solidFill>
                  <a:schemeClr val="tx2"/>
                </a:solidFill>
                <a:latin typeface="Arial" panose="020B0604020202020204" pitchFamily="34" charset="0"/>
                <a:ea typeface="Calibri" panose="020F0502020204030204" pitchFamily="34" charset="0"/>
              </a:rPr>
              <a:t>Feedback can be directed to </a:t>
            </a:r>
            <a:r>
              <a:rPr lang="en-US" sz="1800" dirty="0">
                <a:solidFill>
                  <a:schemeClr val="tx2"/>
                </a:solidFill>
                <a:latin typeface="Arial" panose="020B0604020202020204" pitchFamily="34" charset="0"/>
                <a:ea typeface="Calibri" panose="020F0502020204030204" pitchFamily="34" charset="0"/>
                <a:hlinkClick r:id="rId3"/>
              </a:rPr>
              <a:t>Matt.Mereness@ercot.com</a:t>
            </a:r>
            <a:r>
              <a:rPr lang="en-US" sz="1800" dirty="0">
                <a:solidFill>
                  <a:schemeClr val="tx2"/>
                </a:solidFill>
                <a:latin typeface="Arial" panose="020B0604020202020204" pitchFamily="34" charset="0"/>
                <a:ea typeface="Calibri" panose="020F0502020204030204" pitchFamily="34" charset="0"/>
              </a:rPr>
              <a:t> </a:t>
            </a:r>
          </a:p>
          <a:p>
            <a:pPr lvl="1"/>
            <a:r>
              <a:rPr lang="en-US" sz="1800" dirty="0">
                <a:solidFill>
                  <a:schemeClr val="tx2"/>
                </a:solidFill>
                <a:latin typeface="Arial" panose="020B0604020202020204" pitchFamily="34" charset="0"/>
                <a:ea typeface="Calibri" panose="020F0502020204030204" pitchFamily="34" charset="0"/>
              </a:rPr>
              <a:t>MOTE set-up questions go through your ERCOT Account Manager or email </a:t>
            </a:r>
            <a:r>
              <a:rPr lang="en-US" sz="1800" u="sng" dirty="0">
                <a:solidFill>
                  <a:srgbClr val="0079DB"/>
                </a:solidFill>
                <a:effectLst/>
                <a:latin typeface="Arial" panose="020B0604020202020204" pitchFamily="34" charset="0"/>
                <a:ea typeface="Calibri" panose="020F0502020204030204" pitchFamily="34" charset="0"/>
                <a:hlinkClick r:id="rId4"/>
              </a:rPr>
              <a:t>ClientServices@ercot.com</a:t>
            </a:r>
            <a:endParaRPr lang="en-US" sz="1800" dirty="0">
              <a:solidFill>
                <a:schemeClr val="tx2"/>
              </a:solidFill>
              <a:latin typeface="Arial" panose="020B0604020202020204" pitchFamily="34" charset="0"/>
              <a:ea typeface="Calibri" panose="020F0502020204030204" pitchFamily="34" charset="0"/>
            </a:endParaRPr>
          </a:p>
          <a:p>
            <a:endParaRPr lang="en-US" sz="2200" dirty="0">
              <a:solidFill>
                <a:schemeClr val="tx2"/>
              </a:solidFill>
              <a:latin typeface="Arial" panose="020B0604020202020204" pitchFamily="34" charset="0"/>
              <a:ea typeface="Calibri" panose="020F0502020204030204" pitchFamily="34" charset="0"/>
            </a:endParaRPr>
          </a:p>
          <a:p>
            <a:r>
              <a:rPr lang="en-US" sz="2200" dirty="0">
                <a:solidFill>
                  <a:schemeClr val="tx2"/>
                </a:solidFill>
                <a:latin typeface="Arial" panose="020B0604020202020204" pitchFamily="34" charset="0"/>
                <a:ea typeface="Calibri" panose="020F0502020204030204" pitchFamily="34" charset="0"/>
              </a:rPr>
              <a:t>Questions?</a:t>
            </a:r>
          </a:p>
          <a:p>
            <a:pPr lvl="1"/>
            <a:endParaRPr lang="en-US" sz="1800" dirty="0">
              <a:solidFill>
                <a:schemeClr val="tx2"/>
              </a:solidFill>
              <a:latin typeface="Arial" panose="020B060402020202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DA8934E4-BB0F-4E3E-8470-A5A9910A6831}"/>
              </a:ext>
            </a:extLst>
          </p:cNvPr>
          <p:cNvSpPr>
            <a:spLocks noGrp="1"/>
          </p:cNvSpPr>
          <p:nvPr>
            <p:ph type="sldNum" sz="quarter" idx="4"/>
          </p:nvPr>
        </p:nvSpPr>
        <p:spPr/>
        <p:txBody>
          <a:bodyPr/>
          <a:lstStyle/>
          <a:p>
            <a:fld id="{1D93BD3E-1E9A-4970-A6F7-E7AC52762E0C}" type="slidenum">
              <a:rPr lang="en-US" smtClean="0"/>
              <a:pPr/>
              <a:t>15</a:t>
            </a:fld>
            <a:endParaRPr lang="en-US"/>
          </a:p>
        </p:txBody>
      </p:sp>
    </p:spTree>
    <p:extLst>
      <p:ext uri="{BB962C8B-B14F-4D97-AF65-F5344CB8AC3E}">
        <p14:creationId xmlns:p14="http://schemas.microsoft.com/office/powerpoint/2010/main" val="1638877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6096000" cy="518318"/>
          </a:xfrm>
        </p:spPr>
        <p:txBody>
          <a:bodyPr/>
          <a:lstStyle/>
          <a:p>
            <a:r>
              <a:rPr lang="en-US" sz="2400" b="1" dirty="0">
                <a:solidFill>
                  <a:schemeClr val="accent1"/>
                </a:solidFill>
              </a:rPr>
              <a:t>Outline</a:t>
            </a:r>
          </a:p>
        </p:txBody>
      </p:sp>
      <p:sp>
        <p:nvSpPr>
          <p:cNvPr id="3" name="Content Placeholder 2"/>
          <p:cNvSpPr>
            <a:spLocks noGrp="1"/>
          </p:cNvSpPr>
          <p:nvPr>
            <p:ph idx="1"/>
          </p:nvPr>
        </p:nvSpPr>
        <p:spPr>
          <a:xfrm>
            <a:off x="228600" y="1066800"/>
            <a:ext cx="8686800" cy="4724400"/>
          </a:xfrm>
        </p:spPr>
        <p:txBody>
          <a:bodyPr/>
          <a:lstStyle/>
          <a:p>
            <a:r>
              <a:rPr lang="en-US" sz="2000" dirty="0">
                <a:solidFill>
                  <a:schemeClr val="tx1">
                    <a:lumMod val="65000"/>
                    <a:lumOff val="35000"/>
                  </a:schemeClr>
                </a:solidFill>
              </a:rPr>
              <a:t>Purpose and scope of weekly Market Readiness meetings</a:t>
            </a:r>
          </a:p>
          <a:p>
            <a:r>
              <a:rPr lang="en-US" sz="2000" dirty="0">
                <a:solidFill>
                  <a:schemeClr val="tx1">
                    <a:lumMod val="65000"/>
                    <a:lumOff val="35000"/>
                  </a:schemeClr>
                </a:solidFill>
              </a:rPr>
              <a:t>Required testing and scorecard for QSEs in MOTE</a:t>
            </a:r>
          </a:p>
          <a:p>
            <a:r>
              <a:rPr lang="en-US" sz="2000" dirty="0">
                <a:solidFill>
                  <a:schemeClr val="tx1">
                    <a:lumMod val="65000"/>
                    <a:lumOff val="35000"/>
                  </a:schemeClr>
                </a:solidFill>
              </a:rPr>
              <a:t>Other supplemental information as needed or requested</a:t>
            </a:r>
          </a:p>
          <a:p>
            <a:pPr lvl="1"/>
            <a:r>
              <a:rPr lang="en-US" sz="1600" dirty="0">
                <a:solidFill>
                  <a:schemeClr val="tx1">
                    <a:lumMod val="65000"/>
                    <a:lumOff val="35000"/>
                  </a:schemeClr>
                </a:solidFill>
              </a:rPr>
              <a:t>High level review of transaction changes</a:t>
            </a:r>
          </a:p>
          <a:p>
            <a:r>
              <a:rPr lang="en-US" sz="2000" dirty="0">
                <a:solidFill>
                  <a:schemeClr val="tx1">
                    <a:lumMod val="65000"/>
                    <a:lumOff val="35000"/>
                  </a:schemeClr>
                </a:solidFill>
              </a:rPr>
              <a:t>Summary and Q&amp;A</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dirty="0"/>
          </a:p>
        </p:txBody>
      </p:sp>
    </p:spTree>
    <p:extLst>
      <p:ext uri="{BB962C8B-B14F-4D97-AF65-F5344CB8AC3E}">
        <p14:creationId xmlns:p14="http://schemas.microsoft.com/office/powerpoint/2010/main" val="4064255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Purpose and scope of weekly Market Readiness meetings</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292916" y="1143000"/>
            <a:ext cx="8534400" cy="5181600"/>
          </a:xfrm>
        </p:spPr>
        <p:txBody>
          <a:bodyPr/>
          <a:lstStyle/>
          <a:p>
            <a:r>
              <a:rPr lang="en-US" sz="1800" dirty="0">
                <a:solidFill>
                  <a:schemeClr val="tx2"/>
                </a:solidFill>
              </a:rPr>
              <a:t>ERCOT’s release for October 13, 2022 carries more risk and complexity than releases in recent years:</a:t>
            </a:r>
          </a:p>
          <a:p>
            <a:pPr lvl="1"/>
            <a:r>
              <a:rPr lang="en-US" sz="1800" dirty="0">
                <a:solidFill>
                  <a:schemeClr val="tx2"/>
                </a:solidFill>
              </a:rPr>
              <a:t>Required system design changes to Ancillary Service (AS) Offers that structurally impacted all QSE AS Offers and is not backward compatible.</a:t>
            </a:r>
          </a:p>
          <a:p>
            <a:pPr lvl="2"/>
            <a:r>
              <a:rPr lang="en-US" sz="1400" dirty="0">
                <a:solidFill>
                  <a:schemeClr val="tx2"/>
                </a:solidFill>
              </a:rPr>
              <a:t>Risk- inability to submit AS Offers due to interface issues would affect ERCOT reliability</a:t>
            </a:r>
          </a:p>
          <a:p>
            <a:pPr lvl="1"/>
            <a:r>
              <a:rPr lang="en-US" sz="1800" dirty="0">
                <a:solidFill>
                  <a:schemeClr val="tx2"/>
                </a:solidFill>
              </a:rPr>
              <a:t>Other transactions for RRS-related submissions are also impacted:</a:t>
            </a:r>
          </a:p>
          <a:p>
            <a:pPr lvl="2"/>
            <a:r>
              <a:rPr lang="en-US" sz="1400" dirty="0">
                <a:solidFill>
                  <a:schemeClr val="tx2"/>
                </a:solidFill>
              </a:rPr>
              <a:t>Current Operating Plan (COP)</a:t>
            </a:r>
          </a:p>
          <a:p>
            <a:pPr lvl="2"/>
            <a:r>
              <a:rPr lang="en-US" sz="1400" dirty="0">
                <a:solidFill>
                  <a:schemeClr val="tx2"/>
                </a:solidFill>
              </a:rPr>
              <a:t>AS Self-Arrangement</a:t>
            </a:r>
          </a:p>
          <a:p>
            <a:pPr lvl="2"/>
            <a:r>
              <a:rPr lang="en-US" sz="1400" dirty="0">
                <a:solidFill>
                  <a:schemeClr val="tx2"/>
                </a:solidFill>
              </a:rPr>
              <a:t>AS Trades</a:t>
            </a:r>
            <a:endParaRPr lang="en-US" sz="1800" dirty="0">
              <a:solidFill>
                <a:schemeClr val="tx2"/>
              </a:solidFill>
            </a:endParaRPr>
          </a:p>
          <a:p>
            <a:pPr lvl="1"/>
            <a:r>
              <a:rPr lang="en-US" sz="1800" dirty="0">
                <a:solidFill>
                  <a:schemeClr val="tx2"/>
                </a:solidFill>
              </a:rPr>
              <a:t>On the day of implementation/cutover, QSEs may be required to cancel and re-submit certain transactions (still being evaluated and target release of cutover plan for Sep 13, 2022)</a:t>
            </a:r>
          </a:p>
          <a:p>
            <a:pPr lvl="1"/>
            <a:r>
              <a:rPr lang="en-US" sz="1800" dirty="0">
                <a:solidFill>
                  <a:schemeClr val="tx2"/>
                </a:solidFill>
              </a:rPr>
              <a:t>ERCOT will host these weekly calls with SMEs to answer technical and business questions, or to follow up with additional information as needed. </a:t>
            </a:r>
          </a:p>
          <a:p>
            <a:pPr lvl="1"/>
            <a:endParaRPr lang="en-US" sz="1200" dirty="0">
              <a:solidFill>
                <a:schemeClr val="tx2"/>
              </a:solidFill>
            </a:endParaRPr>
          </a:p>
          <a:p>
            <a:pPr lvl="2"/>
            <a:r>
              <a:rPr lang="en-US" sz="1400" i="1" dirty="0">
                <a:solidFill>
                  <a:schemeClr val="tx2"/>
                </a:solidFill>
              </a:rPr>
              <a:t>Note- although not as high risk, the MOTE deployment also supports changes to Firm Fuel awarded providers (Availability Plan). Firm Fuel software deployment is October 13, 2022 for Nov 15, 2022 Operating Day.</a:t>
            </a:r>
          </a:p>
          <a:p>
            <a:pPr lvl="2"/>
            <a:endParaRPr lang="en-US" sz="1400" i="1" dirty="0">
              <a:solidFill>
                <a:schemeClr val="tx2"/>
              </a:solidFill>
            </a:endParaRP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254840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Purpose and scope of weekly Market Readiness meetings (continued)</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292916" y="1219200"/>
            <a:ext cx="8534400" cy="4419600"/>
          </a:xfrm>
        </p:spPr>
        <p:txBody>
          <a:bodyPr/>
          <a:lstStyle/>
          <a:p>
            <a:r>
              <a:rPr lang="en-US" sz="1800" u="sng" dirty="0">
                <a:solidFill>
                  <a:schemeClr val="tx2"/>
                </a:solidFill>
              </a:rPr>
              <a:t>Progression of Market Readiness:</a:t>
            </a:r>
          </a:p>
          <a:p>
            <a:pPr lvl="1"/>
            <a:r>
              <a:rPr lang="en-US" sz="1800" dirty="0">
                <a:solidFill>
                  <a:schemeClr val="tx2"/>
                </a:solidFill>
              </a:rPr>
              <a:t>FFRA Interface changes reviewed at </a:t>
            </a:r>
            <a:r>
              <a:rPr lang="en-US" sz="1800" dirty="0">
                <a:solidFill>
                  <a:schemeClr val="tx2"/>
                </a:solidFill>
                <a:hlinkClick r:id="rId2"/>
              </a:rPr>
              <a:t>December 7, 2021 workshop </a:t>
            </a:r>
            <a:endParaRPr lang="en-US" sz="1800" dirty="0">
              <a:solidFill>
                <a:schemeClr val="tx2"/>
              </a:solidFill>
            </a:endParaRPr>
          </a:p>
          <a:p>
            <a:pPr lvl="2"/>
            <a:r>
              <a:rPr lang="en-US" sz="1400" dirty="0">
                <a:solidFill>
                  <a:schemeClr val="tx2"/>
                </a:solidFill>
              </a:rPr>
              <a:t>Updates at every TWG meeting</a:t>
            </a:r>
          </a:p>
          <a:p>
            <a:pPr lvl="1"/>
            <a:r>
              <a:rPr lang="en-US" sz="1800" dirty="0">
                <a:solidFill>
                  <a:schemeClr val="tx2"/>
                </a:solidFill>
              </a:rPr>
              <a:t>Market Notice concerning Market Readiness May 20, 2022</a:t>
            </a:r>
          </a:p>
          <a:p>
            <a:pPr lvl="2"/>
            <a:r>
              <a:rPr lang="en-US" sz="1400" dirty="0">
                <a:solidFill>
                  <a:schemeClr val="tx2"/>
                </a:solidFill>
                <a:effectLst/>
                <a:latin typeface="Arial" panose="020B0604020202020204" pitchFamily="34" charset="0"/>
                <a:ea typeface="Calibri" panose="020F0502020204030204" pitchFamily="34" charset="0"/>
              </a:rPr>
              <a:t>Interface changes are not backward compatible.</a:t>
            </a:r>
          </a:p>
          <a:p>
            <a:pPr lvl="2"/>
            <a:r>
              <a:rPr lang="en-US" sz="1400" dirty="0">
                <a:solidFill>
                  <a:schemeClr val="tx2"/>
                </a:solidFill>
                <a:effectLst/>
                <a:latin typeface="Arial" panose="020B0604020202020204" pitchFamily="34" charset="0"/>
                <a:ea typeface="Calibri" panose="020F0502020204030204" pitchFamily="34" charset="0"/>
              </a:rPr>
              <a:t>All QSEs that are qualified providers of Responsive Reserve Service (RRS), Regulation Service, and/or Non-Spinning Reserve Service will be required to demonstrate their ability to submit offers for these Ancillary Services using the new interface prior to implementation of the FFRA project</a:t>
            </a:r>
          </a:p>
          <a:p>
            <a:pPr lvl="1"/>
            <a:r>
              <a:rPr lang="en-US" sz="1800" dirty="0">
                <a:solidFill>
                  <a:schemeClr val="tx2"/>
                </a:solidFill>
                <a:effectLst/>
                <a:latin typeface="Arial" panose="020B0604020202020204" pitchFamily="34" charset="0"/>
                <a:ea typeface="Calibri" panose="020F0502020204030204" pitchFamily="34" charset="0"/>
              </a:rPr>
              <a:t>Project/Business review at </a:t>
            </a:r>
            <a:r>
              <a:rPr lang="en-US" sz="1800" dirty="0">
                <a:solidFill>
                  <a:schemeClr val="tx2"/>
                </a:solidFill>
                <a:effectLst/>
                <a:latin typeface="Arial" panose="020B0604020202020204" pitchFamily="34" charset="0"/>
                <a:ea typeface="Calibri" panose="020F0502020204030204" pitchFamily="34" charset="0"/>
                <a:hlinkClick r:id="rId3"/>
              </a:rPr>
              <a:t>July 25, 2022 workshop</a:t>
            </a:r>
            <a:endParaRPr lang="en-US" sz="1800" dirty="0">
              <a:solidFill>
                <a:schemeClr val="tx2"/>
              </a:solidFill>
              <a:effectLst/>
              <a:latin typeface="Arial" panose="020B0604020202020204" pitchFamily="34" charset="0"/>
              <a:ea typeface="Calibri" panose="020F0502020204030204" pitchFamily="34" charset="0"/>
            </a:endParaRPr>
          </a:p>
          <a:p>
            <a:pPr lvl="1"/>
            <a:r>
              <a:rPr lang="en-US" sz="1800" dirty="0">
                <a:solidFill>
                  <a:schemeClr val="tx2"/>
                </a:solidFill>
              </a:rPr>
              <a:t>MOTE deployment- August 15, 2022</a:t>
            </a:r>
          </a:p>
          <a:p>
            <a:pPr lvl="2"/>
            <a:r>
              <a:rPr lang="en-US" sz="1400" dirty="0">
                <a:solidFill>
                  <a:schemeClr val="tx2"/>
                </a:solidFill>
                <a:latin typeface="Arial" panose="020B0604020202020204" pitchFamily="34" charset="0"/>
                <a:ea typeface="Calibri" panose="020F0502020204030204" pitchFamily="34" charset="0"/>
              </a:rPr>
              <a:t>MOTE participation required, monitored, and published by ERCOT. </a:t>
            </a:r>
          </a:p>
          <a:p>
            <a:pPr lvl="3"/>
            <a:r>
              <a:rPr lang="en-US" sz="1000" dirty="0">
                <a:solidFill>
                  <a:schemeClr val="tx2"/>
                </a:solidFill>
                <a:latin typeface="Arial" panose="020B0604020202020204" pitchFamily="34" charset="0"/>
                <a:ea typeface="Calibri" panose="020F0502020204030204" pitchFamily="34" charset="0"/>
              </a:rPr>
              <a:t>Weeks 1 &amp; 2 (Aug 15 – Aug 26): No submission summary published</a:t>
            </a:r>
          </a:p>
          <a:p>
            <a:pPr lvl="3"/>
            <a:r>
              <a:rPr lang="en-US" sz="1000" dirty="0">
                <a:solidFill>
                  <a:schemeClr val="tx2"/>
                </a:solidFill>
                <a:latin typeface="Arial" panose="020B0604020202020204" pitchFamily="34" charset="0"/>
                <a:ea typeface="Calibri" panose="020F0502020204030204" pitchFamily="34" charset="0"/>
              </a:rPr>
              <a:t>Weeks 3 &amp; 4 (Aug 29 – Sep 9):  Publish weekly submission summary by QSE (target 50% success)</a:t>
            </a:r>
          </a:p>
          <a:p>
            <a:pPr lvl="3"/>
            <a:r>
              <a:rPr lang="en-US" sz="1000" dirty="0">
                <a:solidFill>
                  <a:schemeClr val="tx2"/>
                </a:solidFill>
                <a:latin typeface="Arial" panose="020B0604020202020204" pitchFamily="34" charset="0"/>
                <a:ea typeface="Calibri" panose="020F0502020204030204" pitchFamily="34" charset="0"/>
              </a:rPr>
              <a:t>Weeks 5 &amp; 6 (Sep 12 – Sep 23):  Publish weekly submission summary by QSE (target 75% success)</a:t>
            </a:r>
          </a:p>
          <a:p>
            <a:pPr lvl="3"/>
            <a:r>
              <a:rPr lang="en-US" sz="1000" dirty="0">
                <a:solidFill>
                  <a:schemeClr val="tx2"/>
                </a:solidFill>
                <a:latin typeface="Arial" panose="020B0604020202020204" pitchFamily="34" charset="0"/>
                <a:ea typeface="Calibri" panose="020F0502020204030204" pitchFamily="34" charset="0"/>
              </a:rPr>
              <a:t>Week   7 &amp; 8 (Sept 26 – Oct 7):  Publish weekly submission summary by QSE (target 95% success)</a:t>
            </a:r>
          </a:p>
          <a:p>
            <a:pPr lvl="1"/>
            <a:r>
              <a:rPr lang="en-US" sz="1800" dirty="0">
                <a:solidFill>
                  <a:srgbClr val="FF0000"/>
                </a:solidFill>
                <a:effectLst/>
                <a:latin typeface="Arial" panose="020B0604020202020204" pitchFamily="34" charset="0"/>
                <a:ea typeface="Calibri" panose="020F0502020204030204" pitchFamily="34" charset="0"/>
              </a:rPr>
              <a:t>Weekly Market Readiness- every Tuesday, 10am Aug 30-Oct 4, 2022</a:t>
            </a:r>
          </a:p>
          <a:p>
            <a:pPr lvl="1"/>
            <a:r>
              <a:rPr lang="en-US" sz="1800" dirty="0">
                <a:solidFill>
                  <a:srgbClr val="FF0000"/>
                </a:solidFill>
                <a:effectLst/>
                <a:latin typeface="Arial" panose="020B0604020202020204" pitchFamily="34" charset="0"/>
                <a:ea typeface="Calibri" panose="020F0502020204030204" pitchFamily="34" charset="0"/>
              </a:rPr>
              <a:t>FFRA Go-Live October 13, 2022</a:t>
            </a: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1197545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Required testing and scorecard for QSEs in MOTE</a:t>
            </a:r>
            <a:br>
              <a:rPr lang="en-US" sz="2400" dirty="0"/>
            </a:br>
            <a:endParaRPr lang="en-US" sz="2400" dirty="0"/>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152400" y="914400"/>
            <a:ext cx="8674916" cy="5029200"/>
          </a:xfrm>
        </p:spPr>
        <p:txBody>
          <a:bodyPr/>
          <a:lstStyle/>
          <a:p>
            <a:pPr lvl="1"/>
            <a:r>
              <a:rPr lang="en-US" sz="1800" dirty="0">
                <a:solidFill>
                  <a:schemeClr val="tx2"/>
                </a:solidFill>
                <a:latin typeface="Arial" panose="020B0604020202020204" pitchFamily="34" charset="0"/>
                <a:ea typeface="Calibri" panose="020F0502020204030204" pitchFamily="34" charset="0"/>
              </a:rPr>
              <a:t>All QSEs highly encouraged to test in MOTE at their own pace</a:t>
            </a:r>
          </a:p>
          <a:p>
            <a:pPr lvl="1"/>
            <a:r>
              <a:rPr lang="en-US" sz="1800" dirty="0">
                <a:solidFill>
                  <a:schemeClr val="tx2"/>
                </a:solidFill>
                <a:latin typeface="Arial" panose="020B0604020202020204" pitchFamily="34" charset="0"/>
                <a:ea typeface="Calibri" panose="020F0502020204030204" pitchFamily="34" charset="0"/>
              </a:rPr>
              <a:t>Required participation </a:t>
            </a:r>
            <a:r>
              <a:rPr lang="en-US" sz="1800" u="sng" dirty="0">
                <a:solidFill>
                  <a:schemeClr val="tx2"/>
                </a:solidFill>
                <a:latin typeface="Arial" panose="020B0604020202020204" pitchFamily="34" charset="0"/>
                <a:ea typeface="Calibri" panose="020F0502020204030204" pitchFamily="34" charset="0"/>
              </a:rPr>
              <a:t>for QSEs that submitted AS Offers May 15 through Aug 15, 2022</a:t>
            </a:r>
            <a:r>
              <a:rPr lang="en-US" sz="1800" dirty="0">
                <a:solidFill>
                  <a:schemeClr val="tx2"/>
                </a:solidFill>
                <a:latin typeface="Arial" panose="020B0604020202020204" pitchFamily="34" charset="0"/>
                <a:ea typeface="Calibri" panose="020F0502020204030204" pitchFamily="34" charset="0"/>
              </a:rPr>
              <a:t> will be monitored and published to TAC. </a:t>
            </a:r>
          </a:p>
          <a:p>
            <a:pPr lvl="1"/>
            <a:r>
              <a:rPr lang="en-US" sz="1800" dirty="0">
                <a:solidFill>
                  <a:schemeClr val="tx2"/>
                </a:solidFill>
                <a:latin typeface="Arial" panose="020B0604020202020204" pitchFamily="34" charset="0"/>
                <a:ea typeface="Calibri" panose="020F0502020204030204" pitchFamily="34" charset="0"/>
              </a:rPr>
              <a:t>MOTE participation targets for required QSE AS Offers:</a:t>
            </a:r>
          </a:p>
          <a:p>
            <a:pPr lvl="2"/>
            <a:r>
              <a:rPr lang="en-US" sz="1200" dirty="0">
                <a:solidFill>
                  <a:schemeClr val="tx2"/>
                </a:solidFill>
                <a:latin typeface="Arial" panose="020B0604020202020204" pitchFamily="34" charset="0"/>
                <a:ea typeface="Calibri" panose="020F0502020204030204" pitchFamily="34" charset="0"/>
              </a:rPr>
              <a:t>Weeks 1 &amp; 2 (Aug 15 – Aug 28):  No submission summary published</a:t>
            </a:r>
          </a:p>
          <a:p>
            <a:pPr lvl="2"/>
            <a:r>
              <a:rPr lang="en-US" sz="1200" dirty="0">
                <a:solidFill>
                  <a:schemeClr val="tx2"/>
                </a:solidFill>
                <a:latin typeface="Arial" panose="020B0604020202020204" pitchFamily="34" charset="0"/>
                <a:ea typeface="Calibri" panose="020F0502020204030204" pitchFamily="34" charset="0"/>
              </a:rPr>
              <a:t>Weeks 3 &amp; 4 (Aug 29 – Sep 11):   Publish weekly submission summary by QSE (target 50% success)</a:t>
            </a:r>
          </a:p>
          <a:p>
            <a:pPr lvl="2"/>
            <a:r>
              <a:rPr lang="en-US" sz="1200" dirty="0">
                <a:solidFill>
                  <a:schemeClr val="tx2"/>
                </a:solidFill>
                <a:latin typeface="Arial" panose="020B0604020202020204" pitchFamily="34" charset="0"/>
                <a:ea typeface="Calibri" panose="020F0502020204030204" pitchFamily="34" charset="0"/>
              </a:rPr>
              <a:t>Weeks 5 &amp; 6 (Sep 12 – Sep 25):  Publish weekly submission summary by QSE (target 75% success)</a:t>
            </a:r>
          </a:p>
          <a:p>
            <a:pPr lvl="2"/>
            <a:r>
              <a:rPr lang="en-US" sz="1200" dirty="0">
                <a:solidFill>
                  <a:schemeClr val="tx2"/>
                </a:solidFill>
                <a:latin typeface="Arial" panose="020B0604020202020204" pitchFamily="34" charset="0"/>
                <a:ea typeface="Calibri" panose="020F0502020204030204" pitchFamily="34" charset="0"/>
              </a:rPr>
              <a:t>Week   7 &amp; 8 (Sept 26 – Oct 9):   Publish weekly submission summary by QSE (target 95% success)</a:t>
            </a:r>
          </a:p>
          <a:p>
            <a:pPr lvl="1"/>
            <a:r>
              <a:rPr lang="en-US" sz="1800" dirty="0">
                <a:solidFill>
                  <a:schemeClr val="tx2"/>
                </a:solidFill>
                <a:latin typeface="Arial" panose="020B0604020202020204" pitchFamily="34" charset="0"/>
              </a:rPr>
              <a:t>First report will be published Tuesday, September 6 to assess participation for week of Monday Aug 29 through Sunday Sep 4</a:t>
            </a:r>
          </a:p>
          <a:p>
            <a:pPr lvl="1"/>
            <a:r>
              <a:rPr lang="en-US" sz="1800" dirty="0">
                <a:solidFill>
                  <a:schemeClr val="tx2"/>
                </a:solidFill>
                <a:latin typeface="Arial" panose="020B0604020202020204" pitchFamily="34" charset="0"/>
              </a:rPr>
              <a:t>The list of QSEs to be scored is posted with this presentation</a:t>
            </a:r>
          </a:p>
          <a:p>
            <a:pPr lvl="2"/>
            <a:r>
              <a:rPr lang="en-US" sz="1400" dirty="0">
                <a:solidFill>
                  <a:schemeClr val="tx2"/>
                </a:solidFill>
                <a:latin typeface="Arial" panose="020B0604020202020204" pitchFamily="34" charset="0"/>
              </a:rPr>
              <a:t>For 56 QSEs ERCOT is tracking each QSE that submitted submit at least one AS Offer during the week for each service that they offered in the 90-day window.</a:t>
            </a:r>
          </a:p>
          <a:p>
            <a:pPr lvl="3"/>
            <a:r>
              <a:rPr lang="en-US" sz="1200" b="1" dirty="0">
                <a:solidFill>
                  <a:schemeClr val="tx2"/>
                </a:solidFill>
                <a:highlight>
                  <a:srgbClr val="99FF99"/>
                </a:highlight>
                <a:latin typeface="Arial" panose="020B0604020202020204" pitchFamily="34" charset="0"/>
              </a:rPr>
              <a:t>Green = All AS types historically offered were submitted at least once during week</a:t>
            </a:r>
          </a:p>
          <a:p>
            <a:pPr lvl="3"/>
            <a:r>
              <a:rPr lang="en-US" sz="1200" b="1" dirty="0">
                <a:solidFill>
                  <a:schemeClr val="tx2"/>
                </a:solidFill>
                <a:highlight>
                  <a:srgbClr val="FFFF99"/>
                </a:highlight>
                <a:latin typeface="Arial" panose="020B0604020202020204" pitchFamily="34" charset="0"/>
              </a:rPr>
              <a:t>Yellow = Some, but not all, types of AS Offers submitted</a:t>
            </a:r>
          </a:p>
          <a:p>
            <a:pPr lvl="3"/>
            <a:r>
              <a:rPr lang="en-US" sz="1200" b="1" dirty="0">
                <a:solidFill>
                  <a:srgbClr val="C00000"/>
                </a:solidFill>
                <a:latin typeface="Arial" panose="020B0604020202020204" pitchFamily="34" charset="0"/>
              </a:rPr>
              <a:t>Red = No AS Offers submitted</a:t>
            </a:r>
          </a:p>
          <a:p>
            <a:pPr lvl="1"/>
            <a:r>
              <a:rPr lang="en-US" sz="1800" dirty="0">
                <a:solidFill>
                  <a:schemeClr val="tx2"/>
                </a:solidFill>
                <a:latin typeface="Arial" panose="020B0604020202020204" pitchFamily="34" charset="0"/>
              </a:rPr>
              <a:t>If you need assistance identifying which Ancillary Services your company submitted May 15 – Aug 15, please contact </a:t>
            </a:r>
            <a:r>
              <a:rPr lang="en-US" sz="1600" dirty="0">
                <a:solidFill>
                  <a:srgbClr val="C00000"/>
                </a:solidFill>
                <a:latin typeface="Arial" panose="020B0604020202020204" pitchFamily="34" charset="0"/>
                <a:hlinkClick r:id="rId2"/>
              </a:rPr>
              <a:t>Matt.Mereness@ercot.com</a:t>
            </a:r>
            <a:endParaRPr lang="en-US" sz="2000" dirty="0">
              <a:solidFill>
                <a:srgbClr val="C00000"/>
              </a:solidFill>
              <a:latin typeface="Arial" panose="020B0604020202020204" pitchFamily="34" charset="0"/>
            </a:endParaRP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4159788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Required testing and scorecard for QSEs in MOTE</a:t>
            </a: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6</a:t>
            </a:fld>
            <a:endParaRPr lang="en-US"/>
          </a:p>
        </p:txBody>
      </p:sp>
      <p:pic>
        <p:nvPicPr>
          <p:cNvPr id="5" name="Picture 4">
            <a:extLst>
              <a:ext uri="{FF2B5EF4-FFF2-40B4-BE49-F238E27FC236}">
                <a16:creationId xmlns:a16="http://schemas.microsoft.com/office/drawing/2014/main" id="{5A138C91-4453-41A1-A825-36B7CE4BFA17}"/>
              </a:ext>
            </a:extLst>
          </p:cNvPr>
          <p:cNvPicPr>
            <a:picLocks noChangeAspect="1"/>
          </p:cNvPicPr>
          <p:nvPr/>
        </p:nvPicPr>
        <p:blipFill>
          <a:blip r:embed="rId2"/>
          <a:stretch>
            <a:fillRect/>
          </a:stretch>
        </p:blipFill>
        <p:spPr>
          <a:xfrm>
            <a:off x="352425" y="1295400"/>
            <a:ext cx="8439150" cy="3448050"/>
          </a:xfrm>
          <a:prstGeom prst="rect">
            <a:avLst/>
          </a:prstGeom>
        </p:spPr>
      </p:pic>
      <p:sp>
        <p:nvSpPr>
          <p:cNvPr id="6" name="TextBox 5">
            <a:extLst>
              <a:ext uri="{FF2B5EF4-FFF2-40B4-BE49-F238E27FC236}">
                <a16:creationId xmlns:a16="http://schemas.microsoft.com/office/drawing/2014/main" id="{770BCEFC-CB52-4FD7-9938-BE1F4E23953B}"/>
              </a:ext>
            </a:extLst>
          </p:cNvPr>
          <p:cNvSpPr txBox="1"/>
          <p:nvPr/>
        </p:nvSpPr>
        <p:spPr>
          <a:xfrm>
            <a:off x="533400" y="5239434"/>
            <a:ext cx="7010400" cy="646331"/>
          </a:xfrm>
          <a:prstGeom prst="rect">
            <a:avLst/>
          </a:prstGeom>
          <a:noFill/>
        </p:spPr>
        <p:txBody>
          <a:bodyPr wrap="square" rtlCol="0">
            <a:spAutoFit/>
          </a:bodyPr>
          <a:lstStyle/>
          <a:p>
            <a:r>
              <a:rPr lang="en-US" dirty="0"/>
              <a:t>Start weekly posting next week on TAC homepage: 	</a:t>
            </a:r>
            <a:r>
              <a:rPr lang="en-US" dirty="0">
                <a:hlinkClick r:id="rId3"/>
              </a:rPr>
              <a:t>https://www.ercot.com/committees/tac</a:t>
            </a:r>
            <a:r>
              <a:rPr lang="en-US" dirty="0"/>
              <a:t> </a:t>
            </a:r>
          </a:p>
        </p:txBody>
      </p:sp>
    </p:spTree>
    <p:extLst>
      <p:ext uri="{BB962C8B-B14F-4D97-AF65-F5344CB8AC3E}">
        <p14:creationId xmlns:p14="http://schemas.microsoft.com/office/powerpoint/2010/main" val="1642537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Other Supplemental Information</a:t>
            </a:r>
            <a:br>
              <a:rPr lang="en-US" sz="2400" dirty="0"/>
            </a:br>
            <a:r>
              <a:rPr lang="en-US" sz="2400" dirty="0"/>
              <a:t>High level review of transaction changes</a:t>
            </a:r>
            <a:br>
              <a:rPr lang="en-US" sz="2400" dirty="0"/>
            </a:br>
            <a:endParaRPr lang="en-US" sz="2400" dirty="0"/>
          </a:p>
        </p:txBody>
      </p:sp>
      <p:sp>
        <p:nvSpPr>
          <p:cNvPr id="3" name="Content Placeholder 2"/>
          <p:cNvSpPr>
            <a:spLocks noGrp="1"/>
          </p:cNvSpPr>
          <p:nvPr>
            <p:ph idx="1"/>
          </p:nvPr>
        </p:nvSpPr>
        <p:spPr>
          <a:xfrm>
            <a:off x="304800" y="1030067"/>
            <a:ext cx="8534400" cy="5064627"/>
          </a:xfrm>
        </p:spPr>
        <p:txBody>
          <a:bodyPr/>
          <a:lstStyle/>
          <a:p>
            <a:pPr marL="0" indent="0">
              <a:buNone/>
            </a:pPr>
            <a:endParaRPr lang="en-US" sz="1800" dirty="0"/>
          </a:p>
          <a:p>
            <a:pPr marL="0" indent="0">
              <a:buNone/>
            </a:pPr>
            <a:r>
              <a:rPr lang="en-US" sz="1800" dirty="0"/>
              <a:t>Reminder: New RRS Subtypes implemented October 13, 2022</a:t>
            </a:r>
          </a:p>
          <a:p>
            <a:pPr marL="0" indent="0">
              <a:buNone/>
            </a:pPr>
            <a:endParaRPr lang="en-US" dirty="0"/>
          </a:p>
          <a:p>
            <a:r>
              <a:rPr lang="en-US" dirty="0"/>
              <a:t>RRS – Primary Frequency Response (</a:t>
            </a:r>
            <a:r>
              <a:rPr lang="en-US" dirty="0">
                <a:solidFill>
                  <a:srgbClr val="FF0000"/>
                </a:solidFill>
              </a:rPr>
              <a:t>RRSPF</a:t>
            </a:r>
            <a:r>
              <a:rPr lang="en-US" dirty="0"/>
              <a:t>)</a:t>
            </a:r>
          </a:p>
          <a:p>
            <a:pPr lvl="1"/>
            <a:r>
              <a:rPr lang="en-US" sz="1800" dirty="0"/>
              <a:t>Analogous to previous RRSGN + RRSLD</a:t>
            </a:r>
          </a:p>
          <a:p>
            <a:r>
              <a:rPr lang="en-US" dirty="0"/>
              <a:t>RRS – Load Resources controlled by high-set under-frequency relays (</a:t>
            </a:r>
            <a:r>
              <a:rPr lang="en-US" dirty="0">
                <a:solidFill>
                  <a:srgbClr val="FF0000"/>
                </a:solidFill>
              </a:rPr>
              <a:t>RRSUF</a:t>
            </a:r>
            <a:r>
              <a:rPr lang="en-US" dirty="0"/>
              <a:t>) </a:t>
            </a:r>
          </a:p>
          <a:p>
            <a:pPr lvl="1"/>
            <a:r>
              <a:rPr lang="en-US" sz="1800" dirty="0"/>
              <a:t>Analogous to previous RRSNC</a:t>
            </a:r>
          </a:p>
          <a:p>
            <a:r>
              <a:rPr lang="en-US" dirty="0"/>
              <a:t>RRS - Fast Frequency Response (</a:t>
            </a:r>
            <a:r>
              <a:rPr lang="en-US" dirty="0">
                <a:solidFill>
                  <a:srgbClr val="FF0000"/>
                </a:solidFill>
              </a:rPr>
              <a:t>RRSFF</a:t>
            </a:r>
            <a:r>
              <a:rPr lang="en-US" dirty="0"/>
              <a:t>) </a:t>
            </a:r>
          </a:p>
          <a:p>
            <a:pPr lvl="1"/>
            <a:r>
              <a:rPr lang="en-US" sz="1800" dirty="0"/>
              <a:t>Responds within 15 cycles after frequency meets or drops below a preset threshold (59.85 HZ)</a:t>
            </a:r>
          </a:p>
          <a:p>
            <a:pPr lvl="1"/>
            <a:r>
              <a:rPr lang="en-US" sz="1800" dirty="0"/>
              <a:t>Sustained for at least 15 minutes, recovers in 15 minutes</a:t>
            </a:r>
          </a:p>
          <a:p>
            <a:pPr lvl="1"/>
            <a:r>
              <a:rPr lang="en-US" sz="1800" dirty="0"/>
              <a:t>Can be offered by qualifying Energy Storage (ESR) GEN and CLR, GEN (non ESR), CLR (non ESR), and NCLR.</a:t>
            </a:r>
          </a:p>
          <a:p>
            <a:endParaRPr lang="en-US" sz="2000" dirty="0"/>
          </a:p>
          <a:p>
            <a:pPr marL="457200" lvl="1" indent="0">
              <a:buNone/>
            </a:pPr>
            <a:endParaRPr lang="en-US" sz="1800" dirty="0"/>
          </a:p>
          <a:p>
            <a:endParaRPr lang="en-US" dirty="0"/>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7</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4003604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Other Supplemental Information: </a:t>
            </a:r>
            <a:br>
              <a:rPr lang="en-US" sz="2400" dirty="0"/>
            </a:br>
            <a:r>
              <a:rPr lang="en-US" sz="2400" dirty="0"/>
              <a:t>COP Changes</a:t>
            </a:r>
          </a:p>
        </p:txBody>
      </p:sp>
      <p:sp>
        <p:nvSpPr>
          <p:cNvPr id="3" name="Content Placeholder 2"/>
          <p:cNvSpPr>
            <a:spLocks noGrp="1"/>
          </p:cNvSpPr>
          <p:nvPr>
            <p:ph idx="1"/>
          </p:nvPr>
        </p:nvSpPr>
        <p:spPr>
          <a:xfrm>
            <a:off x="270545" y="1295400"/>
            <a:ext cx="8534400" cy="5064627"/>
          </a:xfrm>
        </p:spPr>
        <p:txBody>
          <a:bodyPr/>
          <a:lstStyle/>
          <a:p>
            <a:r>
              <a:rPr lang="en-US" dirty="0"/>
              <a:t>COP AS Resource Responsibility </a:t>
            </a:r>
          </a:p>
          <a:p>
            <a:pPr lvl="1"/>
            <a:r>
              <a:rPr lang="en-US" dirty="0"/>
              <a:t>RRS</a:t>
            </a:r>
          </a:p>
          <a:p>
            <a:r>
              <a:rPr lang="en-US" dirty="0"/>
              <a:t>Will be replaced by the new RRS subtypes:</a:t>
            </a:r>
          </a:p>
          <a:p>
            <a:pPr lvl="1"/>
            <a:r>
              <a:rPr lang="en-US" dirty="0">
                <a:solidFill>
                  <a:srgbClr val="FF0000"/>
                </a:solidFill>
              </a:rPr>
              <a:t>RRSPF</a:t>
            </a:r>
          </a:p>
          <a:p>
            <a:pPr lvl="1"/>
            <a:r>
              <a:rPr lang="en-US" dirty="0">
                <a:solidFill>
                  <a:srgbClr val="FF0000"/>
                </a:solidFill>
              </a:rPr>
              <a:t>RRSFF</a:t>
            </a:r>
          </a:p>
          <a:p>
            <a:pPr lvl="1"/>
            <a:r>
              <a:rPr lang="en-US" dirty="0">
                <a:solidFill>
                  <a:srgbClr val="FF0000"/>
                </a:solidFill>
              </a:rPr>
              <a:t>RRSUF</a:t>
            </a:r>
          </a:p>
          <a:p>
            <a:pPr marL="457200" lvl="1" indent="0">
              <a:buNone/>
            </a:pPr>
            <a:endParaRPr lang="en-US" dirty="0"/>
          </a:p>
          <a:p>
            <a:pPr marL="457200" lvl="1" indent="0">
              <a:buNone/>
            </a:pPr>
            <a:r>
              <a:rPr lang="en-US" dirty="0"/>
              <a:t>Note: Submit OD +2 </a:t>
            </a:r>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8</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17640578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Other Supplemental Information: </a:t>
            </a:r>
            <a:br>
              <a:rPr lang="en-US" sz="2400" dirty="0"/>
            </a:br>
            <a:r>
              <a:rPr lang="en-US" sz="2400" dirty="0"/>
              <a:t>Self-Arranged AS Changes</a:t>
            </a:r>
          </a:p>
        </p:txBody>
      </p:sp>
      <p:sp>
        <p:nvSpPr>
          <p:cNvPr id="3" name="Content Placeholder 2"/>
          <p:cNvSpPr>
            <a:spLocks noGrp="1"/>
          </p:cNvSpPr>
          <p:nvPr>
            <p:ph idx="1"/>
          </p:nvPr>
        </p:nvSpPr>
        <p:spPr>
          <a:xfrm>
            <a:off x="304800" y="1219200"/>
            <a:ext cx="8534400" cy="5064627"/>
          </a:xfrm>
        </p:spPr>
        <p:txBody>
          <a:bodyPr/>
          <a:lstStyle/>
          <a:p>
            <a:pPr marL="0" indent="0">
              <a:buNone/>
            </a:pPr>
            <a:r>
              <a:rPr lang="en-US" sz="2000" dirty="0"/>
              <a:t>Previous RRS AS Self Arrangement types:</a:t>
            </a:r>
          </a:p>
          <a:p>
            <a:pPr marL="0" indent="0">
              <a:buNone/>
            </a:pPr>
            <a:r>
              <a:rPr lang="en-US" sz="1800" dirty="0">
                <a:solidFill>
                  <a:schemeClr val="tx1">
                    <a:lumMod val="65000"/>
                    <a:lumOff val="35000"/>
                  </a:schemeClr>
                </a:solidFill>
              </a:rPr>
              <a:t>	RRSGN, RRSLD, and RRSNC </a:t>
            </a:r>
            <a:endParaRPr lang="en-US" sz="2000" dirty="0">
              <a:solidFill>
                <a:schemeClr val="tx1">
                  <a:lumMod val="65000"/>
                  <a:lumOff val="35000"/>
                </a:schemeClr>
              </a:solidFill>
            </a:endParaRPr>
          </a:p>
          <a:p>
            <a:pPr marL="0" indent="0">
              <a:buNone/>
            </a:pPr>
            <a:r>
              <a:rPr lang="en-US" sz="2000" dirty="0"/>
              <a:t>Will be replaced by new RRS subtypes:</a:t>
            </a:r>
          </a:p>
          <a:p>
            <a:pPr marL="0" indent="0">
              <a:buNone/>
            </a:pPr>
            <a:r>
              <a:rPr lang="en-US" sz="1800" dirty="0">
                <a:solidFill>
                  <a:schemeClr val="accent1">
                    <a:lumMod val="75000"/>
                  </a:schemeClr>
                </a:solidFill>
              </a:rPr>
              <a:t>	</a:t>
            </a:r>
            <a:r>
              <a:rPr lang="en-US" sz="1800" dirty="0">
                <a:solidFill>
                  <a:srgbClr val="FF0000"/>
                </a:solidFill>
              </a:rPr>
              <a:t>RRSPF</a:t>
            </a:r>
            <a:r>
              <a:rPr lang="en-US" sz="1800" dirty="0">
                <a:solidFill>
                  <a:schemeClr val="accent1">
                    <a:lumMod val="75000"/>
                  </a:schemeClr>
                </a:solidFill>
              </a:rPr>
              <a:t>, </a:t>
            </a:r>
            <a:r>
              <a:rPr lang="en-US" sz="1800" dirty="0">
                <a:solidFill>
                  <a:srgbClr val="FF0000"/>
                </a:solidFill>
              </a:rPr>
              <a:t>RRSFF</a:t>
            </a:r>
            <a:r>
              <a:rPr lang="en-US" sz="1800" dirty="0">
                <a:solidFill>
                  <a:schemeClr val="accent1">
                    <a:lumMod val="75000"/>
                  </a:schemeClr>
                </a:solidFill>
              </a:rPr>
              <a:t>,</a:t>
            </a:r>
            <a:r>
              <a:rPr lang="en-US" sz="1800" dirty="0"/>
              <a:t> and </a:t>
            </a:r>
            <a:r>
              <a:rPr lang="en-US" sz="1800" dirty="0">
                <a:solidFill>
                  <a:srgbClr val="FF0000"/>
                </a:solidFill>
              </a:rPr>
              <a:t>RRSUF</a:t>
            </a:r>
            <a:r>
              <a:rPr lang="en-US" sz="1800" dirty="0"/>
              <a:t> </a:t>
            </a:r>
          </a:p>
          <a:p>
            <a:pPr marL="0" indent="0">
              <a:buNone/>
            </a:pPr>
            <a:endParaRPr lang="en-US" sz="1800" dirty="0"/>
          </a:p>
          <a:p>
            <a:pPr marL="0" indent="0">
              <a:buNone/>
            </a:pPr>
            <a:endParaRPr lang="en-US" sz="2400" dirty="0"/>
          </a:p>
          <a:p>
            <a:pPr marL="0" indent="0">
              <a:buNone/>
            </a:pPr>
            <a:r>
              <a:rPr lang="en-US" sz="1800" dirty="0"/>
              <a:t>Note: AS Obligation for RRS will continue being reported as “RRS” obligation, not by new subtypes. </a:t>
            </a:r>
          </a:p>
          <a:p>
            <a:pPr marL="0" indent="0">
              <a:buNone/>
            </a:pPr>
            <a:endParaRPr lang="en-US" dirty="0"/>
          </a:p>
          <a:p>
            <a:pPr marL="0" indent="0">
              <a:buNone/>
            </a:pPr>
            <a:r>
              <a:rPr lang="en-US" dirty="0"/>
              <a:t>Note: Submit OD +2 </a:t>
            </a:r>
          </a:p>
          <a:p>
            <a:pPr marL="0" indent="0">
              <a:buNone/>
            </a:pPr>
            <a:endParaRPr lang="en-US" sz="1800" dirty="0"/>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9</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2816277208"/>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248F63C-08AC-4CDD-B36F-0851B11853CB}">
  <ds:schemaRefs>
    <ds:schemaRef ds:uri="http://purl.org/dc/dcmitype/"/>
    <ds:schemaRef ds:uri="http://www.w3.org/XML/1998/namespace"/>
    <ds:schemaRef ds:uri="http://schemas.microsoft.com/office/2006/documentManagement/types"/>
    <ds:schemaRef ds:uri="http://schemas.openxmlformats.org/package/2006/metadata/core-properties"/>
    <ds:schemaRef ds:uri="http://purl.org/dc/terms/"/>
    <ds:schemaRef ds:uri="c34af464-7aa1-4edd-9be4-83dffc1cb926"/>
    <ds:schemaRef ds:uri="http://purl.org/dc/elements/1.1/"/>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277472</TotalTime>
  <Words>1527</Words>
  <Application>Microsoft Office PowerPoint</Application>
  <PresentationFormat>On-screen Show (4:3)</PresentationFormat>
  <Paragraphs>165</Paragraphs>
  <Slides>15</Slides>
  <Notes>2</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15</vt:i4>
      </vt:variant>
    </vt:vector>
  </HeadingPairs>
  <TitlesOfParts>
    <vt:vector size="23" baseType="lpstr">
      <vt:lpstr>Arial</vt:lpstr>
      <vt:lpstr>Calibri</vt:lpstr>
      <vt:lpstr>Courier New</vt:lpstr>
      <vt:lpstr>Wingdings</vt:lpstr>
      <vt:lpstr>1_Custom Design</vt:lpstr>
      <vt:lpstr>Office Theme</vt:lpstr>
      <vt:lpstr>Custom Design</vt:lpstr>
      <vt:lpstr>2_Office Theme</vt:lpstr>
      <vt:lpstr>PowerPoint Presentation</vt:lpstr>
      <vt:lpstr>Outline</vt:lpstr>
      <vt:lpstr>Purpose and scope of weekly Market Readiness meetings</vt:lpstr>
      <vt:lpstr>Purpose and scope of weekly Market Readiness meetings (continued)</vt:lpstr>
      <vt:lpstr>Required testing and scorecard for QSEs in MOTE </vt:lpstr>
      <vt:lpstr>Required testing and scorecard for QSEs in MOTE</vt:lpstr>
      <vt:lpstr>Other Supplemental Information High level review of transaction changes </vt:lpstr>
      <vt:lpstr>Other Supplemental Information:  COP Changes</vt:lpstr>
      <vt:lpstr>Other Supplemental Information:  Self-Arranged AS Changes</vt:lpstr>
      <vt:lpstr>Other Supplemental Information:  AS Trades</vt:lpstr>
      <vt:lpstr>Other Supplemental Information:  AS Offer Changes</vt:lpstr>
      <vt:lpstr>Other Supplemental Information:  AS Awards Changes</vt:lpstr>
      <vt:lpstr>Other Supplemental Information:  Telemetry changes</vt:lpstr>
      <vt:lpstr>Other Supplemental Information:  Firm Fuel Supply Service Change </vt:lpstr>
      <vt:lpstr>Summary and Q&amp;A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2826</cp:revision>
  <cp:lastPrinted>2020-02-05T17:47:59Z</cp:lastPrinted>
  <dcterms:created xsi:type="dcterms:W3CDTF">2016-01-21T15:20:31Z</dcterms:created>
  <dcterms:modified xsi:type="dcterms:W3CDTF">2022-08-30T14:35:22Z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