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333" r:id="rId8"/>
    <p:sldId id="328" r:id="rId9"/>
    <p:sldId id="329" r:id="rId10"/>
    <p:sldId id="332" r:id="rId11"/>
    <p:sldId id="331" r:id="rId12"/>
    <p:sldId id="334" r:id="rId13"/>
    <p:sldId id="26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A9CE36-4C87-E2E8-4F5B-8952CB02D16D}" name="Jin, Julie" initials="JJ" userId="Jin, Julie" providerId="None"/>
  <p188:author id="{1E9B346C-46A3-FFD0-3344-8384B1869BD1}" name="Alex Dombrowsky" initials="AD" userId="a325ed9c21e660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6E58"/>
    <a:srgbClr val="EAAE5E"/>
    <a:srgbClr val="93BC10"/>
    <a:srgbClr val="C4FB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267" autoAdjust="0"/>
  </p:normalViewPr>
  <p:slideViewPr>
    <p:cSldViewPr showGuides="1">
      <p:cViewPr varScale="1">
        <p:scale>
          <a:sx n="93" d="100"/>
          <a:sy n="93" d="100"/>
        </p:scale>
        <p:origin x="1176"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8/29/2022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8/29/2022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a:t>
            </a:r>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097514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Pete.Warnen@ercot.com"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323987"/>
          </a:xfrm>
          <a:prstGeom prst="rect">
            <a:avLst/>
          </a:prstGeom>
          <a:noFill/>
        </p:spPr>
        <p:txBody>
          <a:bodyPr wrap="square" rtlCol="0">
            <a:spAutoFit/>
          </a:bodyPr>
          <a:lstStyle/>
          <a:p>
            <a:pPr>
              <a:spcBef>
                <a:spcPct val="0"/>
              </a:spcBef>
            </a:pPr>
            <a:r>
              <a:rPr lang="en-US" altLang="en-US" sz="2800" b="1" dirty="0"/>
              <a:t>Proposed Dispatchable/Flexible Resource Adequacy Measures for the CDR</a:t>
            </a:r>
          </a:p>
          <a:p>
            <a:endParaRPr lang="en-US" dirty="0"/>
          </a:p>
          <a:p>
            <a:r>
              <a:rPr lang="en-US" dirty="0"/>
              <a:t>Pete Warnken</a:t>
            </a:r>
          </a:p>
          <a:p>
            <a:r>
              <a:rPr lang="en-US" dirty="0"/>
              <a:t>Resource Adequacy Dept.</a:t>
            </a:r>
          </a:p>
          <a:p>
            <a:endParaRPr lang="en-US" dirty="0"/>
          </a:p>
          <a:p>
            <a:endParaRPr lang="en-US" dirty="0"/>
          </a:p>
          <a:p>
            <a:endParaRPr lang="en-US" dirty="0"/>
          </a:p>
          <a:p>
            <a:r>
              <a:rPr lang="en-US" dirty="0"/>
              <a:t>August 29,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dirty="0"/>
              <a:t>Rationale for Additional Reserve Margin Measures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19" name="Content Placeholder 3">
            <a:extLst>
              <a:ext uri="{FF2B5EF4-FFF2-40B4-BE49-F238E27FC236}">
                <a16:creationId xmlns:a16="http://schemas.microsoft.com/office/drawing/2014/main" id="{522C380B-DEC4-4BB1-8D95-415AB621633E}"/>
              </a:ext>
            </a:extLst>
          </p:cNvPr>
          <p:cNvSpPr>
            <a:spLocks noGrp="1"/>
          </p:cNvSpPr>
          <p:nvPr>
            <p:ph idx="1"/>
          </p:nvPr>
        </p:nvSpPr>
        <p:spPr>
          <a:xfrm>
            <a:off x="285964" y="1318598"/>
            <a:ext cx="8341760" cy="4929802"/>
          </a:xfrm>
        </p:spPr>
        <p:txBody>
          <a:bodyPr/>
          <a:lstStyle/>
          <a:p>
            <a:pPr>
              <a:lnSpc>
                <a:spcPct val="90000"/>
              </a:lnSpc>
            </a:pPr>
            <a:r>
              <a:rPr lang="en-US" sz="2400" dirty="0"/>
              <a:t>The current Planning Reserve Margin does not adequately capture the risk of Intermittent Renewable Resource (IRR) availability, including risks for hours other than the forecasted peak load hour</a:t>
            </a:r>
          </a:p>
          <a:p>
            <a:pPr>
              <a:lnSpc>
                <a:spcPct val="90000"/>
              </a:lnSpc>
            </a:pPr>
            <a:r>
              <a:rPr lang="en-US" sz="2400" dirty="0"/>
              <a:t>ERCOT is proposing to report PRMs for multiple hours to capture the “net load” implications of IRR capacity</a:t>
            </a:r>
          </a:p>
          <a:p>
            <a:pPr>
              <a:lnSpc>
                <a:spcPct val="90000"/>
              </a:lnSpc>
            </a:pPr>
            <a:r>
              <a:rPr lang="en-US" sz="2400" dirty="0"/>
              <a:t>However, additional PRM measures that focus on adequacy of non-IRR resources to address extreme net load risks are needed</a:t>
            </a:r>
          </a:p>
          <a:p>
            <a:pPr lvl="1">
              <a:lnSpc>
                <a:spcPct val="90000"/>
              </a:lnSpc>
            </a:pPr>
            <a:r>
              <a:rPr lang="en-US" sz="2000" dirty="0"/>
              <a:t>Is there sufficient dispatchable resource capacity available to cover the expected IRR tail risk (worst-case net load scenario) for the next several years?</a:t>
            </a:r>
          </a:p>
          <a:p>
            <a:pPr lvl="1">
              <a:lnSpc>
                <a:spcPct val="90000"/>
              </a:lnSpc>
            </a:pPr>
            <a:r>
              <a:rPr lang="en-US" sz="2000" dirty="0"/>
              <a:t>Is there sufficient flexible resource capacity available to cover expected extreme net load ramping requirements for the next several years?</a:t>
            </a:r>
            <a:endParaRPr lang="en-US" dirty="0"/>
          </a:p>
        </p:txBody>
      </p:sp>
    </p:spTree>
    <p:extLst>
      <p:ext uri="{BB962C8B-B14F-4D97-AF65-F5344CB8AC3E}">
        <p14:creationId xmlns:p14="http://schemas.microsoft.com/office/powerpoint/2010/main" val="1345731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Dispatchable Resource Margin</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9" name="Content Placeholder 3">
            <a:extLst>
              <a:ext uri="{FF2B5EF4-FFF2-40B4-BE49-F238E27FC236}">
                <a16:creationId xmlns:a16="http://schemas.microsoft.com/office/drawing/2014/main" id="{522C380B-DEC4-4BB1-8D95-415AB621633E}"/>
              </a:ext>
            </a:extLst>
          </p:cNvPr>
          <p:cNvSpPr>
            <a:spLocks noGrp="1"/>
          </p:cNvSpPr>
          <p:nvPr>
            <p:ph idx="1"/>
          </p:nvPr>
        </p:nvSpPr>
        <p:spPr>
          <a:xfrm>
            <a:off x="285964" y="948730"/>
            <a:ext cx="8341760" cy="5071070"/>
          </a:xfrm>
        </p:spPr>
        <p:txBody>
          <a:bodyPr/>
          <a:lstStyle/>
          <a:p>
            <a:pPr>
              <a:lnSpc>
                <a:spcPct val="90000"/>
              </a:lnSpc>
            </a:pPr>
            <a:r>
              <a:rPr lang="en-US" sz="2400" dirty="0"/>
              <a:t>Proposed Measure Purpose: Determine if the ERCOT region is expected to have sufficient dispatchable capacity to cover an extreme hourly net load scenario for a given forecast season and year</a:t>
            </a:r>
          </a:p>
          <a:p>
            <a:pPr lvl="1">
              <a:lnSpc>
                <a:spcPct val="90000"/>
              </a:lnSpc>
            </a:pPr>
            <a:r>
              <a:rPr lang="en-US" sz="2000" dirty="0"/>
              <a:t>Separate measures for blocks of the highest-risk hours for each season (“risk periods”)</a:t>
            </a:r>
          </a:p>
          <a:p>
            <a:pPr lvl="1">
              <a:lnSpc>
                <a:spcPct val="90000"/>
              </a:lnSpc>
            </a:pPr>
            <a:r>
              <a:rPr lang="en-US" sz="2000" dirty="0"/>
              <a:t>Use historical weather-year wind/solar profiles (scaled up to reflect planned resources) and load forecasts to determine the maximum firm net load for each risk period</a:t>
            </a:r>
          </a:p>
          <a:p>
            <a:pPr lvl="1">
              <a:lnSpc>
                <a:spcPct val="90000"/>
              </a:lnSpc>
            </a:pPr>
            <a:r>
              <a:rPr lang="en-US" sz="2000" dirty="0"/>
              <a:t>Develop a forecast of available “fully dispatchable” resource capacity for the annual/seasonal time periods</a:t>
            </a:r>
          </a:p>
          <a:p>
            <a:pPr lvl="1">
              <a:lnSpc>
                <a:spcPct val="90000"/>
              </a:lnSpc>
            </a:pPr>
            <a:r>
              <a:rPr lang="en-US" sz="2000" dirty="0"/>
              <a:t>The percentage measure for year </a:t>
            </a:r>
            <a:r>
              <a:rPr lang="en-US" sz="2000" i="1" dirty="0"/>
              <a:t>y,</a:t>
            </a:r>
            <a:r>
              <a:rPr lang="en-US" sz="2000" dirty="0"/>
              <a:t> season </a:t>
            </a:r>
            <a:r>
              <a:rPr lang="en-US" sz="2000" i="1" dirty="0"/>
              <a:t>s, </a:t>
            </a:r>
            <a:r>
              <a:rPr lang="en-US" sz="2000" dirty="0"/>
              <a:t>and</a:t>
            </a:r>
            <a:r>
              <a:rPr lang="en-US" sz="2000" i="1" dirty="0"/>
              <a:t> </a:t>
            </a:r>
            <a:r>
              <a:rPr lang="en-US" sz="2000" dirty="0"/>
              <a:t>risk period </a:t>
            </a:r>
            <a:r>
              <a:rPr lang="en-US" sz="2000" i="1" dirty="0"/>
              <a:t>p </a:t>
            </a:r>
            <a:r>
              <a:rPr lang="en-US" sz="2000" dirty="0"/>
              <a:t>is: </a:t>
            </a:r>
          </a:p>
          <a:p>
            <a:pPr marL="857250" lvl="2" indent="0">
              <a:lnSpc>
                <a:spcPct val="90000"/>
              </a:lnSpc>
              <a:buNone/>
            </a:pPr>
            <a:r>
              <a:rPr lang="en-US" sz="1900" dirty="0">
                <a:solidFill>
                  <a:schemeClr val="accent4">
                    <a:lumMod val="75000"/>
                    <a:lumOff val="25000"/>
                  </a:schemeClr>
                </a:solidFill>
              </a:rPr>
              <a:t>100 x [(Dispatchable </a:t>
            </a:r>
            <a:r>
              <a:rPr lang="en-US" sz="1900" dirty="0" err="1">
                <a:solidFill>
                  <a:schemeClr val="accent4">
                    <a:lumMod val="75000"/>
                    <a:lumOff val="25000"/>
                  </a:schemeClr>
                </a:solidFill>
              </a:rPr>
              <a:t>Capacity</a:t>
            </a:r>
            <a:r>
              <a:rPr lang="en-US" sz="1900" baseline="-25000" dirty="0" err="1">
                <a:solidFill>
                  <a:schemeClr val="accent4">
                    <a:lumMod val="75000"/>
                    <a:lumOff val="25000"/>
                  </a:schemeClr>
                </a:solidFill>
              </a:rPr>
              <a:t>y,s,p</a:t>
            </a:r>
            <a:r>
              <a:rPr lang="en-US" sz="1900" baseline="-25000" dirty="0">
                <a:solidFill>
                  <a:schemeClr val="accent4">
                    <a:lumMod val="75000"/>
                    <a:lumOff val="25000"/>
                  </a:schemeClr>
                </a:solidFill>
              </a:rPr>
              <a:t> </a:t>
            </a:r>
            <a:r>
              <a:rPr lang="en-US" sz="1900" dirty="0">
                <a:solidFill>
                  <a:schemeClr val="accent4">
                    <a:lumMod val="75000"/>
                    <a:lumOff val="25000"/>
                  </a:schemeClr>
                </a:solidFill>
              </a:rPr>
              <a:t>/ Extreme Firm Net </a:t>
            </a:r>
            <a:r>
              <a:rPr lang="en-US" sz="1900" dirty="0" err="1">
                <a:solidFill>
                  <a:schemeClr val="accent4">
                    <a:lumMod val="75000"/>
                    <a:lumOff val="25000"/>
                  </a:schemeClr>
                </a:solidFill>
              </a:rPr>
              <a:t>Load</a:t>
            </a:r>
            <a:r>
              <a:rPr lang="en-US" sz="1900" baseline="-25000" dirty="0" err="1">
                <a:solidFill>
                  <a:schemeClr val="accent4">
                    <a:lumMod val="75000"/>
                    <a:lumOff val="25000"/>
                  </a:schemeClr>
                </a:solidFill>
              </a:rPr>
              <a:t>y,s,p</a:t>
            </a:r>
            <a:r>
              <a:rPr lang="en-US" sz="1900" baseline="-25000" dirty="0">
                <a:solidFill>
                  <a:schemeClr val="accent4">
                    <a:lumMod val="75000"/>
                    <a:lumOff val="25000"/>
                  </a:schemeClr>
                </a:solidFill>
              </a:rPr>
              <a:t> </a:t>
            </a:r>
            <a:r>
              <a:rPr lang="en-US" sz="1900" dirty="0">
                <a:solidFill>
                  <a:schemeClr val="accent4">
                    <a:lumMod val="75000"/>
                    <a:lumOff val="25000"/>
                  </a:schemeClr>
                </a:solidFill>
              </a:rPr>
              <a:t>) – 1]</a:t>
            </a:r>
          </a:p>
          <a:p>
            <a:pPr marL="800100" lvl="1" indent="-342900">
              <a:lnSpc>
                <a:spcPct val="90000"/>
              </a:lnSpc>
            </a:pPr>
            <a:r>
              <a:rPr lang="en-US" sz="2000" dirty="0"/>
              <a:t>Dispatchable capacity deemed adequate if the margin is equal to or greater than 0%</a:t>
            </a:r>
          </a:p>
          <a:p>
            <a:endParaRPr lang="en-US" dirty="0"/>
          </a:p>
        </p:txBody>
      </p:sp>
    </p:spTree>
    <p:extLst>
      <p:ext uri="{BB962C8B-B14F-4D97-AF65-F5344CB8AC3E}">
        <p14:creationId xmlns:p14="http://schemas.microsoft.com/office/powerpoint/2010/main" val="80217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3"/>
            <a:ext cx="8458200" cy="899318"/>
          </a:xfrm>
        </p:spPr>
        <p:txBody>
          <a:bodyPr/>
          <a:lstStyle/>
          <a:p>
            <a:r>
              <a:rPr lang="en-US" dirty="0"/>
              <a:t>Dispatchable Resource Margin – Sample Summer Calc</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11" name="Content Placeholder 5">
            <a:extLst>
              <a:ext uri="{FF2B5EF4-FFF2-40B4-BE49-F238E27FC236}">
                <a16:creationId xmlns:a16="http://schemas.microsoft.com/office/drawing/2014/main" id="{7BFC3466-A5CA-4FD2-999E-03714122F806}"/>
              </a:ext>
            </a:extLst>
          </p:cNvPr>
          <p:cNvSpPr txBox="1">
            <a:spLocks/>
          </p:cNvSpPr>
          <p:nvPr/>
        </p:nvSpPr>
        <p:spPr>
          <a:xfrm>
            <a:off x="546606" y="1828800"/>
            <a:ext cx="2316459" cy="35300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u="sng" dirty="0"/>
              <a:t>Fully Dispatchable Resources</a:t>
            </a:r>
            <a:r>
              <a:rPr lang="en-US" sz="1400" dirty="0"/>
              <a:t>: Those operational and planned units represented (or are expected to be represented) in ERCOT's Security Constrained Economic Dispatch (SCED) system that can increase or lower output in response to ERCOT instructions. This category includes coal, gas, nuclear, energy storage, hydroelectric, and other thermal resources.</a:t>
            </a:r>
          </a:p>
        </p:txBody>
      </p:sp>
      <p:pic>
        <p:nvPicPr>
          <p:cNvPr id="9" name="Picture 8">
            <a:extLst>
              <a:ext uri="{FF2B5EF4-FFF2-40B4-BE49-F238E27FC236}">
                <a16:creationId xmlns:a16="http://schemas.microsoft.com/office/drawing/2014/main" id="{F745C0C8-3937-431C-B4E0-A0F076D81FFD}"/>
              </a:ext>
            </a:extLst>
          </p:cNvPr>
          <p:cNvPicPr>
            <a:picLocks noChangeAspect="1"/>
          </p:cNvPicPr>
          <p:nvPr/>
        </p:nvPicPr>
        <p:blipFill>
          <a:blip r:embed="rId2"/>
          <a:stretch>
            <a:fillRect/>
          </a:stretch>
        </p:blipFill>
        <p:spPr>
          <a:xfrm>
            <a:off x="3216305" y="1372935"/>
            <a:ext cx="5410199" cy="4112130"/>
          </a:xfrm>
          <a:prstGeom prst="rect">
            <a:avLst/>
          </a:prstGeom>
        </p:spPr>
      </p:pic>
    </p:spTree>
    <p:extLst>
      <p:ext uri="{BB962C8B-B14F-4D97-AF65-F5344CB8AC3E}">
        <p14:creationId xmlns:p14="http://schemas.microsoft.com/office/powerpoint/2010/main" val="3404824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a:t>Flexible Resource Margin</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19" name="Content Placeholder 3">
            <a:extLst>
              <a:ext uri="{FF2B5EF4-FFF2-40B4-BE49-F238E27FC236}">
                <a16:creationId xmlns:a16="http://schemas.microsoft.com/office/drawing/2014/main" id="{522C380B-DEC4-4BB1-8D95-415AB621633E}"/>
              </a:ext>
            </a:extLst>
          </p:cNvPr>
          <p:cNvSpPr>
            <a:spLocks noGrp="1"/>
          </p:cNvSpPr>
          <p:nvPr>
            <p:ph idx="1"/>
          </p:nvPr>
        </p:nvSpPr>
        <p:spPr>
          <a:xfrm>
            <a:off x="285964" y="856264"/>
            <a:ext cx="8553236" cy="5452070"/>
          </a:xfrm>
        </p:spPr>
        <p:txBody>
          <a:bodyPr/>
          <a:lstStyle/>
          <a:p>
            <a:pPr>
              <a:lnSpc>
                <a:spcPct val="90000"/>
              </a:lnSpc>
            </a:pPr>
            <a:r>
              <a:rPr lang="en-US" sz="2400" dirty="0"/>
              <a:t>Proposed Measure Purpose: Determine if the ERCOT region is expected to have sufficient flexible capacity to cover extreme net load up-ramp requirements for a given forecast season and year</a:t>
            </a:r>
          </a:p>
          <a:p>
            <a:pPr lvl="1">
              <a:lnSpc>
                <a:spcPct val="90000"/>
              </a:lnSpc>
            </a:pPr>
            <a:r>
              <a:rPr lang="en-US" sz="2000" dirty="0"/>
              <a:t>Separate measures for blocks of the highest-risk hours for each season (“risk period”)</a:t>
            </a:r>
          </a:p>
          <a:p>
            <a:pPr lvl="1">
              <a:lnSpc>
                <a:spcPct val="90000"/>
              </a:lnSpc>
            </a:pPr>
            <a:r>
              <a:rPr lang="en-US" sz="2000" dirty="0"/>
              <a:t>Develop projected net load up-ramp requirements for each risk period using historical one-minute data as the starting point</a:t>
            </a:r>
          </a:p>
          <a:p>
            <a:pPr lvl="2">
              <a:lnSpc>
                <a:spcPct val="90000"/>
              </a:lnSpc>
            </a:pPr>
            <a:r>
              <a:rPr lang="en-US" sz="1800" dirty="0"/>
              <a:t>Maximum net load up-ramp seen during the defined risk period; e.g., for a two-hour risk period, each up-ramp is </a:t>
            </a:r>
            <a:r>
              <a:rPr lang="nl-NL" sz="1800" dirty="0"/>
              <a:t>Net Load</a:t>
            </a:r>
            <a:r>
              <a:rPr lang="nl-NL" sz="1800" baseline="-25000" dirty="0"/>
              <a:t>m+120 </a:t>
            </a:r>
            <a:r>
              <a:rPr lang="nl-NL" sz="1800" dirty="0"/>
              <a:t>- Net Load</a:t>
            </a:r>
            <a:r>
              <a:rPr lang="nl-NL" sz="1800" baseline="-25000" dirty="0"/>
              <a:t>m</a:t>
            </a:r>
            <a:r>
              <a:rPr lang="nl-NL" sz="1800" dirty="0"/>
              <a:t>, where </a:t>
            </a:r>
            <a:r>
              <a:rPr lang="nl-NL" sz="1800" i="1" dirty="0"/>
              <a:t>m</a:t>
            </a:r>
            <a:r>
              <a:rPr lang="nl-NL" sz="1800" dirty="0"/>
              <a:t> is the starting minute for the up-ramp calculation. Calculations would be for two-hour moving windows, beginning at two hours prior to the start of the risk period and ending at two hours after the end of the risk period.</a:t>
            </a:r>
            <a:endParaRPr lang="en-US" sz="1800" baseline="-25000" dirty="0"/>
          </a:p>
          <a:p>
            <a:pPr lvl="1">
              <a:lnSpc>
                <a:spcPct val="90000"/>
              </a:lnSpc>
            </a:pPr>
            <a:r>
              <a:rPr lang="en-US" sz="2000" dirty="0"/>
              <a:t>The percentage measure for year </a:t>
            </a:r>
            <a:r>
              <a:rPr lang="en-US" sz="2000" i="1" dirty="0"/>
              <a:t>y,</a:t>
            </a:r>
            <a:r>
              <a:rPr lang="en-US" sz="2000" dirty="0"/>
              <a:t> season </a:t>
            </a:r>
            <a:r>
              <a:rPr lang="en-US" sz="2000" i="1" dirty="0"/>
              <a:t>s, </a:t>
            </a:r>
            <a:r>
              <a:rPr lang="en-US" sz="2000" dirty="0"/>
              <a:t>and</a:t>
            </a:r>
            <a:r>
              <a:rPr lang="en-US" sz="2000" i="1" dirty="0"/>
              <a:t> </a:t>
            </a:r>
            <a:r>
              <a:rPr lang="en-US" sz="2000" dirty="0"/>
              <a:t>risk period </a:t>
            </a:r>
            <a:r>
              <a:rPr lang="en-US" sz="2000" i="1" dirty="0"/>
              <a:t>p </a:t>
            </a:r>
            <a:r>
              <a:rPr lang="en-US" sz="2000" dirty="0"/>
              <a:t>is: </a:t>
            </a:r>
          </a:p>
          <a:p>
            <a:pPr marL="857250" lvl="2" indent="0">
              <a:lnSpc>
                <a:spcPct val="90000"/>
              </a:lnSpc>
              <a:buNone/>
            </a:pPr>
            <a:r>
              <a:rPr lang="en-US" sz="1800" dirty="0">
                <a:solidFill>
                  <a:schemeClr val="accent4">
                    <a:lumMod val="75000"/>
                    <a:lumOff val="25000"/>
                  </a:schemeClr>
                </a:solidFill>
              </a:rPr>
              <a:t>100 x [(Flexible </a:t>
            </a:r>
            <a:r>
              <a:rPr lang="en-US" sz="1800" dirty="0" err="1">
                <a:solidFill>
                  <a:schemeClr val="accent4">
                    <a:lumMod val="75000"/>
                    <a:lumOff val="25000"/>
                  </a:schemeClr>
                </a:solidFill>
              </a:rPr>
              <a:t>Capacity</a:t>
            </a:r>
            <a:r>
              <a:rPr lang="en-US" sz="1800" baseline="-25000" dirty="0" err="1">
                <a:solidFill>
                  <a:schemeClr val="accent4">
                    <a:lumMod val="75000"/>
                    <a:lumOff val="25000"/>
                  </a:schemeClr>
                </a:solidFill>
              </a:rPr>
              <a:t>y,s,p</a:t>
            </a:r>
            <a:r>
              <a:rPr lang="en-US" sz="1800" baseline="-25000" dirty="0">
                <a:solidFill>
                  <a:schemeClr val="accent4">
                    <a:lumMod val="75000"/>
                    <a:lumOff val="25000"/>
                  </a:schemeClr>
                </a:solidFill>
              </a:rPr>
              <a:t> </a:t>
            </a:r>
            <a:r>
              <a:rPr lang="en-US" sz="1800" dirty="0">
                <a:solidFill>
                  <a:schemeClr val="accent4">
                    <a:lumMod val="75000"/>
                    <a:lumOff val="25000"/>
                  </a:schemeClr>
                </a:solidFill>
              </a:rPr>
              <a:t>/ Net Load Up-ramp </a:t>
            </a:r>
            <a:r>
              <a:rPr lang="en-US" sz="1800" dirty="0" err="1">
                <a:solidFill>
                  <a:schemeClr val="accent4">
                    <a:lumMod val="75000"/>
                    <a:lumOff val="25000"/>
                  </a:schemeClr>
                </a:solidFill>
              </a:rPr>
              <a:t>Requirement</a:t>
            </a:r>
            <a:r>
              <a:rPr lang="en-US" sz="1800" baseline="-25000" dirty="0" err="1">
                <a:solidFill>
                  <a:schemeClr val="accent4">
                    <a:lumMod val="75000"/>
                    <a:lumOff val="25000"/>
                  </a:schemeClr>
                </a:solidFill>
              </a:rPr>
              <a:t>y,s,p</a:t>
            </a:r>
            <a:r>
              <a:rPr lang="en-US" sz="1800" baseline="-25000" dirty="0">
                <a:solidFill>
                  <a:schemeClr val="accent4">
                    <a:lumMod val="75000"/>
                    <a:lumOff val="25000"/>
                  </a:schemeClr>
                </a:solidFill>
              </a:rPr>
              <a:t> </a:t>
            </a:r>
            <a:r>
              <a:rPr lang="en-US" sz="1800" dirty="0">
                <a:solidFill>
                  <a:schemeClr val="accent4">
                    <a:lumMod val="75000"/>
                    <a:lumOff val="25000"/>
                  </a:schemeClr>
                </a:solidFill>
              </a:rPr>
              <a:t>) – 1]</a:t>
            </a:r>
          </a:p>
          <a:p>
            <a:pPr marL="800100" lvl="1" indent="-342900">
              <a:lnSpc>
                <a:spcPct val="90000"/>
              </a:lnSpc>
            </a:pPr>
            <a:r>
              <a:rPr lang="en-US" sz="2000" dirty="0"/>
              <a:t>Flexible capacity deemed adequate if the margin is equal to or greater than 0%</a:t>
            </a:r>
          </a:p>
          <a:p>
            <a:endParaRPr lang="en-US" dirty="0"/>
          </a:p>
        </p:txBody>
      </p:sp>
    </p:spTree>
    <p:extLst>
      <p:ext uri="{BB962C8B-B14F-4D97-AF65-F5344CB8AC3E}">
        <p14:creationId xmlns:p14="http://schemas.microsoft.com/office/powerpoint/2010/main" val="184444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lang="en-US" dirty="0"/>
              <a:t>Dispatchable Resource Margin – Summer Example</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13" name="Content Placeholder 5">
            <a:extLst>
              <a:ext uri="{FF2B5EF4-FFF2-40B4-BE49-F238E27FC236}">
                <a16:creationId xmlns:a16="http://schemas.microsoft.com/office/drawing/2014/main" id="{F4A83FC9-76B9-4344-A345-8A3473DF99D4}"/>
              </a:ext>
            </a:extLst>
          </p:cNvPr>
          <p:cNvSpPr txBox="1">
            <a:spLocks/>
          </p:cNvSpPr>
          <p:nvPr/>
        </p:nvSpPr>
        <p:spPr>
          <a:xfrm>
            <a:off x="808234" y="2207228"/>
            <a:ext cx="2971800" cy="3352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400" u="sng" dirty="0"/>
              <a:t>Flexible Resources:</a:t>
            </a:r>
            <a:r>
              <a:rPr lang="en-US" sz="1400" dirty="0"/>
              <a:t> The seasonal net maximum sustained ratings for Fully Dispatchable operational and planned resources that meet or exceed the following operational parameter values: (1) Cold start time of less than or equal to two hours, and (2) Minimum On-Line Time of less than or equal to two hours. These resources generally include the following types: (1) combustion turbines, (2) internal combustion engines, (3) energy storage, and (4) hydroelectric with reservoir storage.</a:t>
            </a:r>
          </a:p>
        </p:txBody>
      </p:sp>
      <p:pic>
        <p:nvPicPr>
          <p:cNvPr id="7" name="Picture 6">
            <a:extLst>
              <a:ext uri="{FF2B5EF4-FFF2-40B4-BE49-F238E27FC236}">
                <a16:creationId xmlns:a16="http://schemas.microsoft.com/office/drawing/2014/main" id="{D4973F3E-54B6-4369-9BCC-EDCEF62F0970}"/>
              </a:ext>
            </a:extLst>
          </p:cNvPr>
          <p:cNvPicPr>
            <a:picLocks noChangeAspect="1"/>
          </p:cNvPicPr>
          <p:nvPr/>
        </p:nvPicPr>
        <p:blipFill>
          <a:blip r:embed="rId2"/>
          <a:stretch>
            <a:fillRect/>
          </a:stretch>
        </p:blipFill>
        <p:spPr>
          <a:xfrm>
            <a:off x="4267200" y="1151508"/>
            <a:ext cx="4068566" cy="5044192"/>
          </a:xfrm>
          <a:prstGeom prst="rect">
            <a:avLst/>
          </a:prstGeom>
        </p:spPr>
      </p:pic>
      <p:sp>
        <p:nvSpPr>
          <p:cNvPr id="12" name="Content Placeholder 3">
            <a:extLst>
              <a:ext uri="{FF2B5EF4-FFF2-40B4-BE49-F238E27FC236}">
                <a16:creationId xmlns:a16="http://schemas.microsoft.com/office/drawing/2014/main" id="{E032DC44-A915-4CFD-908A-4218D14BC3B1}"/>
              </a:ext>
            </a:extLst>
          </p:cNvPr>
          <p:cNvSpPr>
            <a:spLocks noGrp="1"/>
          </p:cNvSpPr>
          <p:nvPr>
            <p:ph idx="1"/>
          </p:nvPr>
        </p:nvSpPr>
        <p:spPr>
          <a:xfrm>
            <a:off x="484598" y="1544626"/>
            <a:ext cx="3295436" cy="662602"/>
          </a:xfrm>
        </p:spPr>
        <p:txBody>
          <a:bodyPr/>
          <a:lstStyle/>
          <a:p>
            <a:pPr marL="0" indent="0" algn="ctr">
              <a:lnSpc>
                <a:spcPct val="90000"/>
              </a:lnSpc>
              <a:buNone/>
            </a:pPr>
            <a:r>
              <a:rPr lang="en-US" sz="2000" dirty="0"/>
              <a:t>Example “Flexible Resource” Definition</a:t>
            </a:r>
          </a:p>
        </p:txBody>
      </p:sp>
    </p:spTree>
    <p:extLst>
      <p:ext uri="{BB962C8B-B14F-4D97-AF65-F5344CB8AC3E}">
        <p14:creationId xmlns:p14="http://schemas.microsoft.com/office/powerpoint/2010/main" val="3670576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3"/>
            <a:ext cx="8458200" cy="670718"/>
          </a:xfrm>
        </p:spPr>
        <p:txBody>
          <a:bodyPr/>
          <a:lstStyle/>
          <a:p>
            <a:r>
              <a:rPr lang="en-US" dirty="0"/>
              <a:t>Combined Measure Mock-up (Summer)</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pic>
        <p:nvPicPr>
          <p:cNvPr id="3" name="Picture 2">
            <a:extLst>
              <a:ext uri="{FF2B5EF4-FFF2-40B4-BE49-F238E27FC236}">
                <a16:creationId xmlns:a16="http://schemas.microsoft.com/office/drawing/2014/main" id="{C6F3F4C6-C9DF-4743-ABE0-51EAF26632DB}"/>
              </a:ext>
            </a:extLst>
          </p:cNvPr>
          <p:cNvPicPr>
            <a:picLocks noChangeAspect="1"/>
          </p:cNvPicPr>
          <p:nvPr/>
        </p:nvPicPr>
        <p:blipFill>
          <a:blip r:embed="rId2"/>
          <a:stretch>
            <a:fillRect/>
          </a:stretch>
        </p:blipFill>
        <p:spPr>
          <a:xfrm>
            <a:off x="738187" y="878278"/>
            <a:ext cx="7667625" cy="5286375"/>
          </a:xfrm>
          <a:prstGeom prst="rect">
            <a:avLst/>
          </a:prstGeom>
        </p:spPr>
      </p:pic>
    </p:spTree>
    <p:extLst>
      <p:ext uri="{BB962C8B-B14F-4D97-AF65-F5344CB8AC3E}">
        <p14:creationId xmlns:p14="http://schemas.microsoft.com/office/powerpoint/2010/main" val="1652889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tx1"/>
                </a:solidFill>
              </a:rPr>
              <a:t>Questions</a:t>
            </a:r>
          </a:p>
        </p:txBody>
      </p:sp>
      <p:sp>
        <p:nvSpPr>
          <p:cNvPr id="6" name="Slide Number Placeholder 5"/>
          <p:cNvSpPr>
            <a:spLocks noGrp="1"/>
          </p:cNvSpPr>
          <p:nvPr>
            <p:ph type="sldNum" sz="quarter" idx="4"/>
          </p:nvPr>
        </p:nvSpPr>
        <p:spPr>
          <a:xfrm>
            <a:off x="8610600" y="6629400"/>
            <a:ext cx="381000" cy="144463"/>
          </a:xfrm>
        </p:spPr>
        <p:txBody>
          <a:bodyPr/>
          <a:lstStyle/>
          <a:p>
            <a:fld id="{1D93BD3E-1E9A-4970-A6F7-E7AC52762E0C}" type="slidenum">
              <a:rPr lang="en-US" smtClean="0"/>
              <a:t>8</a:t>
            </a:fld>
            <a:endParaRPr lang="en-US" dirty="0"/>
          </a:p>
        </p:txBody>
      </p:sp>
      <p:sp>
        <p:nvSpPr>
          <p:cNvPr id="10" name="TextBox 9"/>
          <p:cNvSpPr txBox="1"/>
          <p:nvPr/>
        </p:nvSpPr>
        <p:spPr>
          <a:xfrm>
            <a:off x="6215514" y="2973120"/>
            <a:ext cx="2514600" cy="3770263"/>
          </a:xfrm>
          <a:prstGeom prst="rect">
            <a:avLst/>
          </a:prstGeom>
          <a:noFill/>
        </p:spPr>
        <p:txBody>
          <a:bodyPr wrap="square" rtlCol="0">
            <a:spAutoFit/>
          </a:bodyPr>
          <a:lstStyle/>
          <a:p>
            <a:pPr algn="ctr"/>
            <a:r>
              <a:rPr lang="en-US" sz="23900" b="1" dirty="0"/>
              <a:t>?</a:t>
            </a:r>
          </a:p>
        </p:txBody>
      </p:sp>
      <p:sp>
        <p:nvSpPr>
          <p:cNvPr id="3" name="Rectangle 2"/>
          <p:cNvSpPr/>
          <p:nvPr/>
        </p:nvSpPr>
        <p:spPr>
          <a:xfrm>
            <a:off x="381000" y="1524000"/>
            <a:ext cx="3124200" cy="1200329"/>
          </a:xfrm>
          <a:prstGeom prst="rect">
            <a:avLst/>
          </a:prstGeom>
        </p:spPr>
        <p:txBody>
          <a:bodyPr wrap="square">
            <a:spAutoFit/>
          </a:bodyPr>
          <a:lstStyle/>
          <a:p>
            <a:endParaRPr lang="en-US" dirty="0"/>
          </a:p>
          <a:p>
            <a:r>
              <a:rPr lang="en-US" dirty="0"/>
              <a:t>Pete Warnken</a:t>
            </a:r>
          </a:p>
          <a:p>
            <a:r>
              <a:rPr lang="en-US" dirty="0">
                <a:hlinkClick r:id="rId3"/>
              </a:rPr>
              <a:t>Pete.Warnken@ercot.com</a:t>
            </a:r>
            <a:endParaRPr lang="en-US" dirty="0"/>
          </a:p>
          <a:p>
            <a:endParaRPr lang="en-US" dirty="0"/>
          </a:p>
        </p:txBody>
      </p:sp>
    </p:spTree>
    <p:extLst>
      <p:ext uri="{BB962C8B-B14F-4D97-AF65-F5344CB8AC3E}">
        <p14:creationId xmlns:p14="http://schemas.microsoft.com/office/powerpoint/2010/main" val="282635897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schemas.microsoft.com/office/2006/metadata/properties"/>
    <ds:schemaRef ds:uri="http://schemas.microsoft.com/office/2006/documentManagement/types"/>
    <ds:schemaRef ds:uri="http://purl.org/dc/elements/1.1/"/>
    <ds:schemaRef ds:uri="http://www.w3.org/XML/1998/namespace"/>
    <ds:schemaRef ds:uri="http://schemas.openxmlformats.org/package/2006/metadata/core-properties"/>
    <ds:schemaRef ds:uri="http://purl.org/dc/term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20512</TotalTime>
  <Words>687</Words>
  <Application>Microsoft Office PowerPoint</Application>
  <PresentationFormat>On-screen Show (4:3)</PresentationFormat>
  <Paragraphs>51</Paragraphs>
  <Slides>8</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Rationale for Additional Reserve Margin Measures</vt:lpstr>
      <vt:lpstr>Dispatchable Resource Margin</vt:lpstr>
      <vt:lpstr>Dispatchable Resource Margin – Sample Summer Calc</vt:lpstr>
      <vt:lpstr>Flexible Resource Margin</vt:lpstr>
      <vt:lpstr>Dispatchable Resource Margin – Summer Example</vt:lpstr>
      <vt:lpstr>Combined Measure Mock-up (Summer)</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260</cp:revision>
  <cp:lastPrinted>2016-11-14T19:26:45Z</cp:lastPrinted>
  <dcterms:created xsi:type="dcterms:W3CDTF">2016-01-21T15:20:31Z</dcterms:created>
  <dcterms:modified xsi:type="dcterms:W3CDTF">2022-08-29T13:39:15Z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