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7" r:id="rId4"/>
    <p:sldId id="279" r:id="rId5"/>
    <p:sldId id="286" r:id="rId6"/>
    <p:sldId id="281" r:id="rId7"/>
    <p:sldId id="278" r:id="rId8"/>
    <p:sldId id="283" r:id="rId9"/>
    <p:sldId id="282" r:id="rId10"/>
    <p:sldId id="284" r:id="rId11"/>
    <p:sldId id="285" r:id="rId1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rape" initials="A" lastIdx="8" clrIdx="0"/>
  <p:cmAuthor id="7" name="Nick" initials="N" lastIdx="10" clrIdx="7">
    <p:extLst>
      <p:ext uri="{19B8F6BF-5375-455C-9EA6-DF929625EA0E}">
        <p15:presenceInfo xmlns:p15="http://schemas.microsoft.com/office/powerpoint/2012/main" userId="Nick" providerId="None"/>
      </p:ext>
    </p:extLst>
  </p:cmAuthor>
  <p:cmAuthor id="1" name="Analyst1" initials="A" lastIdx="7" clrIdx="1"/>
  <p:cmAuthor id="8" name="Kevin Carden" initials="KC" lastIdx="27" clrIdx="8">
    <p:extLst>
      <p:ext uri="{19B8F6BF-5375-455C-9EA6-DF929625EA0E}">
        <p15:presenceInfo xmlns:p15="http://schemas.microsoft.com/office/powerpoint/2012/main" userId="08d1ba0b839f8b7f" providerId="Windows Live"/>
      </p:ext>
    </p:extLst>
  </p:cmAuthor>
  <p:cmAuthor id="2" name="NickW" initials="N" lastIdx="47" clrIdx="2"/>
  <p:cmAuthor id="9" name="Chase" initials="C" lastIdx="1" clrIdx="9">
    <p:extLst>
      <p:ext uri="{19B8F6BF-5375-455C-9EA6-DF929625EA0E}">
        <p15:presenceInfo xmlns:p15="http://schemas.microsoft.com/office/powerpoint/2012/main" userId="Chase" providerId="None"/>
      </p:ext>
    </p:extLst>
  </p:cmAuthor>
  <p:cmAuthor id="3" name="Parth" initials="P" lastIdx="8" clrIdx="3"/>
  <p:cmAuthor id="10" name="Alex Dombrowsky" initials="AD" lastIdx="4" clrIdx="10">
    <p:extLst>
      <p:ext uri="{19B8F6BF-5375-455C-9EA6-DF929625EA0E}">
        <p15:presenceInfo xmlns:p15="http://schemas.microsoft.com/office/powerpoint/2012/main" userId="Alex Dombrowsky" providerId="None"/>
      </p:ext>
    </p:extLst>
  </p:cmAuthor>
  <p:cmAuthor id="4" name="Kevin" initials="KDC" lastIdx="17" clrIdx="4"/>
  <p:cmAuthor id="5" name="Cole-PC" initials="DT" lastIdx="29" clrIdx="5">
    <p:extLst>
      <p:ext uri="{19B8F6BF-5375-455C-9EA6-DF929625EA0E}">
        <p15:presenceInfo xmlns:p15="http://schemas.microsoft.com/office/powerpoint/2012/main" userId="Cole-PC" providerId="None"/>
      </p:ext>
    </p:extLst>
  </p:cmAuthor>
  <p:cmAuthor id="6" name="KEVIN2-PC" initials="K" lastIdx="35" clrIdx="6">
    <p:extLst>
      <p:ext uri="{19B8F6BF-5375-455C-9EA6-DF929625EA0E}">
        <p15:presenceInfo xmlns:p15="http://schemas.microsoft.com/office/powerpoint/2012/main" userId="KEVIN2-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676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364" autoAdjust="0"/>
  </p:normalViewPr>
  <p:slideViewPr>
    <p:cSldViewPr snapToGrid="0" snapToObject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4FBF2C-B01F-4D60-A223-D6A7F91BF2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113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51C56BC-89D4-410D-85E5-5B3354CFA1D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756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2592A-15DC-47E6-9F27-EA214D80A074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939985" y="8777479"/>
            <a:ext cx="3010090" cy="458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14" tIns="47961" rIns="95914" bIns="47961" anchor="b"/>
          <a:lstStyle/>
          <a:p>
            <a:pPr algn="r" defTabSz="958637"/>
            <a:fld id="{68542D4D-F1C9-4B91-82D3-02C820F32365}" type="slidenum">
              <a:rPr lang="en-GB" sz="1300"/>
              <a:pPr algn="r" defTabSz="958637"/>
              <a:t>1</a:t>
            </a:fld>
            <a:endParaRPr lang="en-GB" sz="1300" dirty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21213" cy="3465513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136"/>
            <a:ext cx="5096722" cy="4156234"/>
          </a:xfrm>
          <a:noFill/>
          <a:ln/>
        </p:spPr>
        <p:txBody>
          <a:bodyPr lIns="95914" tIns="47961" rIns="95914" bIns="47961"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2592A-15DC-47E6-9F27-EA214D80A074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939985" y="8777479"/>
            <a:ext cx="3010090" cy="458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14" tIns="47961" rIns="95914" bIns="47961" anchor="b"/>
          <a:lstStyle/>
          <a:p>
            <a:pPr algn="r" defTabSz="958637"/>
            <a:fld id="{68542D4D-F1C9-4B91-82D3-02C820F32365}" type="slidenum">
              <a:rPr lang="en-GB" sz="1300"/>
              <a:pPr algn="r" defTabSz="958637"/>
              <a:t>2</a:t>
            </a:fld>
            <a:endParaRPr lang="en-GB" sz="1300" dirty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21213" cy="3465513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136"/>
            <a:ext cx="5096722" cy="4156234"/>
          </a:xfrm>
          <a:noFill/>
          <a:ln/>
        </p:spPr>
        <p:txBody>
          <a:bodyPr lIns="95914" tIns="47961" rIns="95914" bIns="47961"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2210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2592A-15DC-47E6-9F27-EA214D80A074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939985" y="8777479"/>
            <a:ext cx="3010090" cy="458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14" tIns="47961" rIns="95914" bIns="47961" anchor="b"/>
          <a:lstStyle/>
          <a:p>
            <a:pPr algn="r" defTabSz="958637"/>
            <a:fld id="{68542D4D-F1C9-4B91-82D3-02C820F32365}" type="slidenum">
              <a:rPr lang="en-GB" sz="1300"/>
              <a:pPr algn="r" defTabSz="958637"/>
              <a:t>6</a:t>
            </a:fld>
            <a:endParaRPr lang="en-GB" sz="1300" dirty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21213" cy="3465513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136"/>
            <a:ext cx="5096722" cy="4156234"/>
          </a:xfrm>
          <a:noFill/>
          <a:ln/>
        </p:spPr>
        <p:txBody>
          <a:bodyPr lIns="95914" tIns="47961" rIns="95914" bIns="47961"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604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2592A-15DC-47E6-9F27-EA214D80A074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939985" y="8777479"/>
            <a:ext cx="3010090" cy="458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14" tIns="47961" rIns="95914" bIns="47961" anchor="b"/>
          <a:lstStyle/>
          <a:p>
            <a:pPr algn="r" defTabSz="958637"/>
            <a:fld id="{68542D4D-F1C9-4B91-82D3-02C820F32365}" type="slidenum">
              <a:rPr lang="en-GB" sz="1300"/>
              <a:pPr algn="r" defTabSz="958637"/>
              <a:t>9</a:t>
            </a:fld>
            <a:endParaRPr lang="en-GB" sz="1300" dirty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21213" cy="3465513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136"/>
            <a:ext cx="5096722" cy="4156234"/>
          </a:xfrm>
          <a:noFill/>
          <a:ln/>
        </p:spPr>
        <p:txBody>
          <a:bodyPr lIns="95914" tIns="47961" rIns="95914" bIns="47961"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233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-3175" y="0"/>
            <a:ext cx="9147175" cy="587216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0" y="1916113"/>
            <a:ext cx="9144000" cy="1122362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68627"/>
                  <a:invGamma/>
                </a:srgbClr>
              </a:gs>
              <a:gs pos="100000">
                <a:srgbClr val="B2B2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310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19138" y="1916113"/>
            <a:ext cx="5956300" cy="112236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2311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160713"/>
            <a:ext cx="5956300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pic>
        <p:nvPicPr>
          <p:cNvPr id="8" name="Picture 7" descr="astrape_logo_201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2401" y="6258512"/>
            <a:ext cx="3066744" cy="599488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38113"/>
            <a:ext cx="2130425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38113"/>
            <a:ext cx="62420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 userDrawn="1"/>
        </p:nvSpPr>
        <p:spPr bwMode="auto">
          <a:xfrm>
            <a:off x="-3175" y="0"/>
            <a:ext cx="9147175" cy="587216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22"/>
          <p:cNvSpPr>
            <a:spLocks noChangeArrowheads="1"/>
          </p:cNvSpPr>
          <p:nvPr userDrawn="1"/>
        </p:nvSpPr>
        <p:spPr bwMode="auto">
          <a:xfrm>
            <a:off x="0" y="1916113"/>
            <a:ext cx="9144000" cy="1122362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68627"/>
                  <a:invGamma/>
                </a:srgbClr>
              </a:gs>
              <a:gs pos="100000">
                <a:srgbClr val="B2B2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23"/>
          <p:cNvSpPr>
            <a:spLocks noChangeArrowheads="1"/>
          </p:cNvSpPr>
          <p:nvPr userDrawn="1"/>
        </p:nvSpPr>
        <p:spPr bwMode="gray">
          <a:xfrm>
            <a:off x="7188200" y="6184900"/>
            <a:ext cx="1646238" cy="377825"/>
          </a:xfrm>
          <a:prstGeom prst="rect">
            <a:avLst/>
          </a:prstGeom>
          <a:noFill/>
          <a:ln w="2857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sz="1700" b="1"/>
              <a:t>YOUR </a:t>
            </a:r>
            <a:r>
              <a:rPr lang="de-DE" sz="17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9221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19138" y="1916113"/>
            <a:ext cx="5956300" cy="112236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92217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160713"/>
            <a:ext cx="5956300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46050"/>
            <a:ext cx="2130425" cy="5859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46050"/>
            <a:ext cx="6242050" cy="5859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7" name="Rectangle 33"/>
          <p:cNvSpPr>
            <a:spLocks noChangeArrowheads="1"/>
          </p:cNvSpPr>
          <p:nvPr userDrawn="1"/>
        </p:nvSpPr>
        <p:spPr bwMode="auto">
          <a:xfrm flipV="1">
            <a:off x="-3175" y="0"/>
            <a:ext cx="9147175" cy="9858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38113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de-DE" dirty="0"/>
              <a:t>Confidential and Priveleged</a:t>
            </a: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pic>
        <p:nvPicPr>
          <p:cNvPr id="9" name="Picture 8" descr="astrape_logo_2013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932401" y="6258512"/>
            <a:ext cx="3066744" cy="59948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spd="med">
    <p:fade/>
  </p:transition>
  <p:hf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4"/>
          <p:cNvGrpSpPr>
            <a:grpSpLocks/>
          </p:cNvGrpSpPr>
          <p:nvPr userDrawn="1"/>
        </p:nvGrpSpPr>
        <p:grpSpPr bwMode="auto">
          <a:xfrm>
            <a:off x="0" y="203200"/>
            <a:ext cx="9144000" cy="6654800"/>
            <a:chOff x="0" y="124"/>
            <a:chExt cx="5760" cy="4160"/>
          </a:xfrm>
        </p:grpSpPr>
        <p:sp>
          <p:nvSpPr>
            <p:cNvPr id="391183" name="Rectangle 15"/>
            <p:cNvSpPr>
              <a:spLocks noChangeArrowheads="1"/>
            </p:cNvSpPr>
            <p:nvPr userDrawn="1"/>
          </p:nvSpPr>
          <p:spPr bwMode="auto">
            <a:xfrm>
              <a:off x="0" y="124"/>
              <a:ext cx="5760" cy="4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1184" name="Rectangle 16"/>
            <p:cNvSpPr>
              <a:spLocks noChangeArrowheads="1"/>
            </p:cNvSpPr>
            <p:nvPr userDrawn="1"/>
          </p:nvSpPr>
          <p:spPr bwMode="auto">
            <a:xfrm>
              <a:off x="0" y="124"/>
              <a:ext cx="5760" cy="2362"/>
            </a:xfrm>
            <a:prstGeom prst="rect">
              <a:avLst/>
            </a:prstGeom>
            <a:gradFill rotWithShape="1">
              <a:gsLst>
                <a:gs pos="0">
                  <a:srgbClr val="000000">
                    <a:gamma/>
                    <a:tint val="70588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91174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391176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2053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391178" name="Rectangle 10"/>
          <p:cNvSpPr>
            <a:spLocks noChangeArrowheads="1"/>
          </p:cNvSpPr>
          <p:nvPr userDrawn="1"/>
        </p:nvSpPr>
        <p:spPr bwMode="gray">
          <a:xfrm>
            <a:off x="7188200" y="6184900"/>
            <a:ext cx="1646238" cy="377825"/>
          </a:xfrm>
          <a:prstGeom prst="rect">
            <a:avLst/>
          </a:prstGeom>
          <a:noFill/>
          <a:ln w="2857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sz="1700" b="1"/>
              <a:t>YOUR </a:t>
            </a:r>
            <a:r>
              <a:rPr lang="de-DE" sz="17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91185" name="Rectangle 17"/>
          <p:cNvSpPr>
            <a:spLocks noChangeArrowheads="1"/>
          </p:cNvSpPr>
          <p:nvPr userDrawn="1"/>
        </p:nvSpPr>
        <p:spPr bwMode="auto">
          <a:xfrm flipV="1">
            <a:off x="-3175" y="0"/>
            <a:ext cx="9147175" cy="9858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6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46050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3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fade/>
  </p:transition>
  <p:hf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5081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19653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4225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28797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F227616-ECD8-489C-AD81-34A10F83F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576" y="1905000"/>
            <a:ext cx="8382000" cy="1122362"/>
          </a:xfrm>
        </p:spPr>
        <p:txBody>
          <a:bodyPr/>
          <a:lstStyle/>
          <a:p>
            <a:r>
              <a:rPr lang="en-US" dirty="0"/>
              <a:t>2022 Studies Update</a:t>
            </a:r>
            <a:br>
              <a:rPr lang="en-US" dirty="0"/>
            </a:br>
            <a:r>
              <a:rPr lang="en-US" dirty="0"/>
              <a:t>SAWG Presentation 08/29/2022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834F4D3-C53C-4AEE-9CCA-7B7D6E527EA9}"/>
              </a:ext>
            </a:extLst>
          </p:cNvPr>
          <p:cNvSpPr txBox="1">
            <a:spLocks/>
          </p:cNvSpPr>
          <p:nvPr/>
        </p:nvSpPr>
        <p:spPr bwMode="gray">
          <a:xfrm>
            <a:off x="720576" y="3093742"/>
            <a:ext cx="7204224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200" b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61975" indent="-1793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768350" indent="-2047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0509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5081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19653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4225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28797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/>
              <a:t>Prepared for Electric Reliability Council of Texas</a:t>
            </a:r>
          </a:p>
          <a:p>
            <a:endParaRPr lang="en-US" b="1" kern="0" dirty="0"/>
          </a:p>
          <a:p>
            <a:endParaRPr lang="en-US" b="1" kern="0" dirty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F97FF-D24D-F13A-74B5-80E8FAC0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3C38A6-DB3E-1A8C-DB3C-84A5F1097196}"/>
              </a:ext>
            </a:extLst>
          </p:cNvPr>
          <p:cNvSpPr txBox="1">
            <a:spLocks/>
          </p:cNvSpPr>
          <p:nvPr/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1E65FA3-7A79-4349-479E-DBCC77CEB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69676"/>
              </p:ext>
            </p:extLst>
          </p:nvPr>
        </p:nvGraphicFramePr>
        <p:xfrm>
          <a:off x="1543574" y="2071072"/>
          <a:ext cx="6056851" cy="1081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7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9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82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endParaRPr lang="en-US" sz="1400" b="1" kern="1200" dirty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Milestone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7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9/9/22</a:t>
                      </a:r>
                      <a:endParaRPr lang="en-US" sz="1400" b="1" kern="1200" dirty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 Results for Zonal Reliability Study and ELCC Study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78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9/30/22</a:t>
                      </a:r>
                      <a:endParaRPr lang="en-US" sz="1400" b="1" kern="1200" dirty="0">
                        <a:solidFill>
                          <a:schemeClr val="accent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accent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Results for Zonal Reliability Study and ELCC Study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25778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F227616-ECD8-489C-AD81-34A10F83F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05000"/>
            <a:ext cx="9144000" cy="1122362"/>
          </a:xfrm>
        </p:spPr>
        <p:txBody>
          <a:bodyPr/>
          <a:lstStyle/>
          <a:p>
            <a:pPr algn="ctr"/>
            <a:r>
              <a:rPr lang="en-US" dirty="0"/>
              <a:t>Zonal Reliability Study</a:t>
            </a:r>
          </a:p>
        </p:txBody>
      </p:sp>
    </p:spTree>
    <p:extLst>
      <p:ext uri="{BB962C8B-B14F-4D97-AF65-F5344CB8AC3E}">
        <p14:creationId xmlns:p14="http://schemas.microsoft.com/office/powerpoint/2010/main" val="346794337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41F0-7D09-E2D2-D352-982EDC85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Topology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63A87D-9F2C-F888-5B03-BE862618D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878" y="1475647"/>
            <a:ext cx="4975678" cy="44805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4038A-EE3A-0419-EF45-FABD582BAB09}"/>
              </a:ext>
            </a:extLst>
          </p:cNvPr>
          <p:cNvSpPr txBox="1">
            <a:spLocks/>
          </p:cNvSpPr>
          <p:nvPr/>
        </p:nvSpPr>
        <p:spPr bwMode="gray">
          <a:xfrm>
            <a:off x="314326" y="1333849"/>
            <a:ext cx="3476552" cy="477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61975" indent="-1793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768350" indent="-2047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0509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5081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19653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4225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28797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Prior reliability analysis has assumed full deliverability during net peak load conditions across ERCOT</a:t>
            </a:r>
          </a:p>
          <a:p>
            <a:r>
              <a:rPr lang="en-US" kern="0" dirty="0"/>
              <a:t>Zonal reliability study is the first step in understanding the impact that transmission constraints have on generation adequacy</a:t>
            </a:r>
          </a:p>
          <a:p>
            <a:r>
              <a:rPr lang="en-US" kern="0" dirty="0"/>
              <a:t>This analysis includes simplified network constraints using a pipe and bubble representation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9900627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6EA25-A107-B028-4C55-C011F49B1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F4C6914-1CEA-E2B9-47E3-FE03641F46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574758"/>
              </p:ext>
            </p:extLst>
          </p:nvPr>
        </p:nvGraphicFramePr>
        <p:xfrm>
          <a:off x="5440426" y="2082006"/>
          <a:ext cx="3163372" cy="2693988"/>
        </p:xfrm>
        <a:graphic>
          <a:graphicData uri="http://schemas.openxmlformats.org/drawingml/2006/table">
            <a:tbl>
              <a:tblPr firstRow="1" firstCol="1" bandRow="1"/>
              <a:tblGrid>
                <a:gridCol w="1337879">
                  <a:extLst>
                    <a:ext uri="{9D8B030D-6E8A-4147-A177-3AD203B41FA5}">
                      <a16:colId xmlns:a16="http://schemas.microsoft.com/office/drawing/2014/main" val="2864655366"/>
                    </a:ext>
                  </a:extLst>
                </a:gridCol>
                <a:gridCol w="1185413">
                  <a:extLst>
                    <a:ext uri="{9D8B030D-6E8A-4147-A177-3AD203B41FA5}">
                      <a16:colId xmlns:a16="http://schemas.microsoft.com/office/drawing/2014/main" val="394458053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91709114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Transmission Topology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Region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LOLE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432167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Copper Sheet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ERCOT_Agg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0.09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9390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ERCOT_DFW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0.09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19644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ERCOT_Houston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0.09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8179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ERCOT_ResOfSys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0.09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2943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ERCOT_Valley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0.09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8457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ERCOT_West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0.09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452020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Constrained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ERCOT_Agg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0.71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49307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ERCOT_DFW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0.18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027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ERCOT_Houston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0.26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432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ERCOT_ResOfSys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0.16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34120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ERCOT_Valley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0.39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206484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ERCOT_West</a:t>
                      </a:r>
                      <a:endParaRPr lang="en-US" sz="1100" kern="120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100" kern="1200" dirty="0">
                        <a:effectLst/>
                        <a:latin typeface="Calibri" panose="020F0502020204030204" pitchFamily="34" charset="0"/>
                        <a:ea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20590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A8B5957-2FFC-2DE9-C5E0-B3ADAD2A5BD9}"/>
              </a:ext>
            </a:extLst>
          </p:cNvPr>
          <p:cNvSpPr txBox="1">
            <a:spLocks/>
          </p:cNvSpPr>
          <p:nvPr/>
        </p:nvSpPr>
        <p:spPr bwMode="gray">
          <a:xfrm>
            <a:off x="314326" y="1333849"/>
            <a:ext cx="4450622" cy="477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61975" indent="-1793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768350" indent="-2047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0509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5081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19653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4225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28797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A transmission group was created that treated ERCOT as a copper sheet </a:t>
            </a:r>
          </a:p>
          <a:p>
            <a:r>
              <a:rPr lang="en-US" kern="0" dirty="0"/>
              <a:t>The base reliability was determined, and then coal capacity was retired until the system reached ~0.1 LOLE</a:t>
            </a:r>
          </a:p>
          <a:p>
            <a:r>
              <a:rPr lang="en-US" kern="0" dirty="0"/>
              <a:t>The copper sheet transmission group was then switched out for a more constrained group</a:t>
            </a:r>
          </a:p>
        </p:txBody>
      </p:sp>
    </p:spTree>
    <p:extLst>
      <p:ext uri="{BB962C8B-B14F-4D97-AF65-F5344CB8AC3E}">
        <p14:creationId xmlns:p14="http://schemas.microsoft.com/office/powerpoint/2010/main" val="93419328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8225D-ACD2-DDD4-EFAF-E002A9B07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E45DA-C990-7CAF-369B-F718CA684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233487"/>
            <a:ext cx="8524875" cy="4391025"/>
          </a:xfrm>
        </p:spPr>
        <p:txBody>
          <a:bodyPr/>
          <a:lstStyle/>
          <a:p>
            <a:pPr marL="0" marR="0" indent="0">
              <a:spcBef>
                <a:spcPts val="1800"/>
              </a:spcBef>
              <a:spcAft>
                <a:spcPts val="300"/>
              </a:spcAft>
              <a:buNone/>
            </a:pPr>
            <a:r>
              <a:rPr lang="en-US" kern="1200" cap="all" dirty="0">
                <a:solidFill>
                  <a:schemeClr val="accent4"/>
                </a:solidFill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Perfect Capacity</a:t>
            </a:r>
          </a:p>
          <a:p>
            <a:pPr marL="371475"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2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Starting with the constrained group results, perfect capacity will be added to each zone uniformly until one zone reaches 0.1 LOLE</a:t>
            </a:r>
          </a:p>
          <a:p>
            <a:pPr marL="371475"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200" dirty="0">
                <a:ea typeface="Garamond" panose="02020404030301010803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kern="12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apacity blocks will be added to the zones that are still short until all zones reach 0.1 LOLE</a:t>
            </a:r>
          </a:p>
          <a:p>
            <a:pPr marL="0" marR="0" indent="0">
              <a:spcBef>
                <a:spcPts val="1800"/>
              </a:spcBef>
              <a:spcAft>
                <a:spcPts val="300"/>
              </a:spcAft>
              <a:buNone/>
            </a:pPr>
            <a:r>
              <a:rPr lang="en-US" kern="1200" cap="all" dirty="0">
                <a:solidFill>
                  <a:schemeClr val="accent4"/>
                </a:solidFill>
                <a:effectLst/>
                <a:ea typeface="MS Gothic" panose="020B0609070205080204" pitchFamily="49" charset="-128"/>
                <a:cs typeface="Times New Roman" panose="02020603050405020304" pitchFamily="18" charset="0"/>
              </a:rPr>
              <a:t>Transmission Capability</a:t>
            </a:r>
          </a:p>
          <a:p>
            <a:pPr marL="371475"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2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Starting with the constrained group results, transmission limits will be relaxed for each internal ERCOT transmission tie uniformly until one zone reaches 0.1 LOLE</a:t>
            </a:r>
          </a:p>
          <a:p>
            <a:pPr marL="371475"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2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All remaining ties not connected to the 0.1 LOLE region will continue to be increased uniformly until all zones reach 0.1 LOLE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7182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F227616-ECD8-489C-AD81-34A10F83F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05000"/>
            <a:ext cx="9144000" cy="1122362"/>
          </a:xfrm>
        </p:spPr>
        <p:txBody>
          <a:bodyPr/>
          <a:lstStyle/>
          <a:p>
            <a:pPr algn="ctr"/>
            <a:r>
              <a:rPr lang="en-US" dirty="0"/>
              <a:t>ELCC Study</a:t>
            </a:r>
          </a:p>
        </p:txBody>
      </p:sp>
    </p:spTree>
    <p:extLst>
      <p:ext uri="{BB962C8B-B14F-4D97-AF65-F5344CB8AC3E}">
        <p14:creationId xmlns:p14="http://schemas.microsoft.com/office/powerpoint/2010/main" val="369178797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01FAAD7-3745-7F76-C2B3-C16350FCC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38113"/>
            <a:ext cx="8524875" cy="600075"/>
          </a:xfrm>
        </p:spPr>
        <p:txBody>
          <a:bodyPr/>
          <a:lstStyle/>
          <a:p>
            <a:r>
              <a:rPr lang="en-US" dirty="0"/>
              <a:t>ELCC Study SERVM Runs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0DA44FB-209A-15C4-E99C-3CD6D7D74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107348"/>
            <a:ext cx="8524875" cy="4763942"/>
          </a:xfrm>
        </p:spPr>
        <p:txBody>
          <a:bodyPr/>
          <a:lstStyle/>
          <a:p>
            <a:r>
              <a:rPr lang="en-US" sz="1600" dirty="0"/>
              <a:t>Perform hourly analysis to obtain ELCC values for the following scenarios:</a:t>
            </a:r>
          </a:p>
          <a:p>
            <a:pPr lvl="1"/>
            <a:r>
              <a:rPr lang="en-US" sz="1400" dirty="0"/>
              <a:t>Solar 0 – 40 GW</a:t>
            </a:r>
          </a:p>
          <a:p>
            <a:pPr lvl="1"/>
            <a:r>
              <a:rPr lang="en-US" sz="1400" dirty="0"/>
              <a:t>Wind 0 – 50 GW</a:t>
            </a:r>
          </a:p>
          <a:p>
            <a:pPr lvl="1"/>
            <a:r>
              <a:rPr lang="en-US" sz="1400" dirty="0"/>
              <a:t>Storage 0 – 12 GW</a:t>
            </a:r>
          </a:p>
          <a:p>
            <a:pPr lvl="1"/>
            <a:r>
              <a:rPr lang="en-US" sz="1400" dirty="0"/>
              <a:t>Location Effects of Wind</a:t>
            </a:r>
          </a:p>
          <a:p>
            <a:pPr lvl="2"/>
            <a:r>
              <a:rPr lang="en-US" sz="1200" dirty="0"/>
              <a:t>Wind-C</a:t>
            </a:r>
          </a:p>
          <a:p>
            <a:pPr lvl="2"/>
            <a:r>
              <a:rPr lang="en-US" sz="1200" dirty="0"/>
              <a:t>Wind-O</a:t>
            </a:r>
          </a:p>
          <a:p>
            <a:pPr lvl="2"/>
            <a:r>
              <a:rPr lang="en-US" sz="1200" dirty="0"/>
              <a:t>Wind-P</a:t>
            </a:r>
          </a:p>
          <a:p>
            <a:pPr lvl="1"/>
            <a:r>
              <a:rPr lang="en-US" sz="1400" dirty="0"/>
              <a:t>Location Effects of Solar</a:t>
            </a:r>
          </a:p>
          <a:p>
            <a:pPr lvl="2"/>
            <a:r>
              <a:rPr lang="en-US" sz="1200" dirty="0"/>
              <a:t>West</a:t>
            </a:r>
          </a:p>
          <a:p>
            <a:pPr lvl="2"/>
            <a:r>
              <a:rPr lang="en-US" sz="1200" dirty="0"/>
              <a:t>Non-West</a:t>
            </a:r>
          </a:p>
          <a:p>
            <a:pPr lvl="1"/>
            <a:r>
              <a:rPr lang="en-US" sz="1400" dirty="0"/>
              <a:t>Technology Effects of Solar</a:t>
            </a:r>
          </a:p>
          <a:p>
            <a:pPr lvl="2"/>
            <a:r>
              <a:rPr lang="en-US" sz="1200" dirty="0"/>
              <a:t>DG</a:t>
            </a:r>
          </a:p>
          <a:p>
            <a:pPr lvl="2"/>
            <a:r>
              <a:rPr lang="en-US" sz="1200" dirty="0"/>
              <a:t>Tracking</a:t>
            </a:r>
          </a:p>
          <a:p>
            <a:pPr lvl="1"/>
            <a:r>
              <a:rPr lang="en-US" sz="1400" dirty="0"/>
              <a:t>Storage:</a:t>
            </a:r>
          </a:p>
          <a:p>
            <a:pPr lvl="2"/>
            <a:r>
              <a:rPr lang="en-US" sz="1400" dirty="0"/>
              <a:t>Serve A/S</a:t>
            </a:r>
          </a:p>
          <a:p>
            <a:pPr lvl="2"/>
            <a:r>
              <a:rPr lang="en-US" sz="1400" dirty="0"/>
              <a:t>Unable to Serve A/S</a:t>
            </a:r>
          </a:p>
          <a:p>
            <a:pPr lvl="1"/>
            <a:r>
              <a:rPr lang="en-US" sz="1600" b="1" dirty="0"/>
              <a:t>Perform analysis to obtain ELCC values for high-risk hours of solar, wind, and storage at 1 selected penetration level</a:t>
            </a:r>
          </a:p>
        </p:txBody>
      </p:sp>
    </p:spTree>
    <p:extLst>
      <p:ext uri="{BB962C8B-B14F-4D97-AF65-F5344CB8AC3E}">
        <p14:creationId xmlns:p14="http://schemas.microsoft.com/office/powerpoint/2010/main" val="1469871990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0252-2BAD-74CC-0505-CCB57BCB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Reliability Value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68C31B-FE0F-842D-7BA2-243649A81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23" y="1530131"/>
            <a:ext cx="5633192" cy="43346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B44B11-5705-F06D-32F8-0E38E7B40F2F}"/>
              </a:ext>
            </a:extLst>
          </p:cNvPr>
          <p:cNvSpPr txBox="1"/>
          <p:nvPr/>
        </p:nvSpPr>
        <p:spPr>
          <a:xfrm>
            <a:off x="1271276" y="1222354"/>
            <a:ext cx="50543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/>
              <a:t>August Daily Net Load as a Function of Solar Penetration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1DBA4C2-EB42-67EE-50CF-314E19415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022594"/>
              </p:ext>
            </p:extLst>
          </p:nvPr>
        </p:nvGraphicFramePr>
        <p:xfrm>
          <a:off x="6325644" y="3787863"/>
          <a:ext cx="2418826" cy="18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059">
                  <a:extLst>
                    <a:ext uri="{9D8B030D-6E8A-4147-A177-3AD203B41FA5}">
                      <a16:colId xmlns:a16="http://schemas.microsoft.com/office/drawing/2014/main" val="55089677"/>
                    </a:ext>
                  </a:extLst>
                </a:gridCol>
                <a:gridCol w="1202767">
                  <a:extLst>
                    <a:ext uri="{9D8B030D-6E8A-4147-A177-3AD203B41FA5}">
                      <a16:colId xmlns:a16="http://schemas.microsoft.com/office/drawing/2014/main" val="3716409223"/>
                    </a:ext>
                  </a:extLst>
                </a:gridCol>
              </a:tblGrid>
              <a:tr h="461649">
                <a:tc>
                  <a:txBody>
                    <a:bodyPr/>
                    <a:lstStyle/>
                    <a:p>
                      <a:r>
                        <a:rPr lang="en-US" sz="1400" dirty="0"/>
                        <a:t>Solar Penetration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Marginal ELCC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5358716"/>
                  </a:ext>
                </a:extLst>
              </a:tr>
              <a:tr h="344690">
                <a:tc>
                  <a:txBody>
                    <a:bodyPr/>
                    <a:lstStyle/>
                    <a:p>
                      <a:r>
                        <a:rPr lang="en-US" sz="1400" dirty="0"/>
                        <a:t>1GW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958141"/>
                  </a:ext>
                </a:extLst>
              </a:tr>
              <a:tr h="344690">
                <a:tc>
                  <a:txBody>
                    <a:bodyPr/>
                    <a:lstStyle/>
                    <a:p>
                      <a:r>
                        <a:rPr lang="en-US" sz="1400" dirty="0"/>
                        <a:t>10GW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119263"/>
                  </a:ext>
                </a:extLst>
              </a:tr>
              <a:tr h="344690">
                <a:tc>
                  <a:txBody>
                    <a:bodyPr/>
                    <a:lstStyle/>
                    <a:p>
                      <a:r>
                        <a:rPr lang="en-US" sz="1400" dirty="0"/>
                        <a:t>20GW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358440"/>
                  </a:ext>
                </a:extLst>
              </a:tr>
              <a:tr h="344690">
                <a:tc>
                  <a:txBody>
                    <a:bodyPr/>
                    <a:lstStyle/>
                    <a:p>
                      <a:r>
                        <a:rPr lang="en-US" sz="1400" dirty="0"/>
                        <a:t>25GW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144282"/>
                  </a:ext>
                </a:extLst>
              </a:tr>
            </a:tbl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2480A8C-AE3F-F97B-303D-18D7E970B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0916" y="1685022"/>
            <a:ext cx="2418826" cy="1829965"/>
          </a:xfrm>
        </p:spPr>
        <p:txBody>
          <a:bodyPr/>
          <a:lstStyle/>
          <a:p>
            <a:pPr marL="371475" lvl="2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2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Reliability value of solar is nearly exhausted above 20GW penetration.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6714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F227616-ECD8-489C-AD81-34A10F83F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905000"/>
            <a:ext cx="9144000" cy="1122362"/>
          </a:xfrm>
        </p:spPr>
        <p:txBody>
          <a:bodyPr/>
          <a:lstStyle/>
          <a:p>
            <a:pPr algn="ctr"/>
            <a:r>
              <a:rPr lang="en-US" dirty="0"/>
              <a:t>Schedule</a:t>
            </a:r>
          </a:p>
        </p:txBody>
      </p:sp>
    </p:spTree>
    <p:extLst>
      <p:ext uri="{BB962C8B-B14F-4D97-AF65-F5344CB8AC3E}">
        <p14:creationId xmlns:p14="http://schemas.microsoft.com/office/powerpoint/2010/main" val="156115369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tionLoad">
  <a:themeElements>
    <a:clrScheme name="1_PresentationLoad 5">
      <a:dk1>
        <a:srgbClr val="FEA501"/>
      </a:dk1>
      <a:lt1>
        <a:srgbClr val="FFFFFF"/>
      </a:lt1>
      <a:dk2>
        <a:srgbClr val="000000"/>
      </a:dk2>
      <a:lt2>
        <a:srgbClr val="004074"/>
      </a:lt2>
      <a:accent1>
        <a:srgbClr val="0061B2"/>
      </a:accent1>
      <a:accent2>
        <a:srgbClr val="2A79D0"/>
      </a:accent2>
      <a:accent3>
        <a:srgbClr val="AAAAAA"/>
      </a:accent3>
      <a:accent4>
        <a:srgbClr val="DADADA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1_PresentationLoa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2">
        <a:dk1>
          <a:srgbClr val="000000"/>
        </a:dk1>
        <a:lt1>
          <a:srgbClr val="FFFFFF"/>
        </a:lt1>
        <a:dk2>
          <a:srgbClr val="38520E"/>
        </a:dk2>
        <a:lt2>
          <a:srgbClr val="FEA501"/>
        </a:lt2>
        <a:accent1>
          <a:srgbClr val="4C7013"/>
        </a:accent1>
        <a:accent2>
          <a:srgbClr val="6B9B1A"/>
        </a:accent2>
        <a:accent3>
          <a:srgbClr val="FFFFFF"/>
        </a:accent3>
        <a:accent4>
          <a:srgbClr val="000000"/>
        </a:accent4>
        <a:accent5>
          <a:srgbClr val="B2BBAA"/>
        </a:accent5>
        <a:accent6>
          <a:srgbClr val="608C16"/>
        </a:accent6>
        <a:hlink>
          <a:srgbClr val="90BA45"/>
        </a:hlink>
        <a:folHlink>
          <a:srgbClr val="B2CF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3">
        <a:dk1>
          <a:srgbClr val="000000"/>
        </a:dk1>
        <a:lt1>
          <a:srgbClr val="FFFFFF"/>
        </a:lt1>
        <a:dk2>
          <a:srgbClr val="920404"/>
        </a:dk2>
        <a:lt2>
          <a:srgbClr val="4C7013"/>
        </a:lt2>
        <a:accent1>
          <a:srgbClr val="E24203"/>
        </a:accent1>
        <a:accent2>
          <a:srgbClr val="FB7303"/>
        </a:accent2>
        <a:accent3>
          <a:srgbClr val="FFFFFF"/>
        </a:accent3>
        <a:accent4>
          <a:srgbClr val="000000"/>
        </a:accent4>
        <a:accent5>
          <a:srgbClr val="EEB0AA"/>
        </a:accent5>
        <a:accent6>
          <a:srgbClr val="E36802"/>
        </a:accent6>
        <a:hlink>
          <a:srgbClr val="FEA501"/>
        </a:hlink>
        <a:folHlink>
          <a:srgbClr val="FEC8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4">
        <a:dk1>
          <a:srgbClr val="000000"/>
        </a:dk1>
        <a:lt1>
          <a:srgbClr val="FFFFFF"/>
        </a:lt1>
        <a:dk2>
          <a:srgbClr val="920404"/>
        </a:dk2>
        <a:lt2>
          <a:srgbClr val="4C7013"/>
        </a:lt2>
        <a:accent1>
          <a:srgbClr val="C40505"/>
        </a:accent1>
        <a:accent2>
          <a:srgbClr val="D03737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BC3131"/>
        </a:accent6>
        <a:hlink>
          <a:srgbClr val="CB7B7B"/>
        </a:hlink>
        <a:folHlink>
          <a:srgbClr val="D2B1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5">
        <a:dk1>
          <a:srgbClr val="FEA501"/>
        </a:dk1>
        <a:lt1>
          <a:srgbClr val="FFFFFF"/>
        </a:lt1>
        <a:dk2>
          <a:srgbClr val="000000"/>
        </a:dk2>
        <a:lt2>
          <a:srgbClr val="004074"/>
        </a:lt2>
        <a:accent1>
          <a:srgbClr val="0061B2"/>
        </a:accent1>
        <a:accent2>
          <a:srgbClr val="2A79D0"/>
        </a:accent2>
        <a:accent3>
          <a:srgbClr val="AAAAAA"/>
        </a:accent3>
        <a:accent4>
          <a:srgbClr val="DADADA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6">
        <a:dk1>
          <a:srgbClr val="FEA501"/>
        </a:dk1>
        <a:lt1>
          <a:srgbClr val="FFFFFF"/>
        </a:lt1>
        <a:dk2>
          <a:srgbClr val="000000"/>
        </a:dk2>
        <a:lt2>
          <a:srgbClr val="38520E"/>
        </a:lt2>
        <a:accent1>
          <a:srgbClr val="4C7013"/>
        </a:accent1>
        <a:accent2>
          <a:srgbClr val="6B9B1A"/>
        </a:accent2>
        <a:accent3>
          <a:srgbClr val="AAAAAA"/>
        </a:accent3>
        <a:accent4>
          <a:srgbClr val="DADADA"/>
        </a:accent4>
        <a:accent5>
          <a:srgbClr val="B2BBAA"/>
        </a:accent5>
        <a:accent6>
          <a:srgbClr val="608C16"/>
        </a:accent6>
        <a:hlink>
          <a:srgbClr val="90BA45"/>
        </a:hlink>
        <a:folHlink>
          <a:srgbClr val="B2CF7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7">
        <a:dk1>
          <a:srgbClr val="4C7013"/>
        </a:dk1>
        <a:lt1>
          <a:srgbClr val="FFFFFF"/>
        </a:lt1>
        <a:dk2>
          <a:srgbClr val="000000"/>
        </a:dk2>
        <a:lt2>
          <a:srgbClr val="920404"/>
        </a:lt2>
        <a:accent1>
          <a:srgbClr val="E24203"/>
        </a:accent1>
        <a:accent2>
          <a:srgbClr val="FB7303"/>
        </a:accent2>
        <a:accent3>
          <a:srgbClr val="AAAAAA"/>
        </a:accent3>
        <a:accent4>
          <a:srgbClr val="DADADA"/>
        </a:accent4>
        <a:accent5>
          <a:srgbClr val="EEB0AA"/>
        </a:accent5>
        <a:accent6>
          <a:srgbClr val="E36802"/>
        </a:accent6>
        <a:hlink>
          <a:srgbClr val="FEA501"/>
        </a:hlink>
        <a:folHlink>
          <a:srgbClr val="FEC82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8">
        <a:dk1>
          <a:srgbClr val="4C7013"/>
        </a:dk1>
        <a:lt1>
          <a:srgbClr val="FFFFFF"/>
        </a:lt1>
        <a:dk2>
          <a:srgbClr val="000000"/>
        </a:dk2>
        <a:lt2>
          <a:srgbClr val="920404"/>
        </a:lt2>
        <a:accent1>
          <a:srgbClr val="C40505"/>
        </a:accent1>
        <a:accent2>
          <a:srgbClr val="D03737"/>
        </a:accent2>
        <a:accent3>
          <a:srgbClr val="AAAAAA"/>
        </a:accent3>
        <a:accent4>
          <a:srgbClr val="DADADA"/>
        </a:accent4>
        <a:accent5>
          <a:srgbClr val="DEAAAA"/>
        </a:accent5>
        <a:accent6>
          <a:srgbClr val="BC3131"/>
        </a:accent6>
        <a:hlink>
          <a:srgbClr val="CB7B7B"/>
        </a:hlink>
        <a:folHlink>
          <a:srgbClr val="D2B1B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9">
        <a:dk1>
          <a:srgbClr val="000000"/>
        </a:dk1>
        <a:lt1>
          <a:srgbClr val="FFFFFF"/>
        </a:lt1>
        <a:dk2>
          <a:srgbClr val="0061B2"/>
        </a:dk2>
        <a:lt2>
          <a:srgbClr val="FEA501"/>
        </a:lt2>
        <a:accent1>
          <a:srgbClr val="737373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BCBCBC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10">
        <a:dk1>
          <a:srgbClr val="FEA501"/>
        </a:dk1>
        <a:lt1>
          <a:srgbClr val="FFFFFF"/>
        </a:lt1>
        <a:dk2>
          <a:srgbClr val="000000"/>
        </a:dk2>
        <a:lt2>
          <a:srgbClr val="0061B2"/>
        </a:lt2>
        <a:accent1>
          <a:srgbClr val="737373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BCBCBC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PresentationLoad</Template>
  <TotalTime>169215</TotalTime>
  <Words>417</Words>
  <Application>Microsoft Office PowerPoint</Application>
  <PresentationFormat>On-screen Show (4:3)</PresentationFormat>
  <Paragraphs>97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PresentationLoad</vt:lpstr>
      <vt:lpstr>1_PresentationLoad</vt:lpstr>
      <vt:lpstr>2022 Studies Update SAWG Presentation 08/29/2022</vt:lpstr>
      <vt:lpstr>Zonal Reliability Study</vt:lpstr>
      <vt:lpstr>Background and Topology</vt:lpstr>
      <vt:lpstr>Draft Results</vt:lpstr>
      <vt:lpstr>Next Steps</vt:lpstr>
      <vt:lpstr>ELCC Study</vt:lpstr>
      <vt:lpstr>ELCC Study SERVM Runs</vt:lpstr>
      <vt:lpstr>Solar Reliability Value</vt:lpstr>
      <vt:lpstr>Schedule</vt:lpstr>
      <vt:lpstr>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Nick</dc:creator>
  <dc:description>PresentationLoad.com</dc:description>
  <cp:lastModifiedBy>Kevin Carden</cp:lastModifiedBy>
  <cp:revision>6379</cp:revision>
  <cp:lastPrinted>2018-11-28T13:32:45Z</cp:lastPrinted>
  <dcterms:created xsi:type="dcterms:W3CDTF">2007-11-27T23:54:21Z</dcterms:created>
  <dcterms:modified xsi:type="dcterms:W3CDTF">2022-08-29T14:20:37Z</dcterms:modified>
</cp:coreProperties>
</file>