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2" r:id="rId2"/>
  </p:sldMasterIdLst>
  <p:notesMasterIdLst>
    <p:notesMasterId r:id="rId13"/>
  </p:notesMasterIdLst>
  <p:handoutMasterIdLst>
    <p:handoutMasterId r:id="rId14"/>
  </p:handoutMasterIdLst>
  <p:sldIdLst>
    <p:sldId id="256" r:id="rId3"/>
    <p:sldId id="277" r:id="rId4"/>
    <p:sldId id="279" r:id="rId5"/>
    <p:sldId id="286" r:id="rId6"/>
    <p:sldId id="281" r:id="rId7"/>
    <p:sldId id="278" r:id="rId8"/>
    <p:sldId id="283" r:id="rId9"/>
    <p:sldId id="282" r:id="rId10"/>
    <p:sldId id="284" r:id="rId11"/>
    <p:sldId id="285" r:id="rId12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rape" initials="A" lastIdx="8" clrIdx="0"/>
  <p:cmAuthor id="7" name="Nick" initials="N" lastIdx="10" clrIdx="7">
    <p:extLst>
      <p:ext uri="{19B8F6BF-5375-455C-9EA6-DF929625EA0E}">
        <p15:presenceInfo xmlns:p15="http://schemas.microsoft.com/office/powerpoint/2012/main" userId="Nick" providerId="None"/>
      </p:ext>
    </p:extLst>
  </p:cmAuthor>
  <p:cmAuthor id="1" name="Analyst1" initials="A" lastIdx="7" clrIdx="1"/>
  <p:cmAuthor id="8" name="Kevin Carden" initials="KC" lastIdx="27" clrIdx="8">
    <p:extLst>
      <p:ext uri="{19B8F6BF-5375-455C-9EA6-DF929625EA0E}">
        <p15:presenceInfo xmlns:p15="http://schemas.microsoft.com/office/powerpoint/2012/main" userId="08d1ba0b839f8b7f" providerId="Windows Live"/>
      </p:ext>
    </p:extLst>
  </p:cmAuthor>
  <p:cmAuthor id="2" name="NickW" initials="N" lastIdx="47" clrIdx="2"/>
  <p:cmAuthor id="9" name="Chase" initials="C" lastIdx="1" clrIdx="9">
    <p:extLst>
      <p:ext uri="{19B8F6BF-5375-455C-9EA6-DF929625EA0E}">
        <p15:presenceInfo xmlns:p15="http://schemas.microsoft.com/office/powerpoint/2012/main" userId="Chase" providerId="None"/>
      </p:ext>
    </p:extLst>
  </p:cmAuthor>
  <p:cmAuthor id="3" name="Parth" initials="P" lastIdx="8" clrIdx="3"/>
  <p:cmAuthor id="10" name="Alex Dombrowsky" initials="AD" lastIdx="4" clrIdx="10">
    <p:extLst>
      <p:ext uri="{19B8F6BF-5375-455C-9EA6-DF929625EA0E}">
        <p15:presenceInfo xmlns:p15="http://schemas.microsoft.com/office/powerpoint/2012/main" userId="Alex Dombrowsky" providerId="None"/>
      </p:ext>
    </p:extLst>
  </p:cmAuthor>
  <p:cmAuthor id="4" name="Kevin" initials="KDC" lastIdx="17" clrIdx="4"/>
  <p:cmAuthor id="5" name="Cole-PC" initials="DT" lastIdx="29" clrIdx="5">
    <p:extLst>
      <p:ext uri="{19B8F6BF-5375-455C-9EA6-DF929625EA0E}">
        <p15:presenceInfo xmlns:p15="http://schemas.microsoft.com/office/powerpoint/2012/main" userId="Cole-PC" providerId="None"/>
      </p:ext>
    </p:extLst>
  </p:cmAuthor>
  <p:cmAuthor id="6" name="KEVIN2-PC" initials="K" lastIdx="35" clrIdx="6">
    <p:extLst>
      <p:ext uri="{19B8F6BF-5375-455C-9EA6-DF929625EA0E}">
        <p15:presenceInfo xmlns:p15="http://schemas.microsoft.com/office/powerpoint/2012/main" userId="KEVIN2-PC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B676"/>
    <a:srgbClr val="FF9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6364" autoAdjust="0"/>
  </p:normalViewPr>
  <p:slideViewPr>
    <p:cSldViewPr snapToGrid="0" snapToObjects="1">
      <p:cViewPr varScale="1">
        <p:scale>
          <a:sx n="114" d="100"/>
          <a:sy n="114" d="100"/>
        </p:scale>
        <p:origin x="15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B4FBF2C-B01F-4D60-A223-D6A7F91BF2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67113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6768" y="0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008" y="4387136"/>
            <a:ext cx="5560060" cy="4156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6768" y="8772668"/>
            <a:ext cx="3011699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51C56BC-89D4-410D-85E5-5B3354CFA1DE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27568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2592A-15DC-47E6-9F27-EA214D80A074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939985" y="8777479"/>
            <a:ext cx="3010090" cy="458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14" tIns="47961" rIns="95914" bIns="47961" anchor="b"/>
          <a:lstStyle/>
          <a:p>
            <a:pPr algn="r" defTabSz="958637"/>
            <a:fld id="{68542D4D-F1C9-4B91-82D3-02C820F32365}" type="slidenum">
              <a:rPr lang="en-GB" sz="1300"/>
              <a:pPr algn="r" defTabSz="958637"/>
              <a:t>1</a:t>
            </a:fld>
            <a:endParaRPr lang="en-GB" sz="1300" dirty="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21213" cy="3465513"/>
          </a:xfrm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6677" y="4387136"/>
            <a:ext cx="5096722" cy="4156234"/>
          </a:xfrm>
          <a:noFill/>
          <a:ln/>
        </p:spPr>
        <p:txBody>
          <a:bodyPr lIns="95914" tIns="47961" rIns="95914" bIns="47961"/>
          <a:lstStyle/>
          <a:p>
            <a:pPr eaLnBrk="1" hangingPunct="1"/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2592A-15DC-47E6-9F27-EA214D80A074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939985" y="8777479"/>
            <a:ext cx="3010090" cy="458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14" tIns="47961" rIns="95914" bIns="47961" anchor="b"/>
          <a:lstStyle/>
          <a:p>
            <a:pPr algn="r" defTabSz="958637"/>
            <a:fld id="{68542D4D-F1C9-4B91-82D3-02C820F32365}" type="slidenum">
              <a:rPr lang="en-GB" sz="1300"/>
              <a:pPr algn="r" defTabSz="958637"/>
              <a:t>2</a:t>
            </a:fld>
            <a:endParaRPr lang="en-GB" sz="1300" dirty="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21213" cy="3465513"/>
          </a:xfrm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6677" y="4387136"/>
            <a:ext cx="5096722" cy="4156234"/>
          </a:xfrm>
          <a:noFill/>
          <a:ln/>
        </p:spPr>
        <p:txBody>
          <a:bodyPr lIns="95914" tIns="47961" rIns="95914" bIns="47961"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22101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2592A-15DC-47E6-9F27-EA214D80A074}" type="slidenum">
              <a:rPr lang="de-DE" smtClean="0"/>
              <a:pPr/>
              <a:t>6</a:t>
            </a:fld>
            <a:endParaRPr lang="de-DE"/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939985" y="8777479"/>
            <a:ext cx="3010090" cy="458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14" tIns="47961" rIns="95914" bIns="47961" anchor="b"/>
          <a:lstStyle/>
          <a:p>
            <a:pPr algn="r" defTabSz="958637"/>
            <a:fld id="{68542D4D-F1C9-4B91-82D3-02C820F32365}" type="slidenum">
              <a:rPr lang="en-GB" sz="1300"/>
              <a:pPr algn="r" defTabSz="958637"/>
              <a:t>6</a:t>
            </a:fld>
            <a:endParaRPr lang="en-GB" sz="1300" dirty="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21213" cy="3465513"/>
          </a:xfrm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6677" y="4387136"/>
            <a:ext cx="5096722" cy="4156234"/>
          </a:xfrm>
          <a:noFill/>
          <a:ln/>
        </p:spPr>
        <p:txBody>
          <a:bodyPr lIns="95914" tIns="47961" rIns="95914" bIns="47961"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19604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62592A-15DC-47E6-9F27-EA214D80A074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34819" name="Rectangle 7"/>
          <p:cNvSpPr txBox="1">
            <a:spLocks noGrp="1" noChangeArrowheads="1"/>
          </p:cNvSpPr>
          <p:nvPr/>
        </p:nvSpPr>
        <p:spPr bwMode="auto">
          <a:xfrm>
            <a:off x="3939985" y="8777479"/>
            <a:ext cx="3010090" cy="4585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914" tIns="47961" rIns="95914" bIns="47961" anchor="b"/>
          <a:lstStyle/>
          <a:p>
            <a:pPr algn="r" defTabSz="958637"/>
            <a:fld id="{68542D4D-F1C9-4B91-82D3-02C820F32365}" type="slidenum">
              <a:rPr lang="en-GB" sz="1300"/>
              <a:pPr algn="r" defTabSz="958637"/>
              <a:t>9</a:t>
            </a:fld>
            <a:endParaRPr lang="en-GB" sz="1300" dirty="0"/>
          </a:p>
        </p:txBody>
      </p:sp>
      <p:sp>
        <p:nvSpPr>
          <p:cNvPr id="348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5225" y="692150"/>
            <a:ext cx="4621213" cy="3465513"/>
          </a:xfrm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6677" y="4387136"/>
            <a:ext cx="5096722" cy="4156234"/>
          </a:xfrm>
          <a:noFill/>
          <a:ln/>
        </p:spPr>
        <p:txBody>
          <a:bodyPr lIns="95914" tIns="47961" rIns="95914" bIns="47961"/>
          <a:lstStyle/>
          <a:p>
            <a:pPr eaLnBrk="1" hangingPunct="1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69233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-3175" y="0"/>
            <a:ext cx="9147175" cy="5872163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19"/>
          <p:cNvSpPr>
            <a:spLocks noChangeArrowheads="1"/>
          </p:cNvSpPr>
          <p:nvPr userDrawn="1"/>
        </p:nvSpPr>
        <p:spPr bwMode="auto">
          <a:xfrm>
            <a:off x="0" y="1916113"/>
            <a:ext cx="9144000" cy="1122362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68627"/>
                  <a:invGamma/>
                </a:srgbClr>
              </a:gs>
              <a:gs pos="100000">
                <a:srgbClr val="B2B2B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2310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19138" y="1916113"/>
            <a:ext cx="5956300" cy="112236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2311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160713"/>
            <a:ext cx="5956300" cy="8001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 b="0">
                <a:solidFill>
                  <a:schemeClr val="bg1"/>
                </a:solidFill>
              </a:defRPr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pic>
        <p:nvPicPr>
          <p:cNvPr id="8" name="Picture 7" descr="astrape_logo_2013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932401" y="6258512"/>
            <a:ext cx="3066744" cy="599488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8775" y="138113"/>
            <a:ext cx="2130425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138113"/>
            <a:ext cx="624205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1"/>
          <p:cNvSpPr>
            <a:spLocks noChangeArrowheads="1"/>
          </p:cNvSpPr>
          <p:nvPr userDrawn="1"/>
        </p:nvSpPr>
        <p:spPr bwMode="auto">
          <a:xfrm>
            <a:off x="-3175" y="0"/>
            <a:ext cx="9147175" cy="5872163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Rectangle 22"/>
          <p:cNvSpPr>
            <a:spLocks noChangeArrowheads="1"/>
          </p:cNvSpPr>
          <p:nvPr userDrawn="1"/>
        </p:nvSpPr>
        <p:spPr bwMode="auto">
          <a:xfrm>
            <a:off x="0" y="1916113"/>
            <a:ext cx="9144000" cy="1122362"/>
          </a:xfrm>
          <a:prstGeom prst="rect">
            <a:avLst/>
          </a:prstGeom>
          <a:gradFill rotWithShape="1">
            <a:gsLst>
              <a:gs pos="0">
                <a:srgbClr val="B2B2B2">
                  <a:gamma/>
                  <a:shade val="68627"/>
                  <a:invGamma/>
                </a:srgbClr>
              </a:gs>
              <a:gs pos="100000">
                <a:srgbClr val="B2B2B2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0000" tIns="46800" rIns="90000" bIns="46800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Rectangle 23"/>
          <p:cNvSpPr>
            <a:spLocks noChangeArrowheads="1"/>
          </p:cNvSpPr>
          <p:nvPr userDrawn="1"/>
        </p:nvSpPr>
        <p:spPr bwMode="gray">
          <a:xfrm>
            <a:off x="7188200" y="6184900"/>
            <a:ext cx="1646238" cy="377825"/>
          </a:xfrm>
          <a:prstGeom prst="rect">
            <a:avLst/>
          </a:prstGeom>
          <a:noFill/>
          <a:ln w="2857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700" b="1"/>
              <a:t>YOUR </a:t>
            </a:r>
            <a:r>
              <a:rPr lang="de-DE" sz="1700" b="1">
                <a:solidFill>
                  <a:schemeClr val="hlink"/>
                </a:solidFill>
              </a:rPr>
              <a:t>LOGO</a:t>
            </a:r>
          </a:p>
        </p:txBody>
      </p:sp>
      <p:sp>
        <p:nvSpPr>
          <p:cNvPr id="392216" name="Rectangle 7"/>
          <p:cNvSpPr>
            <a:spLocks noGrp="1" noChangeArrowheads="1"/>
          </p:cNvSpPr>
          <p:nvPr>
            <p:ph type="ctrTitle"/>
          </p:nvPr>
        </p:nvSpPr>
        <p:spPr>
          <a:xfrm>
            <a:off x="719138" y="1916113"/>
            <a:ext cx="5956300" cy="1122362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92217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719138" y="3160713"/>
            <a:ext cx="5956300" cy="8001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200" b="0"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614488"/>
            <a:ext cx="4186238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14488"/>
            <a:ext cx="4186237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Privileged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8775" y="146050"/>
            <a:ext cx="2130425" cy="58594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325" y="146050"/>
            <a:ext cx="6242050" cy="58594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Priviledged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Privileged</a:t>
            </a:r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614488"/>
            <a:ext cx="4186238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963" y="1614488"/>
            <a:ext cx="4186237" cy="43910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Privileged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Confidential and Privileged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7" name="Rectangle 33"/>
          <p:cNvSpPr>
            <a:spLocks noChangeArrowheads="1"/>
          </p:cNvSpPr>
          <p:nvPr userDrawn="1"/>
        </p:nvSpPr>
        <p:spPr bwMode="auto">
          <a:xfrm flipV="1">
            <a:off x="-3175" y="0"/>
            <a:ext cx="9147175" cy="9858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267" name="Rectangle 5"/>
          <p:cNvSpPr>
            <a:spLocks noChangeArrowheads="1"/>
          </p:cNvSpPr>
          <p:nvPr/>
        </p:nvSpPr>
        <p:spPr bwMode="gray">
          <a:xfrm>
            <a:off x="2162175" y="6408738"/>
            <a:ext cx="47847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sz="1000" dirty="0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14325" y="138113"/>
            <a:ext cx="85248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1269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de-DE" dirty="0"/>
              <a:t>Confidential and Priveleged</a:t>
            </a:r>
          </a:p>
        </p:txBody>
      </p:sp>
      <p:sp>
        <p:nvSpPr>
          <p:cNvPr id="1030" name="Rectangle 12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4325" y="1614488"/>
            <a:ext cx="852487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pic>
        <p:nvPicPr>
          <p:cNvPr id="9" name="Picture 8" descr="astrape_logo_2013.jp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5932401" y="6258512"/>
            <a:ext cx="3066744" cy="59948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 spd="med">
    <p:fade/>
  </p:transition>
  <p:hf hd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6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2pPr>
      <a:lvl3pPr marL="561975" indent="-1793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768350" indent="-2047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10509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5pPr>
      <a:lvl6pPr marL="15081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6pPr>
      <a:lvl7pPr marL="19653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7pPr>
      <a:lvl8pPr marL="24225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8pPr>
      <a:lvl9pPr marL="28797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gray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4"/>
          <p:cNvGrpSpPr>
            <a:grpSpLocks/>
          </p:cNvGrpSpPr>
          <p:nvPr userDrawn="1"/>
        </p:nvGrpSpPr>
        <p:grpSpPr bwMode="auto">
          <a:xfrm>
            <a:off x="0" y="203200"/>
            <a:ext cx="9144000" cy="6654800"/>
            <a:chOff x="0" y="124"/>
            <a:chExt cx="5760" cy="4160"/>
          </a:xfrm>
        </p:grpSpPr>
        <p:sp>
          <p:nvSpPr>
            <p:cNvPr id="391183" name="Rectangle 15"/>
            <p:cNvSpPr>
              <a:spLocks noChangeArrowheads="1"/>
            </p:cNvSpPr>
            <p:nvPr userDrawn="1"/>
          </p:nvSpPr>
          <p:spPr bwMode="auto">
            <a:xfrm>
              <a:off x="0" y="124"/>
              <a:ext cx="5760" cy="4160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391184" name="Rectangle 16"/>
            <p:cNvSpPr>
              <a:spLocks noChangeArrowheads="1"/>
            </p:cNvSpPr>
            <p:nvPr userDrawn="1"/>
          </p:nvSpPr>
          <p:spPr bwMode="auto">
            <a:xfrm>
              <a:off x="0" y="124"/>
              <a:ext cx="5760" cy="2362"/>
            </a:xfrm>
            <a:prstGeom prst="rect">
              <a:avLst/>
            </a:prstGeom>
            <a:gradFill rotWithShape="1">
              <a:gsLst>
                <a:gs pos="0">
                  <a:srgbClr val="000000">
                    <a:gamma/>
                    <a:tint val="70588"/>
                    <a:invGamma/>
                  </a:srgbClr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391174" name="Rectangle 5"/>
          <p:cNvSpPr>
            <a:spLocks noChangeArrowheads="1"/>
          </p:cNvSpPr>
          <p:nvPr/>
        </p:nvSpPr>
        <p:spPr bwMode="gray">
          <a:xfrm>
            <a:off x="2162175" y="6408738"/>
            <a:ext cx="47847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endParaRPr lang="en-US" sz="1000" dirty="0"/>
          </a:p>
        </p:txBody>
      </p:sp>
      <p:sp>
        <p:nvSpPr>
          <p:cNvPr id="391176" name="Rectangle 10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219075" y="6408738"/>
            <a:ext cx="13430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de-DE" dirty="0"/>
              <a:t>Confidential and Privileged</a:t>
            </a:r>
          </a:p>
        </p:txBody>
      </p:sp>
      <p:sp>
        <p:nvSpPr>
          <p:cNvPr id="2053" name="Rectangle 12"/>
          <p:cNvSpPr>
            <a:spLocks noGrp="1" noChangeArrowheads="1"/>
          </p:cNvSpPr>
          <p:nvPr>
            <p:ph type="body" idx="1"/>
          </p:nvPr>
        </p:nvSpPr>
        <p:spPr bwMode="gray">
          <a:xfrm>
            <a:off x="314325" y="1614488"/>
            <a:ext cx="8524875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die Formate des Vorlagentextes zu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391178" name="Rectangle 10"/>
          <p:cNvSpPr>
            <a:spLocks noChangeArrowheads="1"/>
          </p:cNvSpPr>
          <p:nvPr userDrawn="1"/>
        </p:nvSpPr>
        <p:spPr bwMode="gray">
          <a:xfrm>
            <a:off x="7188200" y="6184900"/>
            <a:ext cx="1646238" cy="377825"/>
          </a:xfrm>
          <a:prstGeom prst="rect">
            <a:avLst/>
          </a:prstGeom>
          <a:noFill/>
          <a:ln w="28575">
            <a:solidFill>
              <a:srgbClr val="96969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0" hangingPunct="0">
              <a:defRPr/>
            </a:pPr>
            <a:r>
              <a:rPr lang="de-DE" sz="1700" b="1"/>
              <a:t>YOUR </a:t>
            </a:r>
            <a:r>
              <a:rPr lang="de-DE" sz="1700" b="1">
                <a:solidFill>
                  <a:schemeClr val="hlink"/>
                </a:solidFill>
              </a:rPr>
              <a:t>LOGO</a:t>
            </a:r>
          </a:p>
        </p:txBody>
      </p:sp>
      <p:sp>
        <p:nvSpPr>
          <p:cNvPr id="391185" name="Rectangle 17"/>
          <p:cNvSpPr>
            <a:spLocks noChangeArrowheads="1"/>
          </p:cNvSpPr>
          <p:nvPr userDrawn="1"/>
        </p:nvSpPr>
        <p:spPr bwMode="auto">
          <a:xfrm flipV="1">
            <a:off x="-3175" y="0"/>
            <a:ext cx="9147175" cy="985838"/>
          </a:xfrm>
          <a:prstGeom prst="rect">
            <a:avLst/>
          </a:prstGeom>
          <a:gradFill rotWithShape="1">
            <a:gsLst>
              <a:gs pos="0">
                <a:schemeClr val="tx2"/>
              </a:gs>
              <a:gs pos="100000">
                <a:schemeClr val="accent2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6" name="Rectangle 7"/>
          <p:cNvSpPr>
            <a:spLocks noGrp="1" noChangeArrowheads="1"/>
          </p:cNvSpPr>
          <p:nvPr>
            <p:ph type="title"/>
          </p:nvPr>
        </p:nvSpPr>
        <p:spPr bwMode="gray">
          <a:xfrm>
            <a:off x="314325" y="146050"/>
            <a:ext cx="8524875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Klicken Sie, um das Titelformat zu bearbeiten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18691" y="6477000"/>
            <a:ext cx="37221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200" smtClean="0">
                <a:solidFill>
                  <a:srgbClr val="0C3E70"/>
                </a:solidFill>
              </a:rPr>
              <a:pPr algn="r"/>
              <a:t>‹#›</a:t>
            </a:fld>
            <a:endParaRPr lang="en-US" sz="1200" dirty="0">
              <a:solidFill>
                <a:srgbClr val="0C3E70"/>
              </a:solidFill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3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ransition spd="med">
    <p:fade/>
  </p:transition>
  <p:hf hdr="0" dt="0"/>
  <p:txStyles>
    <p:titleStyle>
      <a:lvl1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lnSpc>
          <a:spcPct val="95000"/>
        </a:lnSpc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90500" indent="-190500" algn="l" rtl="0" eaLnBrk="0" fontAlgn="base" hangingPunct="0">
        <a:spcBef>
          <a:spcPct val="6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381000" indent="-188913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>
          <a:solidFill>
            <a:schemeClr val="tx1"/>
          </a:solidFill>
          <a:latin typeface="+mn-lt"/>
          <a:cs typeface="+mn-cs"/>
        </a:defRPr>
      </a:lvl2pPr>
      <a:lvl3pPr marL="561975" indent="-1793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3pPr>
      <a:lvl4pPr marL="768350" indent="-204788" algn="l" rtl="0" eaLnBrk="0" fontAlgn="base" hangingPunct="0">
        <a:spcBef>
          <a:spcPct val="3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  <a:cs typeface="+mn-cs"/>
        </a:defRPr>
      </a:lvl4pPr>
      <a:lvl5pPr marL="1050925" indent="-168275" algn="l" rtl="0" eaLnBrk="0" fontAlgn="base" hangingPunct="0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15081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19653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24225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2879725" indent="-168275" algn="l" rtl="0" fontAlgn="base">
        <a:spcBef>
          <a:spcPct val="40000"/>
        </a:spcBef>
        <a:spcAft>
          <a:spcPct val="0"/>
        </a:spcAft>
        <a:buClr>
          <a:schemeClr val="accent1"/>
        </a:buClr>
        <a:buFont typeface="Wingdings" pitchFamily="2" charset="2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F227616-ECD8-489C-AD81-34A10F83F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0576" y="1905000"/>
            <a:ext cx="8382000" cy="1122362"/>
          </a:xfrm>
        </p:spPr>
        <p:txBody>
          <a:bodyPr/>
          <a:lstStyle/>
          <a:p>
            <a:r>
              <a:rPr lang="en-US" dirty="0"/>
              <a:t>2022 Studies Update</a:t>
            </a:r>
            <a:br>
              <a:rPr lang="en-US" dirty="0"/>
            </a:br>
            <a:r>
              <a:rPr lang="en-US" dirty="0"/>
              <a:t>SAWG Presentation 08/29/2022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C834F4D3-C53C-4AEE-9CCA-7B7D6E527EA9}"/>
              </a:ext>
            </a:extLst>
          </p:cNvPr>
          <p:cNvSpPr txBox="1">
            <a:spLocks/>
          </p:cNvSpPr>
          <p:nvPr/>
        </p:nvSpPr>
        <p:spPr bwMode="gray">
          <a:xfrm>
            <a:off x="720576" y="3093742"/>
            <a:ext cx="7204224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None/>
              <a:defRPr sz="2200" b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561975" indent="-179388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3pPr>
            <a:lvl4pPr marL="768350" indent="-204788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10509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15081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19653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24225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28797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b="1" kern="0" dirty="0"/>
              <a:t>Prepared for Electric Reliability Council of Texas</a:t>
            </a:r>
          </a:p>
          <a:p>
            <a:endParaRPr lang="en-US" b="1" kern="0" dirty="0"/>
          </a:p>
          <a:p>
            <a:endParaRPr lang="en-US" b="1" kern="0" dirty="0"/>
          </a:p>
        </p:txBody>
      </p:sp>
    </p:spTree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F97FF-D24D-F13A-74B5-80E8FAC07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Schedule 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C3C38A6-DB3E-1A8C-DB3C-84A5F1097196}"/>
              </a:ext>
            </a:extLst>
          </p:cNvPr>
          <p:cNvSpPr txBox="1">
            <a:spLocks/>
          </p:cNvSpPr>
          <p:nvPr/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1E65FA3-7A79-4349-479E-DBCC77CEB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69676"/>
              </p:ext>
            </p:extLst>
          </p:nvPr>
        </p:nvGraphicFramePr>
        <p:xfrm>
          <a:off x="1543574" y="2071072"/>
          <a:ext cx="6056851" cy="10813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77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91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9821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</a:t>
                      </a:r>
                      <a:endParaRPr lang="en-US" sz="1400" b="1" kern="1200" dirty="0">
                        <a:solidFill>
                          <a:schemeClr val="accent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Milestone</a:t>
                      </a: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78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9/9/22</a:t>
                      </a:r>
                      <a:endParaRPr lang="en-US" sz="1400" b="1" kern="1200" dirty="0">
                        <a:solidFill>
                          <a:schemeClr val="accent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Draft Results for Zonal Reliability Study and ELCC Study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5789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9/30/22</a:t>
                      </a:r>
                      <a:endParaRPr lang="en-US" sz="1400" b="1" kern="1200" dirty="0">
                        <a:solidFill>
                          <a:schemeClr val="accent4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accent4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Final Results for Zonal Reliability Study and ELCC Study</a:t>
                      </a: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7257789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F227616-ECD8-489C-AD81-34A10F83F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05000"/>
            <a:ext cx="9144000" cy="1122362"/>
          </a:xfrm>
        </p:spPr>
        <p:txBody>
          <a:bodyPr/>
          <a:lstStyle/>
          <a:p>
            <a:pPr algn="ctr"/>
            <a:r>
              <a:rPr lang="en-US" dirty="0"/>
              <a:t>Zonal Reliability Study</a:t>
            </a:r>
          </a:p>
        </p:txBody>
      </p:sp>
    </p:spTree>
    <p:extLst>
      <p:ext uri="{BB962C8B-B14F-4D97-AF65-F5344CB8AC3E}">
        <p14:creationId xmlns:p14="http://schemas.microsoft.com/office/powerpoint/2010/main" val="346794337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941F0-7D09-E2D2-D352-982EDC85D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and Topology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063A87D-9F2C-F888-5B03-BE862618D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878" y="1475647"/>
            <a:ext cx="4975678" cy="4480538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D4038A-EE3A-0419-EF45-FABD582BAB09}"/>
              </a:ext>
            </a:extLst>
          </p:cNvPr>
          <p:cNvSpPr txBox="1">
            <a:spLocks/>
          </p:cNvSpPr>
          <p:nvPr/>
        </p:nvSpPr>
        <p:spPr bwMode="gray">
          <a:xfrm>
            <a:off x="314326" y="1333849"/>
            <a:ext cx="3476552" cy="4773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561975" indent="-179388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3pPr>
            <a:lvl4pPr marL="768350" indent="-204788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10509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15081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19653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24225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28797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Prior reliability analysis has assumed full deliverability during net peak load conditions across ERCOT</a:t>
            </a:r>
          </a:p>
          <a:p>
            <a:r>
              <a:rPr lang="en-US" kern="0" dirty="0"/>
              <a:t>Zonal reliability study is the first step in understanding the impact that transmission constraints have on generation adequacy</a:t>
            </a:r>
          </a:p>
          <a:p>
            <a:r>
              <a:rPr lang="en-US" kern="0" dirty="0"/>
              <a:t>This analysis includes simplified network constraints using a pipe and bubble representation</a:t>
            </a:r>
          </a:p>
          <a:p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09900627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6EA25-A107-B028-4C55-C011F49B1A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Results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F4C6914-1CEA-E2B9-47E3-FE03641F46D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574758"/>
              </p:ext>
            </p:extLst>
          </p:nvPr>
        </p:nvGraphicFramePr>
        <p:xfrm>
          <a:off x="5440426" y="2082006"/>
          <a:ext cx="3163372" cy="2693988"/>
        </p:xfrm>
        <a:graphic>
          <a:graphicData uri="http://schemas.openxmlformats.org/drawingml/2006/table">
            <a:tbl>
              <a:tblPr firstRow="1" firstCol="1" bandRow="1"/>
              <a:tblGrid>
                <a:gridCol w="1337879">
                  <a:extLst>
                    <a:ext uri="{9D8B030D-6E8A-4147-A177-3AD203B41FA5}">
                      <a16:colId xmlns:a16="http://schemas.microsoft.com/office/drawing/2014/main" val="2864655366"/>
                    </a:ext>
                  </a:extLst>
                </a:gridCol>
                <a:gridCol w="1185413">
                  <a:extLst>
                    <a:ext uri="{9D8B030D-6E8A-4147-A177-3AD203B41FA5}">
                      <a16:colId xmlns:a16="http://schemas.microsoft.com/office/drawing/2014/main" val="3944580538"/>
                    </a:ext>
                  </a:extLst>
                </a:gridCol>
                <a:gridCol w="640080">
                  <a:extLst>
                    <a:ext uri="{9D8B030D-6E8A-4147-A177-3AD203B41FA5}">
                      <a16:colId xmlns:a16="http://schemas.microsoft.com/office/drawing/2014/main" val="2091709114"/>
                    </a:ext>
                  </a:extLst>
                </a:gridCol>
              </a:tblGrid>
              <a:tr h="2000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Transmission Topology</a:t>
                      </a:r>
                      <a:endParaRPr lang="en-US" sz="1100" kern="12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Region</a:t>
                      </a:r>
                      <a:endParaRPr lang="en-US" sz="1100" kern="12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LOLE</a:t>
                      </a:r>
                      <a:endParaRPr lang="en-US" sz="1100" kern="12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432167"/>
                  </a:ext>
                </a:extLst>
              </a:tr>
              <a:tr h="190500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Copper Sheet</a:t>
                      </a:r>
                      <a:endParaRPr lang="en-US" sz="1100" kern="12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ERCOT_Agg</a:t>
                      </a:r>
                      <a:endParaRPr lang="en-US" sz="1100" kern="120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0.09</a:t>
                      </a:r>
                      <a:endParaRPr lang="en-US" sz="1100" kern="12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59390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ERCOT_DFW</a:t>
                      </a:r>
                      <a:endParaRPr lang="en-US" sz="1100" kern="120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0.09</a:t>
                      </a:r>
                      <a:endParaRPr lang="en-US" sz="1100" kern="12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196440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ERCOT_Houston</a:t>
                      </a:r>
                      <a:endParaRPr lang="en-US" sz="1100" kern="120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0.09</a:t>
                      </a:r>
                      <a:endParaRPr lang="en-US" sz="1100" kern="12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918179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ERCOT_ResOfSys</a:t>
                      </a:r>
                      <a:endParaRPr lang="en-US" sz="1100" kern="12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0.09</a:t>
                      </a:r>
                      <a:endParaRPr lang="en-US" sz="1100" kern="12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1294378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ERCOT_Valley</a:t>
                      </a:r>
                      <a:endParaRPr lang="en-US" sz="1100" kern="120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0.09</a:t>
                      </a:r>
                      <a:endParaRPr lang="en-US" sz="1100" kern="12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3184570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ERCOT_West</a:t>
                      </a:r>
                      <a:endParaRPr lang="en-US" sz="1100" kern="120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0.09</a:t>
                      </a:r>
                      <a:endParaRPr lang="en-US" sz="1100" kern="12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3452020"/>
                  </a:ext>
                </a:extLst>
              </a:tr>
              <a:tr h="190500">
                <a:tc rowSpan="6"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Constrained</a:t>
                      </a:r>
                      <a:endParaRPr lang="en-US" sz="1100" kern="12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ERCOT_Agg</a:t>
                      </a:r>
                      <a:endParaRPr lang="en-US" sz="1100" kern="120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0.71</a:t>
                      </a:r>
                      <a:endParaRPr lang="en-US" sz="1100" kern="12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493074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ERCOT_DFW</a:t>
                      </a:r>
                      <a:endParaRPr lang="en-US" sz="1100" kern="120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0.18</a:t>
                      </a:r>
                      <a:endParaRPr lang="en-US" sz="1100" kern="12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987027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ERCOT_Houston</a:t>
                      </a:r>
                      <a:endParaRPr lang="en-US" sz="1100" kern="120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0.26</a:t>
                      </a:r>
                      <a:endParaRPr lang="en-US" sz="1100" kern="12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664321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ERCOT_ResOfSys</a:t>
                      </a:r>
                      <a:endParaRPr lang="en-US" sz="1100" kern="120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0.16</a:t>
                      </a:r>
                      <a:endParaRPr lang="en-US" sz="1100" kern="12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341202"/>
                  </a:ext>
                </a:extLst>
              </a:tr>
              <a:tr h="1905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ERCOT_Valley</a:t>
                      </a:r>
                      <a:endParaRPr lang="en-US" sz="1100" kern="120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0.39</a:t>
                      </a:r>
                      <a:endParaRPr lang="en-US" sz="1100" kern="12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1206484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ker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ERCOT_West</a:t>
                      </a:r>
                      <a:endParaRPr lang="en-US" sz="1100" kern="120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kern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0.25</a:t>
                      </a:r>
                      <a:endParaRPr lang="en-US" sz="1100" kern="1200" dirty="0">
                        <a:effectLst/>
                        <a:latin typeface="Calibri" panose="020F0502020204030204" pitchFamily="34" charset="0"/>
                        <a:ea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920590"/>
                  </a:ext>
                </a:extLst>
              </a:tr>
            </a:tbl>
          </a:graphicData>
        </a:graphic>
      </p:graphicFrame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A8B5957-2FFC-2DE9-C5E0-B3ADAD2A5BD9}"/>
              </a:ext>
            </a:extLst>
          </p:cNvPr>
          <p:cNvSpPr txBox="1">
            <a:spLocks/>
          </p:cNvSpPr>
          <p:nvPr/>
        </p:nvSpPr>
        <p:spPr bwMode="gray">
          <a:xfrm>
            <a:off x="314326" y="1333849"/>
            <a:ext cx="4450622" cy="4773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>
            <a:lvl1pPr marL="190500" indent="-190500" algn="l" rtl="0" eaLnBrk="0" fontAlgn="base" hangingPunct="0">
              <a:spcBef>
                <a:spcPct val="6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1000" indent="-188913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tx1"/>
                </a:solidFill>
                <a:latin typeface="+mn-lt"/>
              </a:defRPr>
            </a:lvl2pPr>
            <a:lvl3pPr marL="561975" indent="-179388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3pPr>
            <a:lvl4pPr marL="768350" indent="-204788" algn="l" rtl="0" eaLnBrk="0" fontAlgn="base" hangingPunct="0">
              <a:spcBef>
                <a:spcPct val="3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</a:defRPr>
            </a:lvl4pPr>
            <a:lvl5pPr marL="10509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15081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19653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24225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2879725" indent="-168275" algn="l" rtl="0" eaLnBrk="0" fontAlgn="base" hangingPunct="0">
              <a:spcBef>
                <a:spcPct val="4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/>
              <a:t>A transmission group was created that treated ERCOT as a copper sheet </a:t>
            </a:r>
          </a:p>
          <a:p>
            <a:r>
              <a:rPr lang="en-US" kern="0" dirty="0"/>
              <a:t>The base reliability was determined, and then coal capacity was retired until the system reached ~0.1 LOLE</a:t>
            </a:r>
          </a:p>
          <a:p>
            <a:r>
              <a:rPr lang="en-US" kern="0" dirty="0"/>
              <a:t>The copper sheet transmission group was then switched out for a more constrained group</a:t>
            </a:r>
          </a:p>
        </p:txBody>
      </p:sp>
    </p:spTree>
    <p:extLst>
      <p:ext uri="{BB962C8B-B14F-4D97-AF65-F5344CB8AC3E}">
        <p14:creationId xmlns:p14="http://schemas.microsoft.com/office/powerpoint/2010/main" val="934193289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8225D-ACD2-DDD4-EFAF-E002A9B07E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EE45DA-C990-7CAF-369B-F718CA6845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233487"/>
            <a:ext cx="8524875" cy="4391025"/>
          </a:xfrm>
        </p:spPr>
        <p:txBody>
          <a:bodyPr/>
          <a:lstStyle/>
          <a:p>
            <a:pPr marL="0" marR="0" indent="0">
              <a:spcBef>
                <a:spcPts val="1800"/>
              </a:spcBef>
              <a:spcAft>
                <a:spcPts val="300"/>
              </a:spcAft>
              <a:buNone/>
            </a:pPr>
            <a:r>
              <a:rPr lang="en-US" kern="1200" cap="all" dirty="0">
                <a:solidFill>
                  <a:schemeClr val="accent4"/>
                </a:solidFill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Perfect Capacity</a:t>
            </a:r>
          </a:p>
          <a:p>
            <a:pPr marL="371475"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200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Starting with the constrained group results, perfect capacity will be added to each zone uniformly until one zone reaches 0.1 LOLE</a:t>
            </a:r>
          </a:p>
          <a:p>
            <a:pPr marL="371475"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200" dirty="0">
                <a:ea typeface="Garamond" panose="02020404030301010803" pitchFamily="18" charset="0"/>
                <a:cs typeface="Times New Roman" panose="02020603050405020304" pitchFamily="18" charset="0"/>
              </a:rPr>
              <a:t>C</a:t>
            </a:r>
            <a:r>
              <a:rPr lang="en-US" sz="2000" b="1" kern="1200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apacity blocks will be added to the zones that are still short until all zones reach 0.1 LOLE</a:t>
            </a:r>
          </a:p>
          <a:p>
            <a:pPr marL="0" marR="0" indent="0">
              <a:spcBef>
                <a:spcPts val="1800"/>
              </a:spcBef>
              <a:spcAft>
                <a:spcPts val="300"/>
              </a:spcAft>
              <a:buNone/>
            </a:pPr>
            <a:r>
              <a:rPr lang="en-US" kern="1200" cap="all" dirty="0">
                <a:solidFill>
                  <a:schemeClr val="accent4"/>
                </a:solidFill>
                <a:effectLst/>
                <a:ea typeface="MS Gothic" panose="020B0609070205080204" pitchFamily="49" charset="-128"/>
                <a:cs typeface="Times New Roman" panose="02020603050405020304" pitchFamily="18" charset="0"/>
              </a:rPr>
              <a:t>Transmission Capability</a:t>
            </a:r>
          </a:p>
          <a:p>
            <a:pPr marL="371475"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200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Starting with the constrained group results, transmission limits will be relaxed for each internal ERCOT transmission tie uniformly until one zone reaches 0.1 LOLE</a:t>
            </a:r>
          </a:p>
          <a:p>
            <a:pPr marL="371475"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200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All remaining ties not connected to the 0.1 LOLE region will continue to be increased uniformly until all zones reach 0.1 LOLE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871826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F227616-ECD8-489C-AD81-34A10F83F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05000"/>
            <a:ext cx="9144000" cy="1122362"/>
          </a:xfrm>
        </p:spPr>
        <p:txBody>
          <a:bodyPr/>
          <a:lstStyle/>
          <a:p>
            <a:pPr algn="ctr"/>
            <a:r>
              <a:rPr lang="en-US" dirty="0"/>
              <a:t>ELCC Study</a:t>
            </a:r>
          </a:p>
        </p:txBody>
      </p:sp>
    </p:spTree>
    <p:extLst>
      <p:ext uri="{BB962C8B-B14F-4D97-AF65-F5344CB8AC3E}">
        <p14:creationId xmlns:p14="http://schemas.microsoft.com/office/powerpoint/2010/main" val="3691787978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>
            <a:extLst>
              <a:ext uri="{FF2B5EF4-FFF2-40B4-BE49-F238E27FC236}">
                <a16:creationId xmlns:a16="http://schemas.microsoft.com/office/drawing/2014/main" id="{001FAAD7-3745-7F76-C2B3-C16350FCC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325" y="138113"/>
            <a:ext cx="8524875" cy="600075"/>
          </a:xfrm>
        </p:spPr>
        <p:txBody>
          <a:bodyPr/>
          <a:lstStyle/>
          <a:p>
            <a:r>
              <a:rPr lang="en-US" dirty="0"/>
              <a:t>ELCC Study SERVM Runs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D0DA44FB-209A-15C4-E99C-3CD6D7D74A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1107348"/>
            <a:ext cx="8524875" cy="4763942"/>
          </a:xfrm>
        </p:spPr>
        <p:txBody>
          <a:bodyPr/>
          <a:lstStyle/>
          <a:p>
            <a:r>
              <a:rPr lang="en-US" sz="1600" dirty="0"/>
              <a:t>Perform hourly analysis to obtain ELCC values for the following scenarios:</a:t>
            </a:r>
          </a:p>
          <a:p>
            <a:pPr lvl="1"/>
            <a:r>
              <a:rPr lang="en-US" sz="1400" dirty="0"/>
              <a:t>Solar 0 – 40 GW</a:t>
            </a:r>
          </a:p>
          <a:p>
            <a:pPr lvl="1"/>
            <a:r>
              <a:rPr lang="en-US" sz="1400" dirty="0"/>
              <a:t>Wind 0 – 50 GW</a:t>
            </a:r>
          </a:p>
          <a:p>
            <a:pPr lvl="1"/>
            <a:r>
              <a:rPr lang="en-US" sz="1400" dirty="0"/>
              <a:t>Storage 0 – 12 GW</a:t>
            </a:r>
          </a:p>
          <a:p>
            <a:pPr lvl="1"/>
            <a:r>
              <a:rPr lang="en-US" sz="1400" dirty="0"/>
              <a:t>Location Effects of Wind</a:t>
            </a:r>
          </a:p>
          <a:p>
            <a:pPr lvl="2"/>
            <a:r>
              <a:rPr lang="en-US" sz="1200" dirty="0"/>
              <a:t>Wind-C</a:t>
            </a:r>
          </a:p>
          <a:p>
            <a:pPr lvl="2"/>
            <a:r>
              <a:rPr lang="en-US" sz="1200" dirty="0"/>
              <a:t>Wind-O</a:t>
            </a:r>
          </a:p>
          <a:p>
            <a:pPr lvl="2"/>
            <a:r>
              <a:rPr lang="en-US" sz="1200" dirty="0"/>
              <a:t>Wind-P</a:t>
            </a:r>
          </a:p>
          <a:p>
            <a:pPr lvl="1"/>
            <a:r>
              <a:rPr lang="en-US" sz="1400" dirty="0"/>
              <a:t>Location Effects of Solar</a:t>
            </a:r>
          </a:p>
          <a:p>
            <a:pPr lvl="2"/>
            <a:r>
              <a:rPr lang="en-US" sz="1200" dirty="0"/>
              <a:t>West</a:t>
            </a:r>
          </a:p>
          <a:p>
            <a:pPr lvl="2"/>
            <a:r>
              <a:rPr lang="en-US" sz="1200" dirty="0"/>
              <a:t>Non-West</a:t>
            </a:r>
          </a:p>
          <a:p>
            <a:pPr lvl="1"/>
            <a:r>
              <a:rPr lang="en-US" sz="1400" dirty="0"/>
              <a:t>Technology Effects of Solar</a:t>
            </a:r>
          </a:p>
          <a:p>
            <a:pPr lvl="2"/>
            <a:r>
              <a:rPr lang="en-US" sz="1200" dirty="0"/>
              <a:t>DG</a:t>
            </a:r>
          </a:p>
          <a:p>
            <a:pPr lvl="2"/>
            <a:r>
              <a:rPr lang="en-US" sz="1200" dirty="0"/>
              <a:t>Tracking</a:t>
            </a:r>
          </a:p>
          <a:p>
            <a:pPr lvl="1"/>
            <a:r>
              <a:rPr lang="en-US" sz="1400" dirty="0"/>
              <a:t>Storage:</a:t>
            </a:r>
          </a:p>
          <a:p>
            <a:pPr lvl="2"/>
            <a:r>
              <a:rPr lang="en-US" sz="1400" dirty="0"/>
              <a:t>Serve A/S</a:t>
            </a:r>
          </a:p>
          <a:p>
            <a:pPr lvl="2"/>
            <a:r>
              <a:rPr lang="en-US" sz="1400" dirty="0"/>
              <a:t>Unable to Serve A/S</a:t>
            </a:r>
          </a:p>
          <a:p>
            <a:pPr lvl="1"/>
            <a:r>
              <a:rPr lang="en-US" sz="1600" b="1" dirty="0"/>
              <a:t>Perform analysis to obtain ELCC values for high-risk hours of solar, wind, and storage at 1 selected penetration level</a:t>
            </a:r>
          </a:p>
        </p:txBody>
      </p:sp>
    </p:spTree>
    <p:extLst>
      <p:ext uri="{BB962C8B-B14F-4D97-AF65-F5344CB8AC3E}">
        <p14:creationId xmlns:p14="http://schemas.microsoft.com/office/powerpoint/2010/main" val="1469871990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570252-2BAD-74CC-0505-CCB57BCB7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Solar Reliability Value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868C31B-FE0F-842D-7BA2-243649A812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7723" y="1530131"/>
            <a:ext cx="5633192" cy="433463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4B44B11-5705-F06D-32F8-0E38E7B40F2F}"/>
              </a:ext>
            </a:extLst>
          </p:cNvPr>
          <p:cNvSpPr txBox="1"/>
          <p:nvPr/>
        </p:nvSpPr>
        <p:spPr>
          <a:xfrm>
            <a:off x="1271276" y="1222354"/>
            <a:ext cx="5054368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b="1" dirty="0"/>
              <a:t>August Daily Net Load as a Function of Solar Penetration</a:t>
            </a:r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21DBA4C2-EB42-67EE-50CF-314E19415B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022594"/>
              </p:ext>
            </p:extLst>
          </p:nvPr>
        </p:nvGraphicFramePr>
        <p:xfrm>
          <a:off x="6325644" y="3787863"/>
          <a:ext cx="2418826" cy="189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6059">
                  <a:extLst>
                    <a:ext uri="{9D8B030D-6E8A-4147-A177-3AD203B41FA5}">
                      <a16:colId xmlns:a16="http://schemas.microsoft.com/office/drawing/2014/main" val="55089677"/>
                    </a:ext>
                  </a:extLst>
                </a:gridCol>
                <a:gridCol w="1202767">
                  <a:extLst>
                    <a:ext uri="{9D8B030D-6E8A-4147-A177-3AD203B41FA5}">
                      <a16:colId xmlns:a16="http://schemas.microsoft.com/office/drawing/2014/main" val="3716409223"/>
                    </a:ext>
                  </a:extLst>
                </a:gridCol>
              </a:tblGrid>
              <a:tr h="461649">
                <a:tc>
                  <a:txBody>
                    <a:bodyPr/>
                    <a:lstStyle/>
                    <a:p>
                      <a:r>
                        <a:rPr lang="en-US" sz="1400" dirty="0"/>
                        <a:t>Solar Penetration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Marginal ELCC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25358716"/>
                  </a:ext>
                </a:extLst>
              </a:tr>
              <a:tr h="344690">
                <a:tc>
                  <a:txBody>
                    <a:bodyPr/>
                    <a:lstStyle/>
                    <a:p>
                      <a:r>
                        <a:rPr lang="en-US" sz="1400" dirty="0"/>
                        <a:t>1GW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78%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7958141"/>
                  </a:ext>
                </a:extLst>
              </a:tr>
              <a:tr h="344690">
                <a:tc>
                  <a:txBody>
                    <a:bodyPr/>
                    <a:lstStyle/>
                    <a:p>
                      <a:r>
                        <a:rPr lang="en-US" sz="1400" dirty="0"/>
                        <a:t>10GW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3119263"/>
                  </a:ext>
                </a:extLst>
              </a:tr>
              <a:tr h="344690">
                <a:tc>
                  <a:txBody>
                    <a:bodyPr/>
                    <a:lstStyle/>
                    <a:p>
                      <a:r>
                        <a:rPr lang="en-US" sz="1400" dirty="0"/>
                        <a:t>20GW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8358440"/>
                  </a:ext>
                </a:extLst>
              </a:tr>
              <a:tr h="344690">
                <a:tc>
                  <a:txBody>
                    <a:bodyPr/>
                    <a:lstStyle/>
                    <a:p>
                      <a:r>
                        <a:rPr lang="en-US" sz="1400" dirty="0"/>
                        <a:t>25GW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1144282"/>
                  </a:ext>
                </a:extLst>
              </a:tr>
            </a:tbl>
          </a:graphicData>
        </a:graphic>
      </p:graphicFrame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2480A8C-AE3F-F97B-303D-18D7E970B5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0916" y="1685022"/>
            <a:ext cx="2418826" cy="1829965"/>
          </a:xfrm>
        </p:spPr>
        <p:txBody>
          <a:bodyPr/>
          <a:lstStyle/>
          <a:p>
            <a:pPr marL="371475" lvl="2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000" b="1" kern="1200" dirty="0">
                <a:effectLst/>
                <a:ea typeface="Garamond" panose="02020404030301010803" pitchFamily="18" charset="0"/>
                <a:cs typeface="Times New Roman" panose="02020603050405020304" pitchFamily="18" charset="0"/>
              </a:rPr>
              <a:t>Reliability value of solar is nearly exhausted above 20GW penetration.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67147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>
            <a:extLst>
              <a:ext uri="{FF2B5EF4-FFF2-40B4-BE49-F238E27FC236}">
                <a16:creationId xmlns:a16="http://schemas.microsoft.com/office/drawing/2014/main" id="{5F227616-ECD8-489C-AD81-34A10F83FA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05000"/>
            <a:ext cx="9144000" cy="1122362"/>
          </a:xfrm>
        </p:spPr>
        <p:txBody>
          <a:bodyPr/>
          <a:lstStyle/>
          <a:p>
            <a:pPr algn="ctr"/>
            <a:r>
              <a:rPr lang="en-US" dirty="0"/>
              <a:t>Schedule</a:t>
            </a:r>
          </a:p>
        </p:txBody>
      </p:sp>
    </p:spTree>
    <p:extLst>
      <p:ext uri="{BB962C8B-B14F-4D97-AF65-F5344CB8AC3E}">
        <p14:creationId xmlns:p14="http://schemas.microsoft.com/office/powerpoint/2010/main" val="1561153694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PresentationLoad">
  <a:themeElements>
    <a:clrScheme name="PresentationLoad 1">
      <a:dk1>
        <a:srgbClr val="000000"/>
      </a:dk1>
      <a:lt1>
        <a:srgbClr val="FFFFFF"/>
      </a:lt1>
      <a:dk2>
        <a:srgbClr val="004074"/>
      </a:dk2>
      <a:lt2>
        <a:srgbClr val="FEA501"/>
      </a:lt2>
      <a:accent1>
        <a:srgbClr val="0061B2"/>
      </a:accent1>
      <a:accent2>
        <a:srgbClr val="2A79D0"/>
      </a:accent2>
      <a:accent3>
        <a:srgbClr val="FFFFFF"/>
      </a:accent3>
      <a:accent4>
        <a:srgbClr val="000000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PresentationLoa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tionLoad 1">
        <a:dk1>
          <a:srgbClr val="000000"/>
        </a:dk1>
        <a:lt1>
          <a:srgbClr val="FFFFFF"/>
        </a:lt1>
        <a:dk2>
          <a:srgbClr val="004074"/>
        </a:dk2>
        <a:lt2>
          <a:srgbClr val="FEA501"/>
        </a:lt2>
        <a:accent1>
          <a:srgbClr val="0061B2"/>
        </a:accent1>
        <a:accent2>
          <a:srgbClr val="2A79D0"/>
        </a:accent2>
        <a:accent3>
          <a:srgbClr val="FFFFFF"/>
        </a:accent3>
        <a:accent4>
          <a:srgbClr val="000000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PresentationLoad">
  <a:themeElements>
    <a:clrScheme name="1_PresentationLoad 5">
      <a:dk1>
        <a:srgbClr val="FEA501"/>
      </a:dk1>
      <a:lt1>
        <a:srgbClr val="FFFFFF"/>
      </a:lt1>
      <a:dk2>
        <a:srgbClr val="000000"/>
      </a:dk2>
      <a:lt2>
        <a:srgbClr val="004074"/>
      </a:lt2>
      <a:accent1>
        <a:srgbClr val="0061B2"/>
      </a:accent1>
      <a:accent2>
        <a:srgbClr val="2A79D0"/>
      </a:accent2>
      <a:accent3>
        <a:srgbClr val="AAAAAA"/>
      </a:accent3>
      <a:accent4>
        <a:srgbClr val="DADADA"/>
      </a:accent4>
      <a:accent5>
        <a:srgbClr val="AAB7D5"/>
      </a:accent5>
      <a:accent6>
        <a:srgbClr val="256DBC"/>
      </a:accent6>
      <a:hlink>
        <a:srgbClr val="69A2E1"/>
      </a:hlink>
      <a:folHlink>
        <a:srgbClr val="9DC2EB"/>
      </a:folHlink>
    </a:clrScheme>
    <a:fontScheme name="1_PresentationLoad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0000" tIns="46800" rIns="90000" bIns="4680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PresentationLoad 1">
        <a:dk1>
          <a:srgbClr val="000000"/>
        </a:dk1>
        <a:lt1>
          <a:srgbClr val="FFFFFF"/>
        </a:lt1>
        <a:dk2>
          <a:srgbClr val="004074"/>
        </a:dk2>
        <a:lt2>
          <a:srgbClr val="FEA501"/>
        </a:lt2>
        <a:accent1>
          <a:srgbClr val="0061B2"/>
        </a:accent1>
        <a:accent2>
          <a:srgbClr val="2A79D0"/>
        </a:accent2>
        <a:accent3>
          <a:srgbClr val="FFFFFF"/>
        </a:accent3>
        <a:accent4>
          <a:srgbClr val="000000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Load 2">
        <a:dk1>
          <a:srgbClr val="000000"/>
        </a:dk1>
        <a:lt1>
          <a:srgbClr val="FFFFFF"/>
        </a:lt1>
        <a:dk2>
          <a:srgbClr val="38520E"/>
        </a:dk2>
        <a:lt2>
          <a:srgbClr val="FEA501"/>
        </a:lt2>
        <a:accent1>
          <a:srgbClr val="4C7013"/>
        </a:accent1>
        <a:accent2>
          <a:srgbClr val="6B9B1A"/>
        </a:accent2>
        <a:accent3>
          <a:srgbClr val="FFFFFF"/>
        </a:accent3>
        <a:accent4>
          <a:srgbClr val="000000"/>
        </a:accent4>
        <a:accent5>
          <a:srgbClr val="B2BBAA"/>
        </a:accent5>
        <a:accent6>
          <a:srgbClr val="608C16"/>
        </a:accent6>
        <a:hlink>
          <a:srgbClr val="90BA45"/>
        </a:hlink>
        <a:folHlink>
          <a:srgbClr val="B2CF7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Load 3">
        <a:dk1>
          <a:srgbClr val="000000"/>
        </a:dk1>
        <a:lt1>
          <a:srgbClr val="FFFFFF"/>
        </a:lt1>
        <a:dk2>
          <a:srgbClr val="920404"/>
        </a:dk2>
        <a:lt2>
          <a:srgbClr val="4C7013"/>
        </a:lt2>
        <a:accent1>
          <a:srgbClr val="E24203"/>
        </a:accent1>
        <a:accent2>
          <a:srgbClr val="FB7303"/>
        </a:accent2>
        <a:accent3>
          <a:srgbClr val="FFFFFF"/>
        </a:accent3>
        <a:accent4>
          <a:srgbClr val="000000"/>
        </a:accent4>
        <a:accent5>
          <a:srgbClr val="EEB0AA"/>
        </a:accent5>
        <a:accent6>
          <a:srgbClr val="E36802"/>
        </a:accent6>
        <a:hlink>
          <a:srgbClr val="FEA501"/>
        </a:hlink>
        <a:folHlink>
          <a:srgbClr val="FEC82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Load 4">
        <a:dk1>
          <a:srgbClr val="000000"/>
        </a:dk1>
        <a:lt1>
          <a:srgbClr val="FFFFFF"/>
        </a:lt1>
        <a:dk2>
          <a:srgbClr val="920404"/>
        </a:dk2>
        <a:lt2>
          <a:srgbClr val="4C7013"/>
        </a:lt2>
        <a:accent1>
          <a:srgbClr val="C40505"/>
        </a:accent1>
        <a:accent2>
          <a:srgbClr val="D03737"/>
        </a:accent2>
        <a:accent3>
          <a:srgbClr val="FFFFFF"/>
        </a:accent3>
        <a:accent4>
          <a:srgbClr val="000000"/>
        </a:accent4>
        <a:accent5>
          <a:srgbClr val="DEAAAA"/>
        </a:accent5>
        <a:accent6>
          <a:srgbClr val="BC3131"/>
        </a:accent6>
        <a:hlink>
          <a:srgbClr val="CB7B7B"/>
        </a:hlink>
        <a:folHlink>
          <a:srgbClr val="D2B1B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Load 5">
        <a:dk1>
          <a:srgbClr val="FEA501"/>
        </a:dk1>
        <a:lt1>
          <a:srgbClr val="FFFFFF"/>
        </a:lt1>
        <a:dk2>
          <a:srgbClr val="000000"/>
        </a:dk2>
        <a:lt2>
          <a:srgbClr val="004074"/>
        </a:lt2>
        <a:accent1>
          <a:srgbClr val="0061B2"/>
        </a:accent1>
        <a:accent2>
          <a:srgbClr val="2A79D0"/>
        </a:accent2>
        <a:accent3>
          <a:srgbClr val="AAAAAA"/>
        </a:accent3>
        <a:accent4>
          <a:srgbClr val="DADADA"/>
        </a:accent4>
        <a:accent5>
          <a:srgbClr val="AAB7D5"/>
        </a:accent5>
        <a:accent6>
          <a:srgbClr val="256DBC"/>
        </a:accent6>
        <a:hlink>
          <a:srgbClr val="69A2E1"/>
        </a:hlink>
        <a:folHlink>
          <a:srgbClr val="9DC2E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Load 6">
        <a:dk1>
          <a:srgbClr val="FEA501"/>
        </a:dk1>
        <a:lt1>
          <a:srgbClr val="FFFFFF"/>
        </a:lt1>
        <a:dk2>
          <a:srgbClr val="000000"/>
        </a:dk2>
        <a:lt2>
          <a:srgbClr val="38520E"/>
        </a:lt2>
        <a:accent1>
          <a:srgbClr val="4C7013"/>
        </a:accent1>
        <a:accent2>
          <a:srgbClr val="6B9B1A"/>
        </a:accent2>
        <a:accent3>
          <a:srgbClr val="AAAAAA"/>
        </a:accent3>
        <a:accent4>
          <a:srgbClr val="DADADA"/>
        </a:accent4>
        <a:accent5>
          <a:srgbClr val="B2BBAA"/>
        </a:accent5>
        <a:accent6>
          <a:srgbClr val="608C16"/>
        </a:accent6>
        <a:hlink>
          <a:srgbClr val="90BA45"/>
        </a:hlink>
        <a:folHlink>
          <a:srgbClr val="B2CF7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Load 7">
        <a:dk1>
          <a:srgbClr val="4C7013"/>
        </a:dk1>
        <a:lt1>
          <a:srgbClr val="FFFFFF"/>
        </a:lt1>
        <a:dk2>
          <a:srgbClr val="000000"/>
        </a:dk2>
        <a:lt2>
          <a:srgbClr val="920404"/>
        </a:lt2>
        <a:accent1>
          <a:srgbClr val="E24203"/>
        </a:accent1>
        <a:accent2>
          <a:srgbClr val="FB7303"/>
        </a:accent2>
        <a:accent3>
          <a:srgbClr val="AAAAAA"/>
        </a:accent3>
        <a:accent4>
          <a:srgbClr val="DADADA"/>
        </a:accent4>
        <a:accent5>
          <a:srgbClr val="EEB0AA"/>
        </a:accent5>
        <a:accent6>
          <a:srgbClr val="E36802"/>
        </a:accent6>
        <a:hlink>
          <a:srgbClr val="FEA501"/>
        </a:hlink>
        <a:folHlink>
          <a:srgbClr val="FEC82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Load 8">
        <a:dk1>
          <a:srgbClr val="4C7013"/>
        </a:dk1>
        <a:lt1>
          <a:srgbClr val="FFFFFF"/>
        </a:lt1>
        <a:dk2>
          <a:srgbClr val="000000"/>
        </a:dk2>
        <a:lt2>
          <a:srgbClr val="920404"/>
        </a:lt2>
        <a:accent1>
          <a:srgbClr val="C40505"/>
        </a:accent1>
        <a:accent2>
          <a:srgbClr val="D03737"/>
        </a:accent2>
        <a:accent3>
          <a:srgbClr val="AAAAAA"/>
        </a:accent3>
        <a:accent4>
          <a:srgbClr val="DADADA"/>
        </a:accent4>
        <a:accent5>
          <a:srgbClr val="DEAAAA"/>
        </a:accent5>
        <a:accent6>
          <a:srgbClr val="BC3131"/>
        </a:accent6>
        <a:hlink>
          <a:srgbClr val="CB7B7B"/>
        </a:hlink>
        <a:folHlink>
          <a:srgbClr val="D2B1B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resentationLoad 9">
        <a:dk1>
          <a:srgbClr val="000000"/>
        </a:dk1>
        <a:lt1>
          <a:srgbClr val="FFFFFF"/>
        </a:lt1>
        <a:dk2>
          <a:srgbClr val="0061B2"/>
        </a:dk2>
        <a:lt2>
          <a:srgbClr val="FEA501"/>
        </a:lt2>
        <a:accent1>
          <a:srgbClr val="737373"/>
        </a:accent1>
        <a:accent2>
          <a:srgbClr val="919191"/>
        </a:accent2>
        <a:accent3>
          <a:srgbClr val="FFFFFF"/>
        </a:accent3>
        <a:accent4>
          <a:srgbClr val="000000"/>
        </a:accent4>
        <a:accent5>
          <a:srgbClr val="BCBCBC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resentationLoad 10">
        <a:dk1>
          <a:srgbClr val="FEA501"/>
        </a:dk1>
        <a:lt1>
          <a:srgbClr val="FFFFFF"/>
        </a:lt1>
        <a:dk2>
          <a:srgbClr val="000000"/>
        </a:dk2>
        <a:lt2>
          <a:srgbClr val="0061B2"/>
        </a:lt2>
        <a:accent1>
          <a:srgbClr val="737373"/>
        </a:accent1>
        <a:accent2>
          <a:srgbClr val="919191"/>
        </a:accent2>
        <a:accent3>
          <a:srgbClr val="AAAAAA"/>
        </a:accent3>
        <a:accent4>
          <a:srgbClr val="DADADA"/>
        </a:accent4>
        <a:accent5>
          <a:srgbClr val="BCBCBC"/>
        </a:accent5>
        <a:accent6>
          <a:srgbClr val="838383"/>
        </a:accent6>
        <a:hlink>
          <a:srgbClr val="AEAEAE"/>
        </a:hlink>
        <a:folHlink>
          <a:srgbClr val="C9C9C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PresentationLoad</Template>
  <TotalTime>169215</TotalTime>
  <Words>417</Words>
  <Application>Microsoft Office PowerPoint</Application>
  <PresentationFormat>On-screen Show (4:3)</PresentationFormat>
  <Paragraphs>97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PresentationLoad</vt:lpstr>
      <vt:lpstr>1_PresentationLoad</vt:lpstr>
      <vt:lpstr>2022 Studies Update SAWG Presentation 08/29/2022</vt:lpstr>
      <vt:lpstr>Zonal Reliability Study</vt:lpstr>
      <vt:lpstr>Background and Topology</vt:lpstr>
      <vt:lpstr>Draft Results</vt:lpstr>
      <vt:lpstr>Next Steps</vt:lpstr>
      <vt:lpstr>ELCC Study</vt:lpstr>
      <vt:lpstr>ELCC Study SERVM Runs</vt:lpstr>
      <vt:lpstr>Solar Reliability Value</vt:lpstr>
      <vt:lpstr>Schedule</vt:lpstr>
      <vt:lpstr>Schedule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Nick</dc:creator>
  <dc:description>PresentationLoad.com</dc:description>
  <cp:lastModifiedBy>Kevin Carden</cp:lastModifiedBy>
  <cp:revision>6379</cp:revision>
  <cp:lastPrinted>2018-11-28T13:32:45Z</cp:lastPrinted>
  <dcterms:created xsi:type="dcterms:W3CDTF">2007-11-27T23:54:21Z</dcterms:created>
  <dcterms:modified xsi:type="dcterms:W3CDTF">2022-08-29T14:20:37Z</dcterms:modified>
</cp:coreProperties>
</file>