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63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692A0F-A5E9-4C38-AC8B-B81DDC3C0C8F}" type="datetimeFigureOut">
              <a:rPr lang="en-US" smtClean="0"/>
              <a:t>8/26/2022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3502811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92A0F-A5E9-4C38-AC8B-B81DDC3C0C8F}" type="datetimeFigureOut">
              <a:rPr lang="en-US" smtClean="0"/>
              <a:t>8/26/2022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237409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92A0F-A5E9-4C38-AC8B-B81DDC3C0C8F}" type="datetimeFigureOut">
              <a:rPr lang="en-US" smtClean="0"/>
              <a:t>8/26/2022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4261116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92A0F-A5E9-4C38-AC8B-B81DDC3C0C8F}" type="datetimeFigureOut">
              <a:rPr lang="en-US" smtClean="0"/>
              <a:t>8/26/2022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689364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692A0F-A5E9-4C38-AC8B-B81DDC3C0C8F}" type="datetimeFigureOut">
              <a:rPr lang="en-US" smtClean="0"/>
              <a:t>8/26/2022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3571530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692A0F-A5E9-4C38-AC8B-B81DDC3C0C8F}" type="datetimeFigureOut">
              <a:rPr lang="en-US" smtClean="0"/>
              <a:t>8/26/2022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3319532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692A0F-A5E9-4C38-AC8B-B81DDC3C0C8F}" type="datetimeFigureOut">
              <a:rPr lang="en-US" smtClean="0"/>
              <a:t>8/26/2022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2397505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692A0F-A5E9-4C38-AC8B-B81DDC3C0C8F}" type="datetimeFigureOut">
              <a:rPr lang="en-US" smtClean="0"/>
              <a:t>8/26/2022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2956974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92A0F-A5E9-4C38-AC8B-B81DDC3C0C8F}" type="datetimeFigureOut">
              <a:rPr lang="en-US" smtClean="0"/>
              <a:t>8/26/2022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797822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692A0F-A5E9-4C38-AC8B-B81DDC3C0C8F}" type="datetimeFigureOut">
              <a:rPr lang="en-US" smtClean="0"/>
              <a:t>8/26/2022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1124558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692A0F-A5E9-4C38-AC8B-B81DDC3C0C8F}" type="datetimeFigureOut">
              <a:rPr lang="en-US" smtClean="0"/>
              <a:t>8/26/2022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788486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92A0F-A5E9-4C38-AC8B-B81DDC3C0C8F}" type="datetimeFigureOut">
              <a:rPr lang="en-US" smtClean="0"/>
              <a:t>8/26/2022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68060-F7ED-45BE-97F7-DCA5A299723E}" type="slidenum">
              <a:rPr lang="en-US" smtClean="0"/>
              <a:t>‹#›</a:t>
            </a:fld>
            <a:endParaRPr lang="en-US"/>
          </a:p>
        </p:txBody>
      </p:sp>
    </p:spTree>
    <p:extLst>
      <p:ext uri="{BB962C8B-B14F-4D97-AF65-F5344CB8AC3E}">
        <p14:creationId xmlns:p14="http://schemas.microsoft.com/office/powerpoint/2010/main" val="1763222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84737" y="213064"/>
            <a:ext cx="5299969" cy="461665"/>
          </a:xfrm>
          <a:prstGeom prst="rect">
            <a:avLst/>
          </a:prstGeom>
          <a:noFill/>
        </p:spPr>
        <p:txBody>
          <a:bodyPr wrap="square" rtlCol="0">
            <a:spAutoFit/>
          </a:bodyPr>
          <a:lstStyle/>
          <a:p>
            <a:r>
              <a:rPr lang="en-US" sz="2400" b="1" dirty="0" smtClean="0">
                <a:solidFill>
                  <a:schemeClr val="accent1"/>
                </a:solidFill>
              </a:rPr>
              <a:t>Black Start Working Group (BSWG)</a:t>
            </a:r>
            <a:endParaRPr lang="en-US" sz="2400" b="1" dirty="0">
              <a:solidFill>
                <a:schemeClr val="accent1"/>
              </a:solidFill>
            </a:endParaRPr>
          </a:p>
        </p:txBody>
      </p:sp>
      <p:sp>
        <p:nvSpPr>
          <p:cNvPr id="5" name="TextBox 4"/>
          <p:cNvSpPr txBox="1"/>
          <p:nvPr/>
        </p:nvSpPr>
        <p:spPr>
          <a:xfrm>
            <a:off x="834501" y="905522"/>
            <a:ext cx="9987379" cy="5909310"/>
          </a:xfrm>
          <a:prstGeom prst="rect">
            <a:avLst/>
          </a:prstGeom>
          <a:noFill/>
        </p:spPr>
        <p:txBody>
          <a:bodyPr wrap="square" rtlCol="0">
            <a:spAutoFit/>
          </a:bodyPr>
          <a:lstStyle/>
          <a:p>
            <a:pPr marL="285750" indent="-285750">
              <a:buFont typeface="Arial" panose="020B0604020202020204" pitchFamily="34" charset="0"/>
              <a:buChar char="•"/>
            </a:pPr>
            <a:r>
              <a:rPr lang="en-US" b="1" dirty="0" smtClean="0">
                <a:solidFill>
                  <a:schemeClr val="accent1"/>
                </a:solidFill>
              </a:rPr>
              <a:t>Closed session scheduled on Friday, 08/26/2022</a:t>
            </a:r>
          </a:p>
          <a:p>
            <a:endParaRPr lang="en-US" dirty="0" smtClean="0"/>
          </a:p>
          <a:p>
            <a:pPr marL="285750" indent="-285750">
              <a:buFont typeface="Arial" panose="020B0604020202020204" pitchFamily="34" charset="0"/>
              <a:buChar char="•"/>
            </a:pPr>
            <a:r>
              <a:rPr lang="en-US" b="1" dirty="0" smtClean="0">
                <a:solidFill>
                  <a:schemeClr val="accent1"/>
                </a:solidFill>
              </a:rPr>
              <a:t>Total 31 participants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smtClean="0">
                <a:solidFill>
                  <a:schemeClr val="accent1"/>
                </a:solidFill>
              </a:rPr>
              <a:t>Review of Black Start Training 2022</a:t>
            </a:r>
          </a:p>
          <a:p>
            <a:pPr marL="284163"/>
            <a:r>
              <a:rPr lang="en-US" dirty="0"/>
              <a:t>	</a:t>
            </a:r>
            <a:r>
              <a:rPr lang="en-US" dirty="0" smtClean="0"/>
              <a:t>ERCOT provided some general updates on Black Start Training that was scheduled this year. Overall they received good feedback from Market Participants about this training.</a:t>
            </a:r>
          </a:p>
          <a:p>
            <a:endParaRPr lang="en-US" b="1" dirty="0"/>
          </a:p>
          <a:p>
            <a:pPr marL="285750" indent="-285750">
              <a:buFont typeface="Arial" panose="020B0604020202020204" pitchFamily="34" charset="0"/>
              <a:buChar char="•"/>
            </a:pPr>
            <a:r>
              <a:rPr lang="en-US" b="1" dirty="0" smtClean="0">
                <a:solidFill>
                  <a:schemeClr val="accent1"/>
                </a:solidFill>
              </a:rPr>
              <a:t>Review of 2024-2026 Black Start RFP</a:t>
            </a:r>
          </a:p>
          <a:p>
            <a:pPr marL="284163"/>
            <a:r>
              <a:rPr lang="en-US" b="1" dirty="0"/>
              <a:t>	</a:t>
            </a:r>
            <a:r>
              <a:rPr lang="en-US" dirty="0" smtClean="0"/>
              <a:t>ERCOT talked about some of the revision made in Request for Proposal (RFP) for Black Start Services to the group. Went over the revision and made group aware that request has been sent to the QSE and selection process will be started next year for 2024-2026 contract period.</a:t>
            </a:r>
          </a:p>
          <a:p>
            <a:endParaRPr lang="en-US" dirty="0"/>
          </a:p>
          <a:p>
            <a:pPr marL="285750" indent="-285750">
              <a:buFont typeface="Arial" panose="020B0604020202020204" pitchFamily="34" charset="0"/>
              <a:buChar char="•"/>
            </a:pPr>
            <a:r>
              <a:rPr lang="en-US" b="1" dirty="0" smtClean="0">
                <a:solidFill>
                  <a:schemeClr val="accent1"/>
                </a:solidFill>
              </a:rPr>
              <a:t>Review of BSGCG NDA</a:t>
            </a:r>
            <a:endParaRPr lang="en-US" dirty="0">
              <a:solidFill>
                <a:schemeClr val="accent1"/>
              </a:solidFill>
            </a:endParaRPr>
          </a:p>
          <a:p>
            <a:pPr marL="284163" indent="-284163"/>
            <a:r>
              <a:rPr lang="en-US" b="1" dirty="0" smtClean="0"/>
              <a:t>		</a:t>
            </a:r>
            <a:r>
              <a:rPr lang="en-US" dirty="0" smtClean="0"/>
              <a:t>ERCOT provided general overview about Black Start Gas Coordination Group (BSGCG) and NDA requirements. Went over some scope changes which were made in last GEWG meeting.</a:t>
            </a:r>
          </a:p>
          <a:p>
            <a:endParaRPr lang="en-US" dirty="0"/>
          </a:p>
          <a:p>
            <a:pPr marL="285750" indent="-285750">
              <a:buFont typeface="Arial" panose="020B0604020202020204" pitchFamily="34" charset="0"/>
              <a:buChar char="•"/>
            </a:pPr>
            <a:r>
              <a:rPr lang="en-US" b="1" dirty="0" smtClean="0">
                <a:solidFill>
                  <a:schemeClr val="accent1"/>
                </a:solidFill>
              </a:rPr>
              <a:t>Black Start Plan Template, Cranking Path</a:t>
            </a:r>
          </a:p>
          <a:p>
            <a:pPr marL="284163"/>
            <a:r>
              <a:rPr lang="en-US" dirty="0"/>
              <a:t>	</a:t>
            </a:r>
            <a:r>
              <a:rPr lang="en-US" dirty="0" smtClean="0"/>
              <a:t>ERCOT started conversation with group about Black Start Corridors to be pushed into Grid Geo as this process is still in the planning phase. Discussed more about what could be the actions from TOs/ERCOT side to make it successful. </a:t>
            </a:r>
          </a:p>
        </p:txBody>
      </p:sp>
      <p:sp>
        <p:nvSpPr>
          <p:cNvPr id="2" name="TextBox 1"/>
          <p:cNvSpPr txBox="1"/>
          <p:nvPr/>
        </p:nvSpPr>
        <p:spPr>
          <a:xfrm>
            <a:off x="8747479" y="213064"/>
            <a:ext cx="2533066" cy="646331"/>
          </a:xfrm>
          <a:prstGeom prst="rect">
            <a:avLst/>
          </a:prstGeom>
          <a:noFill/>
        </p:spPr>
        <p:txBody>
          <a:bodyPr wrap="none" rtlCol="0">
            <a:spAutoFit/>
          </a:bodyPr>
          <a:lstStyle/>
          <a:p>
            <a:r>
              <a:rPr lang="en-US" b="1" dirty="0">
                <a:solidFill>
                  <a:schemeClr val="accent1"/>
                </a:solidFill>
              </a:rPr>
              <a:t>Chair: </a:t>
            </a:r>
            <a:r>
              <a:rPr lang="en-US" dirty="0" smtClean="0"/>
              <a:t>Rutul Patel</a:t>
            </a:r>
          </a:p>
          <a:p>
            <a:r>
              <a:rPr lang="en-US" b="1" dirty="0">
                <a:solidFill>
                  <a:schemeClr val="accent1"/>
                </a:solidFill>
              </a:rPr>
              <a:t>Vice Chair: </a:t>
            </a:r>
            <a:r>
              <a:rPr lang="en-US" dirty="0" smtClean="0"/>
              <a:t>Freddy Garcia</a:t>
            </a:r>
            <a:endParaRPr lang="en-US" dirty="0"/>
          </a:p>
        </p:txBody>
      </p:sp>
    </p:spTree>
    <p:extLst>
      <p:ext uri="{BB962C8B-B14F-4D97-AF65-F5344CB8AC3E}">
        <p14:creationId xmlns:p14="http://schemas.microsoft.com/office/powerpoint/2010/main" val="25898942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32</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Oncor Electric Delivery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Patel, Rutul</dc:creator>
  <cp:lastModifiedBy>Patel, Rutul</cp:lastModifiedBy>
  <cp:revision>11</cp:revision>
  <dcterms:created xsi:type="dcterms:W3CDTF">2022-04-19T17:56:28Z</dcterms:created>
  <dcterms:modified xsi:type="dcterms:W3CDTF">2022-08-26T21:06:19Z</dcterms:modified>
</cp:coreProperties>
</file>