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8"/>
  </p:notesMasterIdLst>
  <p:handoutMasterIdLst>
    <p:handoutMasterId r:id="rId19"/>
  </p:handoutMasterIdLst>
  <p:sldIdLst>
    <p:sldId id="260" r:id="rId6"/>
    <p:sldId id="267" r:id="rId7"/>
    <p:sldId id="272" r:id="rId8"/>
    <p:sldId id="277" r:id="rId9"/>
    <p:sldId id="269" r:id="rId10"/>
    <p:sldId id="270" r:id="rId11"/>
    <p:sldId id="273" r:id="rId12"/>
    <p:sldId id="268" r:id="rId13"/>
    <p:sldId id="276" r:id="rId14"/>
    <p:sldId id="280" r:id="rId15"/>
    <p:sldId id="279" r:id="rId16"/>
    <p:sldId id="278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92933" autoAdjust="0"/>
  </p:normalViewPr>
  <p:slideViewPr>
    <p:cSldViewPr showGuides="1">
      <p:cViewPr varScale="1">
        <p:scale>
          <a:sx n="95" d="100"/>
          <a:sy n="95" d="100"/>
        </p:scale>
        <p:origin x="123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24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60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4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s://www.waterdatafortexas.org/groundwater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Dmantena@ercot.com" TargetMode="External"/><Relationship Id="rId2" Type="http://schemas.openxmlformats.org/officeDocument/2006/relationships/hyperlink" Target="https://www.ercot.com/gridinfo/resource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roughtmonitor.unl.edu/Maps/CompareTwoWeeks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gridinfo/resourc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droughtmonitor.unl.edu/About/AbouttheData/DSCI.asp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Drought Risk Assessment Tool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August 2022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Dan Mantena</a:t>
            </a:r>
          </a:p>
          <a:p>
            <a:r>
              <a:rPr lang="en-US" dirty="0">
                <a:solidFill>
                  <a:schemeClr val="tx2"/>
                </a:solidFill>
              </a:rPr>
              <a:t>Resource Adequacy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8/29/22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74CB9-5C1A-474E-8FA4-6E7934B99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of Recent Generator RFI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ECC0B-4BC2-4DF2-8F85-A728DE082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Most units with inaccurate water source modeling were for units that relied on groundwater wells.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679E96-9267-4A59-9666-AD8C6CA89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CE3225-DF83-4A57-8E56-564D2C3D1E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619" y="1807275"/>
            <a:ext cx="7780761" cy="1854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250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71D2-9D3A-4F11-A64D-6F0E5025E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975518"/>
          </a:xfrm>
        </p:spPr>
        <p:txBody>
          <a:bodyPr/>
          <a:lstStyle/>
          <a:p>
            <a:r>
              <a:rPr lang="en-US" sz="2600" dirty="0"/>
              <a:t>Next Steps: Revisit Modeling of Groundwater Aquifers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FF77F-408F-4ABE-A2FD-E8A6CA97C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Current modeling relies on a single well to represent each of aquifer using data from here: </a:t>
            </a:r>
            <a:r>
              <a:rPr lang="en-US" sz="18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https://www.waterdatafortexas.org/groundwater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more targeted RFI survey to owners that use groundwater wells for plant operations could provide more accurate modeling (state well numbers).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EF8C7-1B0C-472D-A20E-28C3A51BE2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EBF1C8-17B7-41FA-A2F0-C695FA5E9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187" y="1371600"/>
            <a:ext cx="721042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294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0681F-CBDC-465F-9063-FFC876E7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D4900-FE41-4488-ABED-81CD53EDE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related documents and public drought risk reports can be found under the Drought Risk section of the ERCOT Resource Adequacy page </a:t>
            </a:r>
            <a:r>
              <a:rPr lang="en-US" dirty="0">
                <a:hlinkClick r:id="rId2"/>
              </a:rPr>
              <a:t>https://www.ercot.com/gridinfo/resource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Dmantena@ercot.com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4EF94-A240-4130-B694-C5D3C6FA15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14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Topics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Drought conditions (Summer 2011 vs. Summer 2022)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2"/>
                </a:solidFill>
              </a:rPr>
              <a:t>August 2022 update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Modeling of reservoirs under drought conditions overview</a:t>
            </a:r>
            <a:endParaRPr lang="en-US" sz="24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/>
              <a:t>Results</a:t>
            </a:r>
            <a:r>
              <a:rPr lang="en-US" sz="2400" dirty="0">
                <a:solidFill>
                  <a:schemeClr val="tx2"/>
                </a:solidFill>
              </a:rPr>
              <a:t> of the recent generator water RFI survey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2"/>
                </a:solidFill>
              </a:rPr>
              <a:t>Discuss improvements for tool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Groundwater aquifers modeling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51A5-BBB3-4AD5-877D-A8CAF18C5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600" dirty="0"/>
              <a:t>Drought Conditions (Summer 2011 vs. Summer 2022)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42189-DE3F-403C-9FCD-42837F00C2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E8DFFA-7FD0-4D78-8ADC-BF9437914FAB}"/>
              </a:ext>
            </a:extLst>
          </p:cNvPr>
          <p:cNvSpPr txBox="1"/>
          <p:nvPr/>
        </p:nvSpPr>
        <p:spPr>
          <a:xfrm>
            <a:off x="2362200" y="6044367"/>
            <a:ext cx="6705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https://droughtmonitor.unl.edu/Maps/CompareTwoWeeks.aspx</a:t>
            </a:r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8FE085B-ED55-4AAA-86C1-21A18FC332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939386" y="990600"/>
            <a:ext cx="5265228" cy="5053013"/>
          </a:xfrm>
        </p:spPr>
      </p:pic>
    </p:spTree>
    <p:extLst>
      <p:ext uri="{BB962C8B-B14F-4D97-AF65-F5344CB8AC3E}">
        <p14:creationId xmlns:p14="http://schemas.microsoft.com/office/powerpoint/2010/main" val="149128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49D5-CAE1-4D29-9B6F-98C81A299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August 2022 Update of the Drought Risk Model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2714B50-2203-4ACC-98E6-56535088CD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9535" y="990600"/>
            <a:ext cx="6784930" cy="50530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2B145C-DFD3-4044-9047-0300FB089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768381-5F6B-4312-8078-A0A871F509F6}"/>
              </a:ext>
            </a:extLst>
          </p:cNvPr>
          <p:cNvSpPr txBox="1"/>
          <p:nvPr/>
        </p:nvSpPr>
        <p:spPr>
          <a:xfrm>
            <a:off x="2971800" y="6037751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https://www.ercot.com/gridinfo/resource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821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7A2BD-072C-4B6F-AFCC-D95EA2DEB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dirty="0"/>
              <a:t>August 2022 At-risk Capacity for 18-MonthTime Horizon under Different Weather Forecasts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11063E-B8FF-4AC9-B7EE-D860FBB64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98FE0C5-F0F7-470A-8E30-21339CB2A1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547" y="1143000"/>
            <a:ext cx="8356906" cy="5053013"/>
          </a:xfrm>
        </p:spPr>
      </p:pic>
    </p:spTree>
    <p:extLst>
      <p:ext uri="{BB962C8B-B14F-4D97-AF65-F5344CB8AC3E}">
        <p14:creationId xmlns:p14="http://schemas.microsoft.com/office/powerpoint/2010/main" val="3926667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73BAA-7394-47DF-BB83-757C565AB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1"/>
            <a:ext cx="8686800" cy="910617"/>
          </a:xfrm>
        </p:spPr>
        <p:txBody>
          <a:bodyPr/>
          <a:lstStyle/>
          <a:p>
            <a:r>
              <a:rPr lang="en-US" dirty="0"/>
              <a:t>Modeling of Reservoirs under Drought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BAE45-0477-46E9-BFFC-0546D29DC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94011"/>
            <a:ext cx="8534400" cy="4976021"/>
          </a:xfrm>
        </p:spPr>
        <p:txBody>
          <a:bodyPr/>
          <a:lstStyle/>
          <a:p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model use a “Drought Fit” prediction by simulating monthly storage level changes in times of drought. For most reservoirs, the level of the 30</a:t>
            </a:r>
            <a:r>
              <a:rPr lang="en-US" sz="1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percentile is used to forecast monthly usage.</a:t>
            </a:r>
          </a:p>
          <a:p>
            <a:endParaRPr lang="en-US" sz="1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Short-term Weather forecast introduced into model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</a:rPr>
              <a:t>at the end of 2019</a:t>
            </a:r>
          </a:p>
          <a:p>
            <a:pPr lvl="1"/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consists of a single qualitative descriptor for the upcoming 3 months based on temperature and precipitation outlooks for the state provided by ERCOT’s meteorologist.</a:t>
            </a:r>
          </a:p>
          <a:p>
            <a:pPr marR="0" lvl="1"/>
            <a:r>
              <a:rPr lang="en-US" sz="1600" dirty="0">
                <a:latin typeface="Arial" panose="020B0604020202020204" pitchFamily="34" charset="0"/>
              </a:rPr>
              <a:t>A wet weather forecast reflects the 75% percentile of monthly changes in storage for the upcoming 3 months.</a:t>
            </a:r>
          </a:p>
          <a:p>
            <a:pPr marR="0" lvl="1"/>
            <a:r>
              <a:rPr lang="en-US" sz="1600" dirty="0">
                <a:latin typeface="Arial" panose="020B0604020202020204" pitchFamily="34" charset="0"/>
              </a:rPr>
              <a:t>A normal weather forecast reflects the 50% percentile of monthly changes in storage for the upcoming 3 months.</a:t>
            </a:r>
          </a:p>
          <a:p>
            <a:pPr marR="0" lvl="1"/>
            <a:r>
              <a:rPr lang="en-US" sz="1600" dirty="0">
                <a:latin typeface="Arial" panose="020B0604020202020204" pitchFamily="34" charset="0"/>
              </a:rPr>
              <a:t>A dry weather forecast reflects the 25% percentile of monthly changes in storage for the upcoming 3 months.</a:t>
            </a:r>
          </a:p>
          <a:p>
            <a:pPr lvl="1"/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1800" dirty="0">
                <a:latin typeface="Arial" panose="020B0604020202020204" pitchFamily="34" charset="0"/>
              </a:rPr>
              <a:t>A Normal forecast was used for Fall 2022 in the August update.</a:t>
            </a: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8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9B3AD-937C-4A94-9050-B419553853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7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D5354-B0C4-499D-AAE7-32A70E234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Percentage of State under Drought Conditions </a:t>
            </a:r>
            <a:br>
              <a:rPr lang="en-US" sz="2400" dirty="0"/>
            </a:br>
            <a:r>
              <a:rPr lang="en-US" sz="2400" dirty="0"/>
              <a:t>from U.S. Drought Monitor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96B72-C4C1-42F8-B5E2-1C4B76037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13AEA84-30FD-490E-8CAF-34865F830C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38721" y="1220693"/>
            <a:ext cx="7866557" cy="5053013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CF18F71-4B76-4EBB-B972-189C96549568}"/>
              </a:ext>
            </a:extLst>
          </p:cNvPr>
          <p:cNvSpPr txBox="1"/>
          <p:nvPr/>
        </p:nvSpPr>
        <p:spPr>
          <a:xfrm>
            <a:off x="3048000" y="6460429"/>
            <a:ext cx="533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hlinkClick r:id="rId4"/>
              </a:rPr>
              <a:t>https://droughtmonitor.unl.edu/About/AbouttheData/DSCI.aspx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48460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C0AC8-1491-42DE-9B30-95609E671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dirty="0"/>
              <a:t>Drought Risk Monitoring Report Trends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0BD50-03CA-4C21-A609-FC026D341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DA9E4D01-D327-40CD-89C8-9517E237BA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64" y="990600"/>
            <a:ext cx="6838872" cy="5053013"/>
          </a:xfrm>
        </p:spPr>
      </p:pic>
    </p:spTree>
    <p:extLst>
      <p:ext uri="{BB962C8B-B14F-4D97-AF65-F5344CB8AC3E}">
        <p14:creationId xmlns:p14="http://schemas.microsoft.com/office/powerpoint/2010/main" val="3396078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D5354-B0C4-499D-AAE7-32A70E234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Drought Risk Model Updates Compared </a:t>
            </a:r>
            <a:br>
              <a:rPr lang="en-US" sz="2400" dirty="0"/>
            </a:br>
            <a:r>
              <a:rPr lang="en-US" sz="2400" dirty="0"/>
              <a:t>to U.S. Drought Monitor Exceptional Drought Metric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96B72-C4C1-42F8-B5E2-1C4B76037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668F682-0B3D-4717-A890-551271971B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07959" y="1143000"/>
            <a:ext cx="5528082" cy="5053013"/>
          </a:xfrm>
        </p:spPr>
      </p:pic>
    </p:spTree>
    <p:extLst>
      <p:ext uri="{BB962C8B-B14F-4D97-AF65-F5344CB8AC3E}">
        <p14:creationId xmlns:p14="http://schemas.microsoft.com/office/powerpoint/2010/main" val="1671552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1628</TotalTime>
  <Words>438</Words>
  <Application>Microsoft Office PowerPoint</Application>
  <PresentationFormat>On-screen Show (4:3)</PresentationFormat>
  <Paragraphs>74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1_Custom Design</vt:lpstr>
      <vt:lpstr>Office Theme</vt:lpstr>
      <vt:lpstr>PowerPoint Presentation</vt:lpstr>
      <vt:lpstr>Topics</vt:lpstr>
      <vt:lpstr>Drought Conditions (Summer 2011 vs. Summer 2022)</vt:lpstr>
      <vt:lpstr>August 2022 Update of the Drought Risk Model</vt:lpstr>
      <vt:lpstr>August 2022 At-risk Capacity for 18-MonthTime Horizon under Different Weather Forecasts</vt:lpstr>
      <vt:lpstr>Modeling of Reservoirs under Drought Conditions</vt:lpstr>
      <vt:lpstr>Percentage of State under Drought Conditions  from U.S. Drought Monitor</vt:lpstr>
      <vt:lpstr>Drought Risk Monitoring Report Trends</vt:lpstr>
      <vt:lpstr>Drought Risk Model Updates Compared  to U.S. Drought Monitor Exceptional Drought Metric</vt:lpstr>
      <vt:lpstr>Results of Recent Generator RFI survey</vt:lpstr>
      <vt:lpstr>Next Steps: Revisit Modeling of Groundwater Aquifers</vt:lpstr>
      <vt:lpstr>Appendix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59</cp:revision>
  <cp:lastPrinted>2016-01-21T20:53:15Z</cp:lastPrinted>
  <dcterms:created xsi:type="dcterms:W3CDTF">2016-01-21T15:20:31Z</dcterms:created>
  <dcterms:modified xsi:type="dcterms:W3CDTF">2022-08-25T15:26:16Z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