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5"/>
  </p:notesMasterIdLst>
  <p:handoutMasterIdLst>
    <p:handoutMasterId r:id="rId16"/>
  </p:handoutMasterIdLst>
  <p:sldIdLst>
    <p:sldId id="260" r:id="rId7"/>
    <p:sldId id="325" r:id="rId8"/>
    <p:sldId id="328" r:id="rId9"/>
    <p:sldId id="336" r:id="rId10"/>
    <p:sldId id="330" r:id="rId11"/>
    <p:sldId id="329" r:id="rId12"/>
    <p:sldId id="332" r:id="rId13"/>
    <p:sldId id="261"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3A9CE36-4C87-E2E8-4F5B-8952CB02D16D}" name="Jin, Julie" initials="JJ" userId="Jin, Julie" providerId="None"/>
  <p188:author id="{1E9B346C-46A3-FFD0-3344-8384B1869BD1}" name="Alex Dombrowsky" initials="AD" userId="a325ed9c21e660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6E58"/>
    <a:srgbClr val="EAAE5E"/>
    <a:srgbClr val="93BC10"/>
    <a:srgbClr val="C4FB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67" autoAdjust="0"/>
  </p:normalViewPr>
  <p:slideViewPr>
    <p:cSldViewPr showGuides="1">
      <p:cViewPr varScale="1">
        <p:scale>
          <a:sx n="93" d="100"/>
          <a:sy n="93" d="100"/>
        </p:scale>
        <p:origin x="1176"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8/26/2022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8/26/2022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a:t>
            </a:r>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097514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4283905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298200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mailto:Julie.Jin@ercot.com"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mailto:Pete.Warnen@erco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893100"/>
          </a:xfrm>
          <a:prstGeom prst="rect">
            <a:avLst/>
          </a:prstGeom>
          <a:noFill/>
        </p:spPr>
        <p:txBody>
          <a:bodyPr wrap="square" rtlCol="0">
            <a:spAutoFit/>
          </a:bodyPr>
          <a:lstStyle/>
          <a:p>
            <a:pPr>
              <a:spcBef>
                <a:spcPct val="0"/>
              </a:spcBef>
            </a:pPr>
            <a:r>
              <a:rPr lang="en-US" altLang="en-US" sz="2800" b="1" dirty="0"/>
              <a:t>NERC 2022 Probabilistic Assessment</a:t>
            </a:r>
          </a:p>
          <a:p>
            <a:endParaRPr lang="en-US" dirty="0"/>
          </a:p>
          <a:p>
            <a:r>
              <a:rPr lang="en-US" dirty="0"/>
              <a:t>Julie Jin</a:t>
            </a:r>
          </a:p>
          <a:p>
            <a:r>
              <a:rPr lang="en-US" dirty="0"/>
              <a:t>Resource Adequacy Dept.</a:t>
            </a:r>
          </a:p>
          <a:p>
            <a:endParaRPr lang="en-US" dirty="0"/>
          </a:p>
          <a:p>
            <a:endParaRPr lang="en-US" dirty="0"/>
          </a:p>
          <a:p>
            <a:endParaRPr lang="en-US" dirty="0"/>
          </a:p>
          <a:p>
            <a:r>
              <a:rPr lang="en-US" dirty="0"/>
              <a:t>August 29, 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4" name="Content Placeholder 3"/>
          <p:cNvSpPr>
            <a:spLocks noGrp="1"/>
          </p:cNvSpPr>
          <p:nvPr>
            <p:ph idx="1"/>
          </p:nvPr>
        </p:nvSpPr>
        <p:spPr>
          <a:xfrm>
            <a:off x="281152" y="990600"/>
            <a:ext cx="8710448" cy="3962400"/>
          </a:xfrm>
        </p:spPr>
        <p:txBody>
          <a:bodyPr/>
          <a:lstStyle/>
          <a:p>
            <a:pPr>
              <a:lnSpc>
                <a:spcPct val="90000"/>
              </a:lnSpc>
            </a:pPr>
            <a:r>
              <a:rPr lang="en-US" sz="2800" dirty="0"/>
              <a:t>Use Astrapé’s SERVM 8760 Hourly Chronological Commitment and Dispatch Model</a:t>
            </a:r>
          </a:p>
          <a:p>
            <a:pPr>
              <a:lnSpc>
                <a:spcPct val="90000"/>
              </a:lnSpc>
            </a:pPr>
            <a:r>
              <a:rPr lang="en-US" sz="2800" dirty="0"/>
              <a:t>Capture Uncertainty in the Following Variables by simulating many scenarios with multiple iterations</a:t>
            </a:r>
          </a:p>
          <a:p>
            <a:pPr lvl="1">
              <a:lnSpc>
                <a:spcPct val="90000"/>
              </a:lnSpc>
            </a:pPr>
            <a:r>
              <a:rPr lang="en-US" sz="2400" dirty="0"/>
              <a:t>Weather (42 years of weather history), 42 years of load shapes, wind profiles and solar profiles</a:t>
            </a:r>
          </a:p>
          <a:p>
            <a:pPr lvl="1">
              <a:lnSpc>
                <a:spcPct val="90000"/>
              </a:lnSpc>
            </a:pPr>
            <a:r>
              <a:rPr lang="en-US" sz="2400" dirty="0"/>
              <a:t>Economic Load Forecast Error (distribution of 5 points)</a:t>
            </a:r>
          </a:p>
          <a:p>
            <a:pPr lvl="1">
              <a:lnSpc>
                <a:spcPct val="90000"/>
              </a:lnSpc>
            </a:pPr>
            <a:r>
              <a:rPr lang="en-US" sz="2400" dirty="0"/>
              <a:t>Unit Outage Modeling (25 iterations): Multi-state Monte Carlo, and Frequency and Duration</a:t>
            </a:r>
          </a:p>
          <a:p>
            <a:pPr lvl="1">
              <a:lnSpc>
                <a:spcPct val="90000"/>
              </a:lnSpc>
            </a:pPr>
            <a:r>
              <a:rPr lang="en-US" sz="2400" dirty="0"/>
              <a:t>External Assistance/DC Ties</a:t>
            </a:r>
          </a:p>
          <a:p>
            <a:pPr>
              <a:lnSpc>
                <a:spcPct val="90000"/>
              </a:lnSpc>
            </a:pPr>
            <a:r>
              <a:rPr lang="en-US" dirty="0"/>
              <a:t>Optimize planned maintenance for case specific load shape</a:t>
            </a:r>
          </a:p>
          <a:p>
            <a:pPr lvl="2">
              <a:lnSpc>
                <a:spcPct val="90000"/>
              </a:lnSpc>
              <a:buNone/>
            </a:pPr>
            <a:endParaRPr lang="en-US" dirty="0"/>
          </a:p>
          <a:p>
            <a:endParaRPr lang="en-US" dirty="0"/>
          </a:p>
        </p:txBody>
      </p:sp>
      <p:sp>
        <p:nvSpPr>
          <p:cNvPr id="5" name="Title 4"/>
          <p:cNvSpPr>
            <a:spLocks noGrp="1"/>
          </p:cNvSpPr>
          <p:nvPr>
            <p:ph type="title"/>
          </p:nvPr>
        </p:nvSpPr>
        <p:spPr/>
        <p:txBody>
          <a:bodyPr/>
          <a:lstStyle/>
          <a:p>
            <a:r>
              <a:rPr lang="en-US" dirty="0"/>
              <a:t>Summary of Assessment Approach</a:t>
            </a:r>
          </a:p>
        </p:txBody>
      </p:sp>
    </p:spTree>
    <p:extLst>
      <p:ext uri="{BB962C8B-B14F-4D97-AF65-F5344CB8AC3E}">
        <p14:creationId xmlns:p14="http://schemas.microsoft.com/office/powerpoint/2010/main" val="786975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Modeled Interconnection Topology </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6" name="Rectangle 5"/>
          <p:cNvSpPr/>
          <p:nvPr/>
        </p:nvSpPr>
        <p:spPr>
          <a:xfrm>
            <a:off x="1837323" y="1521846"/>
            <a:ext cx="3771900" cy="4040754"/>
          </a:xfrm>
          <a:prstGeom prst="rect">
            <a:avLst/>
          </a:prstGeom>
          <a:solidFill>
            <a:schemeClr val="bg2">
              <a:lumMod val="9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 name="Group 6"/>
          <p:cNvGrpSpPr/>
          <p:nvPr/>
        </p:nvGrpSpPr>
        <p:grpSpPr>
          <a:xfrm>
            <a:off x="2311440" y="1650472"/>
            <a:ext cx="3107282" cy="3693980"/>
            <a:chOff x="2133673" y="1979045"/>
            <a:chExt cx="3107282" cy="3693980"/>
          </a:xfrm>
        </p:grpSpPr>
        <p:grpSp>
          <p:nvGrpSpPr>
            <p:cNvPr id="8" name="Group 15"/>
            <p:cNvGrpSpPr/>
            <p:nvPr/>
          </p:nvGrpSpPr>
          <p:grpSpPr>
            <a:xfrm>
              <a:off x="2133673" y="2676654"/>
              <a:ext cx="3027364" cy="2996371"/>
              <a:chOff x="2548771" y="2469138"/>
              <a:chExt cx="2763906" cy="2743271"/>
            </a:xfrm>
          </p:grpSpPr>
          <p:cxnSp>
            <p:nvCxnSpPr>
              <p:cNvPr id="11" name="Straight Arrow Connector 10"/>
              <p:cNvCxnSpPr>
                <a:stCxn id="16" idx="4"/>
                <a:endCxn id="14" idx="0"/>
              </p:cNvCxnSpPr>
              <p:nvPr/>
            </p:nvCxnSpPr>
            <p:spPr>
              <a:xfrm>
                <a:off x="3205771" y="3735548"/>
                <a:ext cx="1" cy="550613"/>
              </a:xfrm>
              <a:prstGeom prst="straightConnector1">
                <a:avLst/>
              </a:prstGeom>
              <a:noFill/>
              <a:ln w="9525" cap="flat" cmpd="sng" algn="ctr">
                <a:solidFill>
                  <a:sysClr val="windowText" lastClr="000000"/>
                </a:solidFill>
                <a:prstDash val="solid"/>
                <a:headEnd type="arrow"/>
                <a:tailEnd type="arrow"/>
              </a:ln>
              <a:effectLst/>
            </p:spPr>
          </p:cxnSp>
          <p:sp>
            <p:nvSpPr>
              <p:cNvPr id="12" name="TextBox 33"/>
              <p:cNvSpPr txBox="1"/>
              <p:nvPr/>
            </p:nvSpPr>
            <p:spPr>
              <a:xfrm>
                <a:off x="2778167" y="2471176"/>
                <a:ext cx="1110787" cy="295275"/>
              </a:xfrm>
              <a:prstGeom prst="rect">
                <a:avLst/>
              </a:prstGeom>
              <a:noFill/>
              <a:ln w="9525" cmpd="sng">
                <a:noFill/>
              </a:ln>
              <a:effectLst/>
            </p:spPr>
            <p:txBody>
              <a:bodyPr wrap="non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mj-lt"/>
                    <a:cs typeface="Times New Roman" pitchFamily="18" charset="0"/>
                  </a:rPr>
                  <a:t>810 MW</a:t>
                </a:r>
              </a:p>
            </p:txBody>
          </p:sp>
          <p:sp>
            <p:nvSpPr>
              <p:cNvPr id="13" name="TextBox 35"/>
              <p:cNvSpPr txBox="1"/>
              <p:nvPr/>
            </p:nvSpPr>
            <p:spPr>
              <a:xfrm>
                <a:off x="3180630" y="3841792"/>
                <a:ext cx="933210" cy="295275"/>
              </a:xfrm>
              <a:prstGeom prst="rect">
                <a:avLst/>
              </a:prstGeom>
              <a:noFill/>
              <a:ln w="9525" cmpd="sng">
                <a:noFill/>
              </a:ln>
              <a:effectLst/>
            </p:spPr>
            <p:txBody>
              <a:bodyPr wrap="non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1200" b="1" kern="0" dirty="0">
                    <a:solidFill>
                      <a:schemeClr val="tx1"/>
                    </a:solidFill>
                    <a:latin typeface="+mj-lt"/>
                    <a:cs typeface="Times New Roman" pitchFamily="18" charset="0"/>
                  </a:rPr>
                  <a:t>40</a:t>
                </a:r>
                <a:r>
                  <a:rPr kumimoji="0" lang="en-US" sz="1200" b="1" i="0" u="none" strike="noStrike" kern="0" cap="none" spc="0" normalizeH="0" baseline="0" noProof="0" dirty="0">
                    <a:ln>
                      <a:noFill/>
                    </a:ln>
                    <a:solidFill>
                      <a:schemeClr val="tx1"/>
                    </a:solidFill>
                    <a:effectLst/>
                    <a:uLnTx/>
                    <a:uFillTx/>
                    <a:latin typeface="+mj-lt"/>
                    <a:cs typeface="Times New Roman" pitchFamily="18" charset="0"/>
                  </a:rPr>
                  <a:t>0 MW</a:t>
                </a:r>
              </a:p>
            </p:txBody>
          </p:sp>
          <p:sp>
            <p:nvSpPr>
              <p:cNvPr id="14" name="Oval 13"/>
              <p:cNvSpPr/>
              <p:nvPr/>
            </p:nvSpPr>
            <p:spPr>
              <a:xfrm>
                <a:off x="2557688" y="4286162"/>
                <a:ext cx="1296167" cy="926247"/>
              </a:xfrm>
              <a:prstGeom prst="ellipse">
                <a:avLst/>
              </a:prstGeom>
              <a:solidFill>
                <a:srgbClr val="002060"/>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 lastClr="FFFFFF"/>
                    </a:solidFill>
                    <a:effectLst/>
                    <a:uLnTx/>
                    <a:uFillTx/>
                    <a:latin typeface="+mj-lt"/>
                    <a:cs typeface="Times New Roman" pitchFamily="18" charset="0"/>
                  </a:rPr>
                  <a:t>Mexico</a:t>
                </a:r>
              </a:p>
              <a:p>
                <a:pPr marL="0" marR="0" lvl="0" indent="0" algn="ctr" defTabSz="914400" eaLnBrk="1" fontAlgn="auto" latinLnBrk="0" hangingPunct="1">
                  <a:lnSpc>
                    <a:spcPct val="100000"/>
                  </a:lnSpc>
                  <a:spcBef>
                    <a:spcPts val="0"/>
                  </a:spcBef>
                  <a:spcAft>
                    <a:spcPts val="0"/>
                  </a:spcAft>
                  <a:buClrTx/>
                  <a:buSzTx/>
                  <a:buFontTx/>
                  <a:buNone/>
                  <a:tabLst/>
                  <a:defRPr/>
                </a:pPr>
                <a:r>
                  <a:rPr lang="en-US" sz="1000" kern="0" dirty="0">
                    <a:solidFill>
                      <a:sysClr val="window" lastClr="FFFFFF"/>
                    </a:solidFill>
                    <a:latin typeface="+mj-lt"/>
                    <a:cs typeface="Times New Roman" pitchFamily="18" charset="0"/>
                  </a:rPr>
                  <a:t>(Coahuila, Nuevo Leon, &amp; Tamaulipas)</a:t>
                </a:r>
                <a:endParaRPr kumimoji="0" lang="en-US" sz="1000" i="0" u="none" strike="noStrike" kern="0" cap="none" spc="0" normalizeH="0" baseline="0" noProof="0" dirty="0">
                  <a:ln>
                    <a:noFill/>
                  </a:ln>
                  <a:solidFill>
                    <a:sysClr val="window" lastClr="FFFFFF"/>
                  </a:solidFill>
                  <a:effectLst/>
                  <a:uLnTx/>
                  <a:uFillTx/>
                  <a:latin typeface="+mj-lt"/>
                  <a:cs typeface="Times New Roman" pitchFamily="18" charset="0"/>
                </a:endParaRPr>
              </a:p>
            </p:txBody>
          </p:sp>
          <p:cxnSp>
            <p:nvCxnSpPr>
              <p:cNvPr id="15" name="Straight Arrow Connector 14"/>
              <p:cNvCxnSpPr/>
              <p:nvPr/>
            </p:nvCxnSpPr>
            <p:spPr>
              <a:xfrm flipH="1">
                <a:off x="3333560" y="2488992"/>
                <a:ext cx="118877" cy="317972"/>
              </a:xfrm>
              <a:prstGeom prst="straightConnector1">
                <a:avLst/>
              </a:prstGeom>
              <a:noFill/>
              <a:ln w="9525" cap="flat" cmpd="sng" algn="ctr">
                <a:solidFill>
                  <a:sysClr val="windowText" lastClr="000000"/>
                </a:solidFill>
                <a:prstDash val="solid"/>
                <a:headEnd type="arrow"/>
                <a:tailEnd type="arrow"/>
              </a:ln>
              <a:effectLst/>
            </p:spPr>
          </p:cxnSp>
          <p:sp>
            <p:nvSpPr>
              <p:cNvPr id="16" name="Oval 15"/>
              <p:cNvSpPr/>
              <p:nvPr/>
            </p:nvSpPr>
            <p:spPr>
              <a:xfrm>
                <a:off x="2548771" y="2792574"/>
                <a:ext cx="1313999" cy="942974"/>
              </a:xfrm>
              <a:prstGeom prst="ellipse">
                <a:avLst/>
              </a:prstGeom>
              <a:solidFill>
                <a:srgbClr val="F06E58"/>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 lastClr="FFFFFF"/>
                    </a:solidFill>
                    <a:effectLst/>
                    <a:uLnTx/>
                    <a:uFillTx/>
                    <a:latin typeface="+mj-lt"/>
                    <a:cs typeface="Times New Roman" pitchFamily="18" charset="0"/>
                  </a:rPr>
                  <a:t>ERCOT</a:t>
                </a:r>
              </a:p>
            </p:txBody>
          </p:sp>
          <p:cxnSp>
            <p:nvCxnSpPr>
              <p:cNvPr id="17" name="Straight Arrow Connector 16"/>
              <p:cNvCxnSpPr>
                <a:stCxn id="10" idx="5"/>
                <a:endCxn id="9" idx="1"/>
              </p:cNvCxnSpPr>
              <p:nvPr/>
            </p:nvCxnSpPr>
            <p:spPr>
              <a:xfrm>
                <a:off x="4237882" y="2488992"/>
                <a:ext cx="105639" cy="308833"/>
              </a:xfrm>
              <a:prstGeom prst="straightConnector1">
                <a:avLst/>
              </a:prstGeom>
              <a:noFill/>
              <a:ln w="9525" cap="flat" cmpd="sng" algn="ctr">
                <a:solidFill>
                  <a:sysClr val="windowText" lastClr="000000"/>
                </a:solidFill>
                <a:prstDash val="solid"/>
                <a:headEnd type="arrow"/>
                <a:tailEnd type="arrow"/>
              </a:ln>
              <a:effectLst/>
            </p:spPr>
          </p:cxnSp>
          <p:sp>
            <p:nvSpPr>
              <p:cNvPr id="18" name="TextBox 21"/>
              <p:cNvSpPr txBox="1"/>
              <p:nvPr/>
            </p:nvSpPr>
            <p:spPr>
              <a:xfrm>
                <a:off x="4312552" y="2469138"/>
                <a:ext cx="1000125" cy="295275"/>
              </a:xfrm>
              <a:prstGeom prst="rect">
                <a:avLst/>
              </a:prstGeom>
              <a:noFill/>
              <a:ln w="9525" cmpd="sng">
                <a:noFill/>
              </a:ln>
              <a:effectLst/>
            </p:spPr>
            <p:txBody>
              <a:bodyPr wrap="non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schemeClr val="tx1"/>
                    </a:solidFill>
                    <a:effectLst/>
                    <a:uLnTx/>
                    <a:uFillTx/>
                    <a:latin typeface="+mj-lt"/>
                    <a:cs typeface="Times New Roman" pitchFamily="18" charset="0"/>
                  </a:rPr>
                  <a:t>5,180 MW</a:t>
                </a:r>
              </a:p>
            </p:txBody>
          </p:sp>
        </p:grpSp>
        <p:sp>
          <p:nvSpPr>
            <p:cNvPr id="9" name="Oval 8"/>
            <p:cNvSpPr/>
            <p:nvPr/>
          </p:nvSpPr>
          <p:spPr>
            <a:xfrm>
              <a:off x="3903659" y="2922238"/>
              <a:ext cx="1337296" cy="774543"/>
            </a:xfrm>
            <a:prstGeom prst="ellipse">
              <a:avLst/>
            </a:prstGeom>
            <a:solidFill>
              <a:srgbClr val="002060"/>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600" b="1" kern="0" dirty="0">
                  <a:solidFill>
                    <a:sysClr val="window" lastClr="FFFFFF"/>
                  </a:solidFill>
                  <a:latin typeface="+mj-lt"/>
                  <a:cs typeface="Times New Roman" pitchFamily="18" charset="0"/>
                </a:rPr>
                <a:t>Entergy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i="0" u="none" strike="noStrike" kern="0" cap="none" spc="0" normalizeH="0" baseline="0" noProof="0" dirty="0">
                  <a:ln>
                    <a:noFill/>
                  </a:ln>
                  <a:solidFill>
                    <a:sysClr val="window" lastClr="FFFFFF"/>
                  </a:solidFill>
                  <a:effectLst/>
                  <a:uLnTx/>
                  <a:uFillTx/>
                  <a:latin typeface="+mj-lt"/>
                  <a:cs typeface="Times New Roman" pitchFamily="18" charset="0"/>
                </a:rPr>
                <a:t>(MISO)</a:t>
              </a:r>
            </a:p>
          </p:txBody>
        </p:sp>
        <p:sp>
          <p:nvSpPr>
            <p:cNvPr id="10" name="Oval 9"/>
            <p:cNvSpPr/>
            <p:nvPr/>
          </p:nvSpPr>
          <p:spPr>
            <a:xfrm>
              <a:off x="2945300" y="1979045"/>
              <a:ext cx="1216669" cy="842707"/>
            </a:xfrm>
            <a:prstGeom prst="ellipse">
              <a:avLst/>
            </a:prstGeom>
            <a:solidFill>
              <a:srgbClr val="002060"/>
            </a:solidFill>
            <a:ln w="25400" cap="flat" cmpd="sng" algn="ctr">
              <a:noFill/>
              <a:prstDash val="solid"/>
            </a:ln>
            <a:effectLst/>
          </p:spPr>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ysClr val="window" lastClr="FFFFFF"/>
                  </a:solidFill>
                  <a:effectLst/>
                  <a:uLnTx/>
                  <a:uFillTx/>
                  <a:latin typeface="+mj-lt"/>
                  <a:cs typeface="Times New Roman" pitchFamily="18" charset="0"/>
                </a:rPr>
                <a:t>SPP</a:t>
              </a:r>
            </a:p>
          </p:txBody>
        </p:sp>
      </p:grpSp>
    </p:spTree>
    <p:extLst>
      <p:ext uri="{BB962C8B-B14F-4D97-AF65-F5344CB8AC3E}">
        <p14:creationId xmlns:p14="http://schemas.microsoft.com/office/powerpoint/2010/main" val="80217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D501C-404F-402A-92F6-26FCA86F7215}"/>
              </a:ext>
            </a:extLst>
          </p:cNvPr>
          <p:cNvSpPr>
            <a:spLocks noGrp="1"/>
          </p:cNvSpPr>
          <p:nvPr>
            <p:ph type="title"/>
          </p:nvPr>
        </p:nvSpPr>
        <p:spPr/>
        <p:txBody>
          <a:bodyPr/>
          <a:lstStyle/>
          <a:p>
            <a:r>
              <a:rPr lang="en-US" dirty="0"/>
              <a:t>Low Temperature and Forced Outage Correlation</a:t>
            </a:r>
          </a:p>
        </p:txBody>
      </p:sp>
      <p:sp>
        <p:nvSpPr>
          <p:cNvPr id="4" name="Slide Number Placeholder 3">
            <a:extLst>
              <a:ext uri="{FF2B5EF4-FFF2-40B4-BE49-F238E27FC236}">
                <a16:creationId xmlns:a16="http://schemas.microsoft.com/office/drawing/2014/main" id="{FDD29F0D-EC7C-4E78-BD29-ABF00DC24B0C}"/>
              </a:ext>
            </a:extLst>
          </p:cNvPr>
          <p:cNvSpPr>
            <a:spLocks noGrp="1"/>
          </p:cNvSpPr>
          <p:nvPr>
            <p:ph type="sldNum" sz="quarter" idx="4"/>
          </p:nvPr>
        </p:nvSpPr>
        <p:spPr/>
        <p:txBody>
          <a:bodyPr/>
          <a:lstStyle/>
          <a:p>
            <a:fld id="{1D93BD3E-1E9A-4970-A6F7-E7AC52762E0C}" type="slidenum">
              <a:rPr lang="en-US" smtClean="0"/>
              <a:pPr/>
              <a:t>4</a:t>
            </a:fld>
            <a:endParaRPr lang="en-US" dirty="0"/>
          </a:p>
        </p:txBody>
      </p:sp>
      <p:pic>
        <p:nvPicPr>
          <p:cNvPr id="5" name="Picture 4">
            <a:extLst>
              <a:ext uri="{FF2B5EF4-FFF2-40B4-BE49-F238E27FC236}">
                <a16:creationId xmlns:a16="http://schemas.microsoft.com/office/drawing/2014/main" id="{68BEACB6-178E-4AB1-91F9-05940BD2D6EA}"/>
              </a:ext>
            </a:extLst>
          </p:cNvPr>
          <p:cNvPicPr>
            <a:picLocks noChangeAspect="1"/>
          </p:cNvPicPr>
          <p:nvPr/>
        </p:nvPicPr>
        <p:blipFill>
          <a:blip r:embed="rId2"/>
          <a:stretch>
            <a:fillRect/>
          </a:stretch>
        </p:blipFill>
        <p:spPr>
          <a:xfrm>
            <a:off x="1886100" y="2874224"/>
            <a:ext cx="5124300" cy="3517872"/>
          </a:xfrm>
          <a:prstGeom prst="rect">
            <a:avLst/>
          </a:prstGeom>
        </p:spPr>
      </p:pic>
      <p:sp>
        <p:nvSpPr>
          <p:cNvPr id="6" name="TextBox 5">
            <a:extLst>
              <a:ext uri="{FF2B5EF4-FFF2-40B4-BE49-F238E27FC236}">
                <a16:creationId xmlns:a16="http://schemas.microsoft.com/office/drawing/2014/main" id="{2DCA95B7-5B1A-4D98-9107-87F9038A476C}"/>
              </a:ext>
            </a:extLst>
          </p:cNvPr>
          <p:cNvSpPr txBox="1"/>
          <p:nvPr/>
        </p:nvSpPr>
        <p:spPr>
          <a:xfrm>
            <a:off x="381000" y="1253290"/>
            <a:ext cx="8587740" cy="1754326"/>
          </a:xfrm>
          <a:prstGeom prst="rect">
            <a:avLst/>
          </a:prstGeom>
          <a:noFill/>
        </p:spPr>
        <p:txBody>
          <a:bodyPr wrap="square" rtlCol="0">
            <a:spAutoFit/>
          </a:bodyPr>
          <a:lstStyle/>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Unlike last study, additional probabilities were modeled for forced outages at temperatures below 20</a:t>
            </a:r>
            <a:r>
              <a:rPr lang="en-US" sz="1800" dirty="0">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F. </a:t>
            </a:r>
          </a:p>
          <a:p>
            <a:pPr marL="285750" indent="-285750">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 linear probability was assigned with an incremental hourly forced outage probability of 1.07% at 0</a:t>
            </a:r>
            <a:r>
              <a:rPr lang="en-US" sz="1800" dirty="0">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F down to 0% at 20</a:t>
            </a:r>
            <a:r>
              <a:rPr lang="en-US" sz="1800" dirty="0">
                <a:effectLst/>
                <a:latin typeface="Calibri" panose="020F0502020204030204" pitchFamily="34" charset="0"/>
                <a:ea typeface="Calibri" panose="020F0502020204030204" pitchFamily="34"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F leading to an average of ~9,000 total MW being forced offline at 0</a:t>
            </a:r>
            <a:r>
              <a:rPr lang="en-US" sz="1800" dirty="0">
                <a:effectLst/>
                <a:latin typeface="Calibri" panose="020F0502020204030204" pitchFamily="34" charset="0"/>
                <a:ea typeface="Calibri" panose="020F0502020204030204" pitchFamily="34" charset="0"/>
              </a:rPr>
              <a:t>°F. The impacts of the new weatherization requirements are not being considered in the temperature outage correlation modeling.</a:t>
            </a:r>
            <a:endParaRPr lang="en-US" dirty="0"/>
          </a:p>
        </p:txBody>
      </p:sp>
    </p:spTree>
    <p:extLst>
      <p:ext uri="{BB962C8B-B14F-4D97-AF65-F5344CB8AC3E}">
        <p14:creationId xmlns:p14="http://schemas.microsoft.com/office/powerpoint/2010/main" val="2152999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Case Study Results Comparison - Annual</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6" name="TextBox 5"/>
          <p:cNvSpPr txBox="1"/>
          <p:nvPr/>
        </p:nvSpPr>
        <p:spPr>
          <a:xfrm>
            <a:off x="1066800" y="815182"/>
            <a:ext cx="1879041" cy="461665"/>
          </a:xfrm>
          <a:prstGeom prst="rect">
            <a:avLst/>
          </a:prstGeom>
          <a:noFill/>
        </p:spPr>
        <p:txBody>
          <a:bodyPr wrap="none" rtlCol="0">
            <a:spAutoFit/>
          </a:bodyPr>
          <a:lstStyle/>
          <a:p>
            <a:r>
              <a:rPr lang="en-US" sz="2400" b="1" dirty="0"/>
              <a:t>2022 </a:t>
            </a:r>
            <a:r>
              <a:rPr lang="en-US" sz="2400" b="1" dirty="0" err="1"/>
              <a:t>ProbA</a:t>
            </a:r>
            <a:endParaRPr lang="en-US" sz="2400" b="1" dirty="0"/>
          </a:p>
        </p:txBody>
      </p:sp>
      <p:sp>
        <p:nvSpPr>
          <p:cNvPr id="9" name="TextBox 8"/>
          <p:cNvSpPr txBox="1"/>
          <p:nvPr/>
        </p:nvSpPr>
        <p:spPr>
          <a:xfrm>
            <a:off x="6096000" y="815181"/>
            <a:ext cx="1879041" cy="461665"/>
          </a:xfrm>
          <a:prstGeom prst="rect">
            <a:avLst/>
          </a:prstGeom>
          <a:noFill/>
        </p:spPr>
        <p:txBody>
          <a:bodyPr wrap="none" rtlCol="0">
            <a:spAutoFit/>
          </a:bodyPr>
          <a:lstStyle/>
          <a:p>
            <a:r>
              <a:rPr lang="en-US" sz="2400" b="1" dirty="0"/>
              <a:t>2020 </a:t>
            </a:r>
            <a:r>
              <a:rPr lang="en-US" sz="2400" b="1" dirty="0" err="1"/>
              <a:t>ProbA</a:t>
            </a:r>
            <a:endParaRPr lang="en-US" sz="2400" b="1" dirty="0"/>
          </a:p>
        </p:txBody>
      </p:sp>
      <p:sp>
        <p:nvSpPr>
          <p:cNvPr id="10" name="TextBox 9"/>
          <p:cNvSpPr txBox="1"/>
          <p:nvPr/>
        </p:nvSpPr>
        <p:spPr>
          <a:xfrm>
            <a:off x="216531" y="3922913"/>
            <a:ext cx="8770451" cy="2031325"/>
          </a:xfrm>
          <a:prstGeom prst="rect">
            <a:avLst/>
          </a:prstGeom>
          <a:noFill/>
        </p:spPr>
        <p:txBody>
          <a:bodyPr wrap="square" rtlCol="0">
            <a:spAutoFit/>
          </a:bodyPr>
          <a:lstStyle/>
          <a:p>
            <a:pPr marL="285750" indent="-285750">
              <a:buFont typeface="Arial" panose="020B0604020202020204" pitchFamily="34" charset="0"/>
              <a:buChar char="•"/>
            </a:pPr>
            <a:r>
              <a:rPr lang="en-US" dirty="0"/>
              <a:t>Compared to the results from the 2020 Probabilistic Assessment, LOLH increased from 0.01 to 0.21 for the first study year. </a:t>
            </a:r>
          </a:p>
          <a:p>
            <a:pPr marL="285750" indent="-285750">
              <a:buFont typeface="Arial" panose="020B0604020202020204" pitchFamily="34" charset="0"/>
              <a:buChar char="•"/>
            </a:pPr>
            <a:r>
              <a:rPr lang="en-US" dirty="0"/>
              <a:t>The high level of reliability modeled in the summer is contingent on the projected construction of over 20GW solar resources. </a:t>
            </a:r>
          </a:p>
          <a:p>
            <a:pPr marL="285750" indent="-285750">
              <a:buFont typeface="Arial" panose="020B0604020202020204" pitchFamily="34" charset="0"/>
              <a:buChar char="•"/>
            </a:pPr>
            <a:r>
              <a:rPr lang="en-US" dirty="0"/>
              <a:t>Higher reserve margin in the 2022 Study, but lower reliability is driven by the surfacing of winter reliability events from increased forced outage rates and low solar reliability contribution in winter.</a:t>
            </a:r>
          </a:p>
        </p:txBody>
      </p:sp>
      <p:pic>
        <p:nvPicPr>
          <p:cNvPr id="13" name="Picture 12">
            <a:extLst>
              <a:ext uri="{FF2B5EF4-FFF2-40B4-BE49-F238E27FC236}">
                <a16:creationId xmlns:a16="http://schemas.microsoft.com/office/drawing/2014/main" id="{053AEACE-6F3A-4ACF-BCEB-DA3C9D05B12E}"/>
              </a:ext>
            </a:extLst>
          </p:cNvPr>
          <p:cNvPicPr>
            <a:picLocks noChangeAspect="1"/>
          </p:cNvPicPr>
          <p:nvPr/>
        </p:nvPicPr>
        <p:blipFill>
          <a:blip r:embed="rId2"/>
          <a:stretch>
            <a:fillRect/>
          </a:stretch>
        </p:blipFill>
        <p:spPr>
          <a:xfrm>
            <a:off x="4910349" y="1225642"/>
            <a:ext cx="3667125" cy="2324100"/>
          </a:xfrm>
          <a:prstGeom prst="rect">
            <a:avLst/>
          </a:prstGeom>
        </p:spPr>
      </p:pic>
      <p:pic>
        <p:nvPicPr>
          <p:cNvPr id="3" name="Picture 2">
            <a:extLst>
              <a:ext uri="{FF2B5EF4-FFF2-40B4-BE49-F238E27FC236}">
                <a16:creationId xmlns:a16="http://schemas.microsoft.com/office/drawing/2014/main" id="{2486131E-74AB-48C5-A9E8-A4DA215B86F7}"/>
              </a:ext>
            </a:extLst>
          </p:cNvPr>
          <p:cNvPicPr>
            <a:picLocks noChangeAspect="1"/>
          </p:cNvPicPr>
          <p:nvPr/>
        </p:nvPicPr>
        <p:blipFill>
          <a:blip r:embed="rId3"/>
          <a:stretch>
            <a:fillRect/>
          </a:stretch>
        </p:blipFill>
        <p:spPr>
          <a:xfrm>
            <a:off x="381000" y="1225642"/>
            <a:ext cx="3667125" cy="2324100"/>
          </a:xfrm>
          <a:prstGeom prst="rect">
            <a:avLst/>
          </a:prstGeom>
        </p:spPr>
      </p:pic>
    </p:spTree>
    <p:extLst>
      <p:ext uri="{BB962C8B-B14F-4D97-AF65-F5344CB8AC3E}">
        <p14:creationId xmlns:p14="http://schemas.microsoft.com/office/powerpoint/2010/main" val="357552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Case Study Results – Monthly (1)</a:t>
            </a: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6" name="TextBox 5"/>
          <p:cNvSpPr txBox="1"/>
          <p:nvPr/>
        </p:nvSpPr>
        <p:spPr>
          <a:xfrm>
            <a:off x="1981200" y="1155849"/>
            <a:ext cx="870751" cy="461665"/>
          </a:xfrm>
          <a:prstGeom prst="rect">
            <a:avLst/>
          </a:prstGeom>
          <a:noFill/>
        </p:spPr>
        <p:txBody>
          <a:bodyPr wrap="none" rtlCol="0">
            <a:spAutoFit/>
          </a:bodyPr>
          <a:lstStyle/>
          <a:p>
            <a:r>
              <a:rPr lang="en-US" sz="2400" b="1" dirty="0"/>
              <a:t>2024</a:t>
            </a:r>
          </a:p>
        </p:txBody>
      </p:sp>
      <p:sp>
        <p:nvSpPr>
          <p:cNvPr id="9" name="TextBox 8"/>
          <p:cNvSpPr txBox="1"/>
          <p:nvPr/>
        </p:nvSpPr>
        <p:spPr>
          <a:xfrm>
            <a:off x="6400800" y="1155849"/>
            <a:ext cx="870751" cy="461665"/>
          </a:xfrm>
          <a:prstGeom prst="rect">
            <a:avLst/>
          </a:prstGeom>
          <a:noFill/>
        </p:spPr>
        <p:txBody>
          <a:bodyPr wrap="none" rtlCol="0">
            <a:spAutoFit/>
          </a:bodyPr>
          <a:lstStyle/>
          <a:p>
            <a:r>
              <a:rPr lang="en-US" sz="2400" b="1" dirty="0"/>
              <a:t>2026</a:t>
            </a:r>
          </a:p>
        </p:txBody>
      </p:sp>
      <p:graphicFrame>
        <p:nvGraphicFramePr>
          <p:cNvPr id="7" name="Table 6"/>
          <p:cNvGraphicFramePr>
            <a:graphicFrameLocks noGrp="1"/>
          </p:cNvGraphicFramePr>
          <p:nvPr>
            <p:extLst>
              <p:ext uri="{D42A27DB-BD31-4B8C-83A1-F6EECF244321}">
                <p14:modId xmlns:p14="http://schemas.microsoft.com/office/powerpoint/2010/main" val="1262241694"/>
              </p:ext>
            </p:extLst>
          </p:nvPr>
        </p:nvGraphicFramePr>
        <p:xfrm>
          <a:off x="304800" y="1600200"/>
          <a:ext cx="3810000" cy="4674729"/>
        </p:xfrm>
        <a:graphic>
          <a:graphicData uri="http://schemas.openxmlformats.org/drawingml/2006/table">
            <a:tbl>
              <a:tblPr firstRow="1" firstCol="1" bandRow="1">
                <a:tableStyleId>{5C22544A-7EE6-4342-B048-85BDC9FD1C3A}</a:tableStyleId>
              </a:tblPr>
              <a:tblGrid>
                <a:gridCol w="1297021">
                  <a:extLst>
                    <a:ext uri="{9D8B030D-6E8A-4147-A177-3AD203B41FA5}">
                      <a16:colId xmlns:a16="http://schemas.microsoft.com/office/drawing/2014/main" val="20000"/>
                    </a:ext>
                  </a:extLst>
                </a:gridCol>
                <a:gridCol w="1459149">
                  <a:extLst>
                    <a:ext uri="{9D8B030D-6E8A-4147-A177-3AD203B41FA5}">
                      <a16:colId xmlns:a16="http://schemas.microsoft.com/office/drawing/2014/main" val="20001"/>
                    </a:ext>
                  </a:extLst>
                </a:gridCol>
                <a:gridCol w="1053830">
                  <a:extLst>
                    <a:ext uri="{9D8B030D-6E8A-4147-A177-3AD203B41FA5}">
                      <a16:colId xmlns:a16="http://schemas.microsoft.com/office/drawing/2014/main" val="20002"/>
                    </a:ext>
                  </a:extLst>
                </a:gridCol>
              </a:tblGrid>
              <a:tr h="641752">
                <a:tc>
                  <a:txBody>
                    <a:bodyPr/>
                    <a:lstStyle/>
                    <a:p>
                      <a:pPr marL="0" marR="0" algn="ctr" defTabSz="914400" rtl="0" eaLnBrk="1" latinLnBrk="0" hangingPunct="1">
                        <a:lnSpc>
                          <a:spcPct val="115000"/>
                        </a:lnSpc>
                        <a:spcBef>
                          <a:spcPts val="0"/>
                        </a:spcBef>
                        <a:spcAft>
                          <a:spcPts val="0"/>
                        </a:spcAft>
                      </a:pPr>
                      <a:r>
                        <a:rPr lang="en-GB" sz="1600" b="1" kern="1200" dirty="0">
                          <a:solidFill>
                            <a:schemeClr val="lt1"/>
                          </a:solidFill>
                          <a:effectLst/>
                          <a:latin typeface="+mn-lt"/>
                          <a:ea typeface="+mn-ea"/>
                          <a:cs typeface="+mn-cs"/>
                        </a:rPr>
                        <a:t>Month</a:t>
                      </a:r>
                      <a:endParaRPr lang="en-US" sz="1600" b="1" kern="1200" dirty="0">
                        <a:solidFill>
                          <a:schemeClr val="lt1"/>
                        </a:solidFill>
                        <a:effectLst/>
                        <a:latin typeface="+mn-lt"/>
                        <a:ea typeface="+mn-ea"/>
                        <a:cs typeface="+mn-cs"/>
                      </a:endParaRPr>
                    </a:p>
                  </a:txBody>
                  <a:tcPr marL="68580" marR="68580" marT="0" marB="0" anchor="ctr"/>
                </a:tc>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LOLH</a:t>
                      </a:r>
                      <a:endParaRPr lang="en-US" sz="1600" b="1" kern="1200">
                        <a:solidFill>
                          <a:schemeClr val="lt1"/>
                        </a:solidFill>
                        <a:effectLst/>
                        <a:latin typeface="+mn-lt"/>
                        <a:ea typeface="+mn-ea"/>
                        <a:cs typeface="+mn-cs"/>
                      </a:endParaRPr>
                    </a:p>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Hours/Year</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EUE</a:t>
                      </a:r>
                      <a:endParaRPr lang="en-US" sz="1600" b="1" kern="1200">
                        <a:solidFill>
                          <a:schemeClr val="lt1"/>
                        </a:solidFill>
                        <a:effectLst/>
                        <a:latin typeface="+mn-lt"/>
                        <a:ea typeface="+mn-ea"/>
                        <a:cs typeface="+mn-cs"/>
                      </a:endParaRPr>
                    </a:p>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MWh</a:t>
                      </a:r>
                      <a:endParaRPr lang="en-US" sz="1600" b="1" kern="1200">
                        <a:solidFill>
                          <a:schemeClr val="lt1"/>
                        </a:solidFill>
                        <a:effectLst/>
                        <a:latin typeface="+mn-lt"/>
                        <a:ea typeface="+mn-ea"/>
                        <a:cs typeface="+mn-cs"/>
                      </a:endParaRPr>
                    </a:p>
                  </a:txBody>
                  <a:tcPr marL="68580" marR="68580" marT="0" marB="0"/>
                </a:tc>
                <a:extLst>
                  <a:ext uri="{0D108BD9-81ED-4DB2-BD59-A6C34878D82A}">
                    <a16:rowId xmlns:a16="http://schemas.microsoft.com/office/drawing/2014/main" val="10000"/>
                  </a:ext>
                </a:extLst>
              </a:tr>
              <a:tr h="310229">
                <a:tc>
                  <a:txBody>
                    <a:bodyPr/>
                    <a:lstStyle/>
                    <a:p>
                      <a:pPr marL="0" marR="0" algn="ctr" defTabSz="914400" rtl="0" eaLnBrk="1" latinLnBrk="0" hangingPunct="1">
                        <a:lnSpc>
                          <a:spcPct val="115000"/>
                        </a:lnSpc>
                        <a:spcBef>
                          <a:spcPts val="0"/>
                        </a:spcBef>
                        <a:spcAft>
                          <a:spcPts val="0"/>
                        </a:spcAft>
                      </a:pPr>
                      <a:r>
                        <a:rPr lang="en-GB" sz="1600" b="1" kern="1200" dirty="0">
                          <a:solidFill>
                            <a:schemeClr val="lt1"/>
                          </a:solidFill>
                          <a:effectLst/>
                          <a:latin typeface="+mn-lt"/>
                          <a:ea typeface="+mn-ea"/>
                          <a:cs typeface="+mn-cs"/>
                        </a:rPr>
                        <a:t>1</a:t>
                      </a:r>
                      <a:endParaRPr lang="en-US" sz="1600" b="1" kern="1200" dirty="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0.00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0.28 </a:t>
                      </a:r>
                    </a:p>
                  </a:txBody>
                  <a:tcPr marL="9525" marR="9525" marT="9525" marB="0" anchor="b"/>
                </a:tc>
                <a:extLst>
                  <a:ext uri="{0D108BD9-81ED-4DB2-BD59-A6C34878D82A}">
                    <a16:rowId xmlns:a16="http://schemas.microsoft.com/office/drawing/2014/main" val="10001"/>
                  </a:ext>
                </a:extLst>
              </a:tr>
              <a:tr h="310229">
                <a:tc>
                  <a:txBody>
                    <a:bodyPr/>
                    <a:lstStyle/>
                    <a:p>
                      <a:pPr marL="0" marR="0" algn="ctr" defTabSz="914400" rtl="0" eaLnBrk="1" latinLnBrk="0" hangingPunct="1">
                        <a:lnSpc>
                          <a:spcPct val="115000"/>
                        </a:lnSpc>
                        <a:spcBef>
                          <a:spcPts val="0"/>
                        </a:spcBef>
                        <a:spcAft>
                          <a:spcPts val="0"/>
                        </a:spcAft>
                      </a:pPr>
                      <a:r>
                        <a:rPr lang="en-GB" sz="1600" b="1" kern="1200" dirty="0">
                          <a:solidFill>
                            <a:schemeClr val="lt1"/>
                          </a:solidFill>
                          <a:effectLst/>
                          <a:latin typeface="+mn-lt"/>
                          <a:ea typeface="+mn-ea"/>
                          <a:cs typeface="+mn-cs"/>
                        </a:rPr>
                        <a:t>2</a:t>
                      </a:r>
                      <a:endParaRPr lang="en-US" sz="1600" b="1" kern="1200" dirty="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0.12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420.96 </a:t>
                      </a:r>
                    </a:p>
                  </a:txBody>
                  <a:tcPr marL="9525" marR="9525" marT="9525" marB="0" anchor="b"/>
                </a:tc>
                <a:extLst>
                  <a:ext uri="{0D108BD9-81ED-4DB2-BD59-A6C34878D82A}">
                    <a16:rowId xmlns:a16="http://schemas.microsoft.com/office/drawing/2014/main" val="10002"/>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3</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3"/>
                  </a:ext>
                </a:extLst>
              </a:tr>
              <a:tr h="310229">
                <a:tc>
                  <a:txBody>
                    <a:bodyPr/>
                    <a:lstStyle/>
                    <a:p>
                      <a:pPr marL="0" marR="0" algn="ctr" defTabSz="914400" rtl="0" eaLnBrk="1" latinLnBrk="0" hangingPunct="1">
                        <a:lnSpc>
                          <a:spcPct val="115000"/>
                        </a:lnSpc>
                        <a:spcBef>
                          <a:spcPts val="0"/>
                        </a:spcBef>
                        <a:spcAft>
                          <a:spcPts val="0"/>
                        </a:spcAft>
                      </a:pPr>
                      <a:r>
                        <a:rPr lang="en-GB" sz="1600" b="1" kern="1200" dirty="0">
                          <a:solidFill>
                            <a:schemeClr val="lt1"/>
                          </a:solidFill>
                          <a:effectLst/>
                          <a:latin typeface="+mn-lt"/>
                          <a:ea typeface="+mn-ea"/>
                          <a:cs typeface="+mn-cs"/>
                        </a:rPr>
                        <a:t>4</a:t>
                      </a:r>
                      <a:endParaRPr lang="en-US" sz="1600" b="1" kern="1200" dirty="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4"/>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5</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5"/>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6</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6"/>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7</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7"/>
                  </a:ext>
                </a:extLst>
              </a:tr>
              <a:tr h="310229">
                <a:tc>
                  <a:txBody>
                    <a:bodyPr/>
                    <a:lstStyle/>
                    <a:p>
                      <a:pPr marL="0" marR="0" algn="ctr" defTabSz="914400" rtl="0" eaLnBrk="1" latinLnBrk="0" hangingPunct="1">
                        <a:lnSpc>
                          <a:spcPct val="115000"/>
                        </a:lnSpc>
                        <a:spcBef>
                          <a:spcPts val="0"/>
                        </a:spcBef>
                        <a:spcAft>
                          <a:spcPts val="0"/>
                        </a:spcAft>
                      </a:pPr>
                      <a:r>
                        <a:rPr lang="en-GB" sz="1600" b="1" kern="1200" dirty="0">
                          <a:solidFill>
                            <a:schemeClr val="lt1"/>
                          </a:solidFill>
                          <a:effectLst/>
                          <a:latin typeface="+mn-lt"/>
                          <a:ea typeface="+mn-ea"/>
                          <a:cs typeface="+mn-cs"/>
                        </a:rPr>
                        <a:t>8</a:t>
                      </a:r>
                      <a:endParaRPr lang="en-US" sz="1600" b="1" kern="1200" dirty="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0.00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0.04 </a:t>
                      </a:r>
                    </a:p>
                  </a:txBody>
                  <a:tcPr marL="9525" marR="9525" marT="9525" marB="0" anchor="b"/>
                </a:tc>
                <a:extLst>
                  <a:ext uri="{0D108BD9-81ED-4DB2-BD59-A6C34878D82A}">
                    <a16:rowId xmlns:a16="http://schemas.microsoft.com/office/drawing/2014/main" val="10008"/>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9</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9"/>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10</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10"/>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11</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11"/>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12</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0.09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332.88 </a:t>
                      </a:r>
                    </a:p>
                  </a:txBody>
                  <a:tcPr marL="9525" marR="9525" marT="9525" marB="0" anchor="b"/>
                </a:tc>
                <a:extLst>
                  <a:ext uri="{0D108BD9-81ED-4DB2-BD59-A6C34878D82A}">
                    <a16:rowId xmlns:a16="http://schemas.microsoft.com/office/drawing/2014/main" val="10012"/>
                  </a:ext>
                </a:extLst>
              </a:tr>
              <a:tr h="310229">
                <a:tc>
                  <a:txBody>
                    <a:bodyPr/>
                    <a:lstStyle/>
                    <a:p>
                      <a:pPr marL="0" marR="0" algn="ctr" defTabSz="914400" rtl="0" eaLnBrk="1" latinLnBrk="0" hangingPunct="1">
                        <a:lnSpc>
                          <a:spcPct val="115000"/>
                        </a:lnSpc>
                        <a:spcBef>
                          <a:spcPts val="0"/>
                        </a:spcBef>
                        <a:spcAft>
                          <a:spcPts val="0"/>
                        </a:spcAft>
                      </a:pPr>
                      <a:r>
                        <a:rPr lang="en-GB" sz="1600" b="1" kern="1200">
                          <a:solidFill>
                            <a:schemeClr val="lt1"/>
                          </a:solidFill>
                          <a:effectLst/>
                          <a:latin typeface="+mn-lt"/>
                          <a:ea typeface="+mn-ea"/>
                          <a:cs typeface="+mn-cs"/>
                        </a:rPr>
                        <a:t>Total</a:t>
                      </a:r>
                      <a:endParaRPr lang="en-US" sz="1600" b="1" kern="1200">
                        <a:solidFill>
                          <a:schemeClr val="lt1"/>
                        </a:solidFill>
                        <a:effectLst/>
                        <a:latin typeface="+mn-lt"/>
                        <a:ea typeface="+mn-ea"/>
                        <a:cs typeface="+mn-cs"/>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0.21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754.15 </a:t>
                      </a:r>
                    </a:p>
                  </a:txBody>
                  <a:tcPr marL="9525" marR="9525" marT="9525" marB="0" anchor="b"/>
                </a:tc>
                <a:extLst>
                  <a:ext uri="{0D108BD9-81ED-4DB2-BD59-A6C34878D82A}">
                    <a16:rowId xmlns:a16="http://schemas.microsoft.com/office/drawing/2014/main" val="10013"/>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167020012"/>
              </p:ext>
            </p:extLst>
          </p:nvPr>
        </p:nvGraphicFramePr>
        <p:xfrm>
          <a:off x="4684393" y="1617514"/>
          <a:ext cx="3926207" cy="4657414"/>
        </p:xfrm>
        <a:graphic>
          <a:graphicData uri="http://schemas.openxmlformats.org/drawingml/2006/table">
            <a:tbl>
              <a:tblPr firstRow="1" firstCol="1" bandRow="1">
                <a:tableStyleId>{5C22544A-7EE6-4342-B048-85BDC9FD1C3A}</a:tableStyleId>
              </a:tblPr>
              <a:tblGrid>
                <a:gridCol w="1336581">
                  <a:extLst>
                    <a:ext uri="{9D8B030D-6E8A-4147-A177-3AD203B41FA5}">
                      <a16:colId xmlns:a16="http://schemas.microsoft.com/office/drawing/2014/main" val="20000"/>
                    </a:ext>
                  </a:extLst>
                </a:gridCol>
                <a:gridCol w="1503654">
                  <a:extLst>
                    <a:ext uri="{9D8B030D-6E8A-4147-A177-3AD203B41FA5}">
                      <a16:colId xmlns:a16="http://schemas.microsoft.com/office/drawing/2014/main" val="20001"/>
                    </a:ext>
                  </a:extLst>
                </a:gridCol>
                <a:gridCol w="1085972">
                  <a:extLst>
                    <a:ext uri="{9D8B030D-6E8A-4147-A177-3AD203B41FA5}">
                      <a16:colId xmlns:a16="http://schemas.microsoft.com/office/drawing/2014/main" val="20002"/>
                    </a:ext>
                  </a:extLst>
                </a:gridCol>
              </a:tblGrid>
              <a:tr h="639374">
                <a:tc>
                  <a:txBody>
                    <a:bodyPr/>
                    <a:lstStyle/>
                    <a:p>
                      <a:pPr marL="0" marR="0" algn="ctr">
                        <a:lnSpc>
                          <a:spcPct val="115000"/>
                        </a:lnSpc>
                        <a:spcBef>
                          <a:spcPts val="0"/>
                        </a:spcBef>
                        <a:spcAft>
                          <a:spcPts val="0"/>
                        </a:spcAft>
                      </a:pPr>
                      <a:r>
                        <a:rPr lang="en-GB" sz="1600" dirty="0">
                          <a:effectLst/>
                        </a:rPr>
                        <a:t>Month</a:t>
                      </a:r>
                      <a:endParaRPr lang="en-US" sz="16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GB" sz="1600">
                          <a:effectLst/>
                        </a:rPr>
                        <a:t>LOLH</a:t>
                      </a:r>
                      <a:endParaRPr lang="en-US" sz="1600">
                        <a:effectLst/>
                      </a:endParaRPr>
                    </a:p>
                    <a:p>
                      <a:pPr marL="0" marR="0" algn="ctr">
                        <a:lnSpc>
                          <a:spcPct val="115000"/>
                        </a:lnSpc>
                        <a:spcBef>
                          <a:spcPts val="0"/>
                        </a:spcBef>
                        <a:spcAft>
                          <a:spcPts val="0"/>
                        </a:spcAft>
                      </a:pPr>
                      <a:r>
                        <a:rPr lang="en-GB" sz="1600">
                          <a:effectLst/>
                        </a:rPr>
                        <a:t>Hours/Year</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1600">
                          <a:effectLst/>
                        </a:rPr>
                        <a:t>EUE</a:t>
                      </a:r>
                      <a:endParaRPr lang="en-US" sz="1600">
                        <a:effectLst/>
                      </a:endParaRPr>
                    </a:p>
                    <a:p>
                      <a:pPr marL="0" marR="0" algn="ctr">
                        <a:lnSpc>
                          <a:spcPct val="115000"/>
                        </a:lnSpc>
                        <a:spcBef>
                          <a:spcPts val="0"/>
                        </a:spcBef>
                        <a:spcAft>
                          <a:spcPts val="0"/>
                        </a:spcAft>
                      </a:pPr>
                      <a:r>
                        <a:rPr lang="en-GB" sz="1600">
                          <a:effectLst/>
                        </a:rPr>
                        <a:t>MWh</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309080">
                <a:tc>
                  <a:txBody>
                    <a:bodyPr/>
                    <a:lstStyle/>
                    <a:p>
                      <a:pPr marL="0" marR="0" algn="ctr">
                        <a:lnSpc>
                          <a:spcPct val="115000"/>
                        </a:lnSpc>
                        <a:spcBef>
                          <a:spcPts val="0"/>
                        </a:spcBef>
                        <a:spcAft>
                          <a:spcPts val="0"/>
                        </a:spcAft>
                      </a:pPr>
                      <a:r>
                        <a:rPr lang="en-GB" sz="1600">
                          <a:effectLst/>
                        </a:rPr>
                        <a:t>1</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0.00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1.08 </a:t>
                      </a:r>
                    </a:p>
                  </a:txBody>
                  <a:tcPr marL="9525" marR="9525" marT="9525" marB="0" anchor="b"/>
                </a:tc>
                <a:extLst>
                  <a:ext uri="{0D108BD9-81ED-4DB2-BD59-A6C34878D82A}">
                    <a16:rowId xmlns:a16="http://schemas.microsoft.com/office/drawing/2014/main" val="10001"/>
                  </a:ext>
                </a:extLst>
              </a:tr>
              <a:tr h="309080">
                <a:tc>
                  <a:txBody>
                    <a:bodyPr/>
                    <a:lstStyle/>
                    <a:p>
                      <a:pPr marL="0" marR="0" algn="ctr">
                        <a:lnSpc>
                          <a:spcPct val="115000"/>
                        </a:lnSpc>
                        <a:spcBef>
                          <a:spcPts val="0"/>
                        </a:spcBef>
                        <a:spcAft>
                          <a:spcPts val="0"/>
                        </a:spcAft>
                      </a:pPr>
                      <a:r>
                        <a:rPr lang="en-GB" sz="1600">
                          <a:effectLst/>
                        </a:rPr>
                        <a:t>2</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0.16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657.30 </a:t>
                      </a:r>
                    </a:p>
                  </a:txBody>
                  <a:tcPr marL="9525" marR="9525" marT="9525" marB="0" anchor="b"/>
                </a:tc>
                <a:extLst>
                  <a:ext uri="{0D108BD9-81ED-4DB2-BD59-A6C34878D82A}">
                    <a16:rowId xmlns:a16="http://schemas.microsoft.com/office/drawing/2014/main" val="10002"/>
                  </a:ext>
                </a:extLst>
              </a:tr>
              <a:tr h="309080">
                <a:tc>
                  <a:txBody>
                    <a:bodyPr/>
                    <a:lstStyle/>
                    <a:p>
                      <a:pPr marL="0" marR="0" algn="ctr">
                        <a:lnSpc>
                          <a:spcPct val="115000"/>
                        </a:lnSpc>
                        <a:spcBef>
                          <a:spcPts val="0"/>
                        </a:spcBef>
                        <a:spcAft>
                          <a:spcPts val="0"/>
                        </a:spcAft>
                      </a:pPr>
                      <a:r>
                        <a:rPr lang="en-GB" sz="1600">
                          <a:effectLst/>
                        </a:rPr>
                        <a:t>3</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3"/>
                  </a:ext>
                </a:extLst>
              </a:tr>
              <a:tr h="309080">
                <a:tc>
                  <a:txBody>
                    <a:bodyPr/>
                    <a:lstStyle/>
                    <a:p>
                      <a:pPr marL="0" marR="0" algn="ctr">
                        <a:lnSpc>
                          <a:spcPct val="115000"/>
                        </a:lnSpc>
                        <a:spcBef>
                          <a:spcPts val="0"/>
                        </a:spcBef>
                        <a:spcAft>
                          <a:spcPts val="0"/>
                        </a:spcAft>
                      </a:pPr>
                      <a:r>
                        <a:rPr lang="en-GB" sz="1600">
                          <a:effectLst/>
                        </a:rPr>
                        <a:t>4</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4"/>
                  </a:ext>
                </a:extLst>
              </a:tr>
              <a:tr h="309080">
                <a:tc>
                  <a:txBody>
                    <a:bodyPr/>
                    <a:lstStyle/>
                    <a:p>
                      <a:pPr marL="0" marR="0" algn="ctr">
                        <a:lnSpc>
                          <a:spcPct val="115000"/>
                        </a:lnSpc>
                        <a:spcBef>
                          <a:spcPts val="0"/>
                        </a:spcBef>
                        <a:spcAft>
                          <a:spcPts val="0"/>
                        </a:spcAft>
                      </a:pPr>
                      <a:r>
                        <a:rPr lang="en-GB" sz="1600">
                          <a:effectLst/>
                        </a:rPr>
                        <a:t>5</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5"/>
                  </a:ext>
                </a:extLst>
              </a:tr>
              <a:tr h="309080">
                <a:tc>
                  <a:txBody>
                    <a:bodyPr/>
                    <a:lstStyle/>
                    <a:p>
                      <a:pPr marL="0" marR="0" algn="ctr">
                        <a:lnSpc>
                          <a:spcPct val="115000"/>
                        </a:lnSpc>
                        <a:spcBef>
                          <a:spcPts val="0"/>
                        </a:spcBef>
                        <a:spcAft>
                          <a:spcPts val="0"/>
                        </a:spcAft>
                      </a:pPr>
                      <a:r>
                        <a:rPr lang="en-GB" sz="1600">
                          <a:effectLst/>
                        </a:rPr>
                        <a:t>6</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6"/>
                  </a:ext>
                </a:extLst>
              </a:tr>
              <a:tr h="309080">
                <a:tc>
                  <a:txBody>
                    <a:bodyPr/>
                    <a:lstStyle/>
                    <a:p>
                      <a:pPr marL="0" marR="0" algn="ctr">
                        <a:lnSpc>
                          <a:spcPct val="115000"/>
                        </a:lnSpc>
                        <a:spcBef>
                          <a:spcPts val="0"/>
                        </a:spcBef>
                        <a:spcAft>
                          <a:spcPts val="0"/>
                        </a:spcAft>
                      </a:pPr>
                      <a:r>
                        <a:rPr lang="en-GB" sz="1600">
                          <a:effectLst/>
                        </a:rPr>
                        <a:t>7</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07"/>
                  </a:ext>
                </a:extLst>
              </a:tr>
              <a:tr h="309080">
                <a:tc>
                  <a:txBody>
                    <a:bodyPr/>
                    <a:lstStyle/>
                    <a:p>
                      <a:pPr marL="0" marR="0" algn="ctr">
                        <a:lnSpc>
                          <a:spcPct val="115000"/>
                        </a:lnSpc>
                        <a:spcBef>
                          <a:spcPts val="0"/>
                        </a:spcBef>
                        <a:spcAft>
                          <a:spcPts val="0"/>
                        </a:spcAft>
                      </a:pPr>
                      <a:r>
                        <a:rPr lang="en-GB" sz="1600">
                          <a:effectLst/>
                        </a:rPr>
                        <a:t>8</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0.00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1.03 </a:t>
                      </a:r>
                    </a:p>
                  </a:txBody>
                  <a:tcPr marL="9525" marR="9525" marT="9525" marB="0" anchor="b"/>
                </a:tc>
                <a:extLst>
                  <a:ext uri="{0D108BD9-81ED-4DB2-BD59-A6C34878D82A}">
                    <a16:rowId xmlns:a16="http://schemas.microsoft.com/office/drawing/2014/main" val="10008"/>
                  </a:ext>
                </a:extLst>
              </a:tr>
              <a:tr h="309080">
                <a:tc>
                  <a:txBody>
                    <a:bodyPr/>
                    <a:lstStyle/>
                    <a:p>
                      <a:pPr marL="0" marR="0" algn="ctr">
                        <a:lnSpc>
                          <a:spcPct val="115000"/>
                        </a:lnSpc>
                        <a:spcBef>
                          <a:spcPts val="0"/>
                        </a:spcBef>
                        <a:spcAft>
                          <a:spcPts val="0"/>
                        </a:spcAft>
                      </a:pPr>
                      <a:r>
                        <a:rPr lang="en-GB" sz="1600">
                          <a:effectLst/>
                        </a:rPr>
                        <a:t>9</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0.00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0.41 </a:t>
                      </a:r>
                    </a:p>
                  </a:txBody>
                  <a:tcPr marL="9525" marR="9525" marT="9525" marB="0" anchor="b"/>
                </a:tc>
                <a:extLst>
                  <a:ext uri="{0D108BD9-81ED-4DB2-BD59-A6C34878D82A}">
                    <a16:rowId xmlns:a16="http://schemas.microsoft.com/office/drawing/2014/main" val="10009"/>
                  </a:ext>
                </a:extLst>
              </a:tr>
              <a:tr h="309080">
                <a:tc>
                  <a:txBody>
                    <a:bodyPr/>
                    <a:lstStyle/>
                    <a:p>
                      <a:pPr marL="0" marR="0" algn="ctr">
                        <a:lnSpc>
                          <a:spcPct val="115000"/>
                        </a:lnSpc>
                        <a:spcBef>
                          <a:spcPts val="0"/>
                        </a:spcBef>
                        <a:spcAft>
                          <a:spcPts val="0"/>
                        </a:spcAft>
                      </a:pPr>
                      <a:r>
                        <a:rPr lang="en-GB" sz="1600">
                          <a:effectLst/>
                        </a:rPr>
                        <a:t>10</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10"/>
                  </a:ext>
                </a:extLst>
              </a:tr>
              <a:tr h="309080">
                <a:tc>
                  <a:txBody>
                    <a:bodyPr/>
                    <a:lstStyle/>
                    <a:p>
                      <a:pPr marL="0" marR="0" algn="ctr">
                        <a:lnSpc>
                          <a:spcPct val="115000"/>
                        </a:lnSpc>
                        <a:spcBef>
                          <a:spcPts val="0"/>
                        </a:spcBef>
                        <a:spcAft>
                          <a:spcPts val="0"/>
                        </a:spcAft>
                      </a:pPr>
                      <a:r>
                        <a:rPr lang="en-GB" sz="1600">
                          <a:effectLst/>
                        </a:rPr>
                        <a:t>11</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   </a:t>
                      </a:r>
                    </a:p>
                  </a:txBody>
                  <a:tcPr marL="9525" marR="9525" marT="9525" marB="0" anchor="b"/>
                </a:tc>
                <a:extLst>
                  <a:ext uri="{0D108BD9-81ED-4DB2-BD59-A6C34878D82A}">
                    <a16:rowId xmlns:a16="http://schemas.microsoft.com/office/drawing/2014/main" val="10011"/>
                  </a:ext>
                </a:extLst>
              </a:tr>
              <a:tr h="309080">
                <a:tc>
                  <a:txBody>
                    <a:bodyPr/>
                    <a:lstStyle/>
                    <a:p>
                      <a:pPr marL="0" marR="0" algn="ctr">
                        <a:lnSpc>
                          <a:spcPct val="115000"/>
                        </a:lnSpc>
                        <a:spcBef>
                          <a:spcPts val="0"/>
                        </a:spcBef>
                        <a:spcAft>
                          <a:spcPts val="0"/>
                        </a:spcAft>
                      </a:pPr>
                      <a:r>
                        <a:rPr lang="en-GB" sz="1600">
                          <a:effectLst/>
                        </a:rPr>
                        <a:t>12</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0.18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817.69 </a:t>
                      </a:r>
                    </a:p>
                  </a:txBody>
                  <a:tcPr marL="9525" marR="9525" marT="9525" marB="0" anchor="b"/>
                </a:tc>
                <a:extLst>
                  <a:ext uri="{0D108BD9-81ED-4DB2-BD59-A6C34878D82A}">
                    <a16:rowId xmlns:a16="http://schemas.microsoft.com/office/drawing/2014/main" val="10012"/>
                  </a:ext>
                </a:extLst>
              </a:tr>
              <a:tr h="309080">
                <a:tc>
                  <a:txBody>
                    <a:bodyPr/>
                    <a:lstStyle/>
                    <a:p>
                      <a:pPr marL="0" marR="0" algn="ctr">
                        <a:lnSpc>
                          <a:spcPct val="115000"/>
                        </a:lnSpc>
                        <a:spcBef>
                          <a:spcPts val="0"/>
                        </a:spcBef>
                        <a:spcAft>
                          <a:spcPts val="0"/>
                        </a:spcAft>
                      </a:pPr>
                      <a:r>
                        <a:rPr lang="en-GB" sz="1600">
                          <a:effectLst/>
                        </a:rPr>
                        <a:t>Total</a:t>
                      </a:r>
                      <a:endParaRPr lang="en-US" sz="160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0.34 </a:t>
                      </a:r>
                    </a:p>
                  </a:txBody>
                  <a:tcPr marL="9525" marR="9525" marT="9525" marB="0" anchor="b"/>
                </a:tc>
                <a:tc>
                  <a:txBody>
                    <a:bodyPr/>
                    <a:lstStyle/>
                    <a:p>
                      <a:pPr marL="0" marR="0" algn="ctr" defTabSz="914400" rtl="0" eaLnBrk="1" fontAlgn="b" latinLnBrk="0" hangingPunct="1">
                        <a:lnSpc>
                          <a:spcPct val="115000"/>
                        </a:lnSpc>
                        <a:spcBef>
                          <a:spcPts val="0"/>
                        </a:spcBef>
                        <a:spcAft>
                          <a:spcPts val="0"/>
                        </a:spcAft>
                      </a:pPr>
                      <a:r>
                        <a:rPr lang="en-US" sz="1600" kern="1200" dirty="0">
                          <a:solidFill>
                            <a:schemeClr val="dk1"/>
                          </a:solidFill>
                          <a:effectLst/>
                          <a:latin typeface="+mn-lt"/>
                          <a:ea typeface="+mn-ea"/>
                          <a:cs typeface="+mn-cs"/>
                        </a:rPr>
                        <a:t>1,477.51 </a:t>
                      </a:r>
                    </a:p>
                  </a:txBody>
                  <a:tcPr marL="9525" marR="9525" marT="9525"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71368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 Case Study Results – Monthly (2)</a:t>
            </a:r>
          </a:p>
        </p:txBody>
      </p:sp>
      <p:sp>
        <p:nvSpPr>
          <p:cNvPr id="3" name="Content Placeholder 2"/>
          <p:cNvSpPr>
            <a:spLocks noGrp="1"/>
          </p:cNvSpPr>
          <p:nvPr>
            <p:ph idx="1"/>
          </p:nvPr>
        </p:nvSpPr>
        <p:spPr/>
        <p:txBody>
          <a:bodyPr/>
          <a:lstStyle/>
          <a:p>
            <a:r>
              <a:rPr lang="en-US" sz="2800" dirty="0"/>
              <a:t>Reliability events occur during the winter months in the weather years with extremely low temperatures. </a:t>
            </a:r>
          </a:p>
          <a:p>
            <a:r>
              <a:rPr lang="en-US" sz="2800" dirty="0"/>
              <a:t>The results are driven by the incorporation of additional forced outage risk in the winter. While the projected reserve margin for 2024 is much higher than what was projected in the 2020 </a:t>
            </a:r>
            <a:r>
              <a:rPr lang="en-US" sz="2800" dirty="0" err="1"/>
              <a:t>ProbA</a:t>
            </a:r>
            <a:r>
              <a:rPr lang="en-US" sz="2800" dirty="0"/>
              <a:t> Study, the additional reserves are from solar which does not provide significant winter reliability value. </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922798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1" dirty="0">
                <a:solidFill>
                  <a:schemeClr val="tx1"/>
                </a:solidFill>
              </a:rPr>
              <a:t>Questions</a:t>
            </a:r>
          </a:p>
        </p:txBody>
      </p:sp>
      <p:sp>
        <p:nvSpPr>
          <p:cNvPr id="6" name="Slide Number Placeholder 5"/>
          <p:cNvSpPr>
            <a:spLocks noGrp="1"/>
          </p:cNvSpPr>
          <p:nvPr>
            <p:ph type="sldNum" sz="quarter" idx="4"/>
          </p:nvPr>
        </p:nvSpPr>
        <p:spPr>
          <a:xfrm>
            <a:off x="8610600" y="6629400"/>
            <a:ext cx="381000" cy="144463"/>
          </a:xfrm>
        </p:spPr>
        <p:txBody>
          <a:bodyPr/>
          <a:lstStyle/>
          <a:p>
            <a:fld id="{1D93BD3E-1E9A-4970-A6F7-E7AC52762E0C}" type="slidenum">
              <a:rPr lang="en-US" smtClean="0"/>
              <a:t>8</a:t>
            </a:fld>
            <a:endParaRPr lang="en-US" dirty="0"/>
          </a:p>
        </p:txBody>
      </p:sp>
      <p:sp>
        <p:nvSpPr>
          <p:cNvPr id="10" name="TextBox 9"/>
          <p:cNvSpPr txBox="1"/>
          <p:nvPr/>
        </p:nvSpPr>
        <p:spPr>
          <a:xfrm>
            <a:off x="6215514" y="2973120"/>
            <a:ext cx="2514600" cy="3770263"/>
          </a:xfrm>
          <a:prstGeom prst="rect">
            <a:avLst/>
          </a:prstGeom>
          <a:noFill/>
        </p:spPr>
        <p:txBody>
          <a:bodyPr wrap="square" rtlCol="0">
            <a:spAutoFit/>
          </a:bodyPr>
          <a:lstStyle/>
          <a:p>
            <a:pPr algn="ctr"/>
            <a:r>
              <a:rPr lang="en-US" sz="23900" b="1" dirty="0"/>
              <a:t>?</a:t>
            </a:r>
          </a:p>
        </p:txBody>
      </p:sp>
      <p:sp>
        <p:nvSpPr>
          <p:cNvPr id="3" name="Rectangle 2"/>
          <p:cNvSpPr/>
          <p:nvPr/>
        </p:nvSpPr>
        <p:spPr>
          <a:xfrm>
            <a:off x="381000" y="1524000"/>
            <a:ext cx="3124200" cy="1754326"/>
          </a:xfrm>
          <a:prstGeom prst="rect">
            <a:avLst/>
          </a:prstGeom>
        </p:spPr>
        <p:txBody>
          <a:bodyPr wrap="square">
            <a:spAutoFit/>
          </a:bodyPr>
          <a:lstStyle/>
          <a:p>
            <a:r>
              <a:rPr lang="en-US" dirty="0"/>
              <a:t>Julie Jin</a:t>
            </a:r>
          </a:p>
          <a:p>
            <a:r>
              <a:rPr lang="en-US" dirty="0">
                <a:hlinkClick r:id="rId3"/>
              </a:rPr>
              <a:t>Julie.Jin@ercot.com</a:t>
            </a:r>
            <a:endParaRPr lang="en-US" dirty="0"/>
          </a:p>
          <a:p>
            <a:endParaRPr lang="en-US" dirty="0"/>
          </a:p>
          <a:p>
            <a:r>
              <a:rPr lang="en-US" dirty="0"/>
              <a:t>Pete Warnken</a:t>
            </a:r>
          </a:p>
          <a:p>
            <a:r>
              <a:rPr lang="en-US" dirty="0">
                <a:hlinkClick r:id="rId4"/>
              </a:rPr>
              <a:t>Pete.Warnken@ercot.com</a:t>
            </a:r>
            <a:endParaRPr lang="en-US" dirty="0"/>
          </a:p>
          <a:p>
            <a:endParaRPr lang="en-US" dirty="0"/>
          </a:p>
        </p:txBody>
      </p:sp>
    </p:spTree>
    <p:extLst>
      <p:ext uri="{BB962C8B-B14F-4D97-AF65-F5344CB8AC3E}">
        <p14:creationId xmlns:p14="http://schemas.microsoft.com/office/powerpoint/2010/main" val="2826358975"/>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c34af464-7aa1-4edd-9be4-83dffc1cb926"/>
    <ds:schemaRef ds:uri="http://schemas.microsoft.com/office/2006/metadata/properties"/>
    <ds:schemaRef ds:uri="http://schemas.microsoft.com/office/2006/documentManagement/types"/>
    <ds:schemaRef ds:uri="http://purl.org/dc/elements/1.1/"/>
    <ds:schemaRef ds:uri="http://www.w3.org/XML/1998/namespace"/>
    <ds:schemaRef ds:uri="http://schemas.openxmlformats.org/package/2006/metadata/core-properties"/>
    <ds:schemaRef ds:uri="http://purl.org/dc/term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19613</TotalTime>
  <Words>508</Words>
  <Application>Microsoft Office PowerPoint</Application>
  <PresentationFormat>On-screen Show (4:3)</PresentationFormat>
  <Paragraphs>147</Paragraphs>
  <Slides>8</Slides>
  <Notes>3</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8</vt:i4>
      </vt:variant>
    </vt:vector>
  </HeadingPairs>
  <TitlesOfParts>
    <vt:vector size="13" baseType="lpstr">
      <vt:lpstr>Arial</vt:lpstr>
      <vt:lpstr>Calibri</vt:lpstr>
      <vt:lpstr>1_Custom Design</vt:lpstr>
      <vt:lpstr>Office Theme</vt:lpstr>
      <vt:lpstr>Custom Design</vt:lpstr>
      <vt:lpstr>PowerPoint Presentation</vt:lpstr>
      <vt:lpstr>Summary of Assessment Approach</vt:lpstr>
      <vt:lpstr>Modeled Interconnection Topology </vt:lpstr>
      <vt:lpstr>Low Temperature and Forced Outage Correlation</vt:lpstr>
      <vt:lpstr>Base Case Study Results Comparison - Annual</vt:lpstr>
      <vt:lpstr>Base Case Study Results – Monthly (1)</vt:lpstr>
      <vt:lpstr>Base Case Study Results – Monthly (2)</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Warnken, Pete</cp:lastModifiedBy>
  <cp:revision>247</cp:revision>
  <cp:lastPrinted>2016-11-14T19:26:45Z</cp:lastPrinted>
  <dcterms:created xsi:type="dcterms:W3CDTF">2016-01-21T15:20:31Z</dcterms:created>
  <dcterms:modified xsi:type="dcterms:W3CDTF">2022-08-26T16:37:30Z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