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00" r:id="rId2"/>
    <p:sldMasterId id="2147483702" r:id="rId3"/>
  </p:sldMasterIdLst>
  <p:notesMasterIdLst>
    <p:notesMasterId r:id="rId16"/>
  </p:notesMasterIdLst>
  <p:handoutMasterIdLst>
    <p:handoutMasterId r:id="rId17"/>
  </p:handoutMasterIdLst>
  <p:sldIdLst>
    <p:sldId id="270" r:id="rId4"/>
    <p:sldId id="613" r:id="rId5"/>
    <p:sldId id="686" r:id="rId6"/>
    <p:sldId id="2480" r:id="rId7"/>
    <p:sldId id="2470" r:id="rId8"/>
    <p:sldId id="2476" r:id="rId9"/>
    <p:sldId id="2478" r:id="rId10"/>
    <p:sldId id="2481" r:id="rId11"/>
    <p:sldId id="2473" r:id="rId12"/>
    <p:sldId id="2475" r:id="rId13"/>
    <p:sldId id="2471" r:id="rId14"/>
    <p:sldId id="29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6131D3B-AEEE-DE4E-9C2E-DD3A4A56872E}" name="Lee, Raymund" initials="LR" userId="S::Raymund.Lee@ercot.com::98f7a3e9-c10a-456d-96d3-9fd5eda081d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2" clrIdx="0"/>
  <p:cmAuthor id="7" name="Pengwei Du" initials="PD" lastIdx="4" clrIdx="7">
    <p:extLst>
      <p:ext uri="{19B8F6BF-5375-455C-9EA6-DF929625EA0E}">
        <p15:presenceInfo xmlns:p15="http://schemas.microsoft.com/office/powerpoint/2012/main" userId="Pengwei Du" providerId="None"/>
      </p:ext>
    </p:extLst>
  </p:cmAuthor>
  <p:cmAuthor id="1" name="Du, Pengwei" initials="DP" lastIdx="3" clrIdx="1">
    <p:extLst>
      <p:ext uri="{19B8F6BF-5375-455C-9EA6-DF929625EA0E}">
        <p15:presenceInfo xmlns:p15="http://schemas.microsoft.com/office/powerpoint/2012/main" userId="S-1-5-21-639947351-343809578-3807592339-42176" providerId="AD"/>
      </p:ext>
    </p:extLst>
  </p:cmAuthor>
  <p:cmAuthor id="2" name="Mago, Nitika" initials="NVM" lastIdx="25" clrIdx="2">
    <p:extLst>
      <p:ext uri="{19B8F6BF-5375-455C-9EA6-DF929625EA0E}">
        <p15:presenceInfo xmlns:p15="http://schemas.microsoft.com/office/powerpoint/2012/main" userId="Mago, Nitika" providerId="None"/>
      </p:ext>
    </p:extLst>
  </p:cmAuthor>
  <p:cmAuthor id="3" name="Steffan, Nick" initials="SN" lastIdx="3" clrIdx="3">
    <p:extLst>
      <p:ext uri="{19B8F6BF-5375-455C-9EA6-DF929625EA0E}">
        <p15:presenceInfo xmlns:p15="http://schemas.microsoft.com/office/powerpoint/2012/main" userId="S-1-5-21-639947351-343809578-3807592339-42285" providerId="AD"/>
      </p:ext>
    </p:extLst>
  </p:cmAuthor>
  <p:cmAuthor id="4" name="Littlefield, Jennifer" initials="LJ" lastIdx="2" clrIdx="4">
    <p:extLst>
      <p:ext uri="{19B8F6BF-5375-455C-9EA6-DF929625EA0E}">
        <p15:presenceInfo xmlns:p15="http://schemas.microsoft.com/office/powerpoint/2012/main" userId="S-1-5-21-639947351-343809578-3807592339-51623" providerId="AD"/>
      </p:ext>
    </p:extLst>
  </p:cmAuthor>
  <p:cmAuthor id="5" name="Li, Weifeng" initials="LW" lastIdx="10" clrIdx="5">
    <p:extLst>
      <p:ext uri="{19B8F6BF-5375-455C-9EA6-DF929625EA0E}">
        <p15:presenceInfo xmlns:p15="http://schemas.microsoft.com/office/powerpoint/2012/main" userId="S-1-5-21-639947351-343809578-3807592339-55239" providerId="AD"/>
      </p:ext>
    </p:extLst>
  </p:cmAuthor>
  <p:cmAuthor id="6" name="Lee, Raymund" initials="LR" lastIdx="1" clrIdx="6">
    <p:extLst>
      <p:ext uri="{19B8F6BF-5375-455C-9EA6-DF929625EA0E}">
        <p15:presenceInfo xmlns:p15="http://schemas.microsoft.com/office/powerpoint/2012/main" userId="S::Raymund.Lee@ercot.com::98f7a3e9-c10a-456d-96d3-9fd5eda081d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BC32"/>
    <a:srgbClr val="FFE89F"/>
    <a:srgbClr val="73C8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083" autoAdjust="0"/>
    <p:restoredTop sz="94249" autoAdjust="0"/>
  </p:normalViewPr>
  <p:slideViewPr>
    <p:cSldViewPr snapToGrid="0">
      <p:cViewPr varScale="1">
        <p:scale>
          <a:sx n="114" d="100"/>
          <a:sy n="114" d="100"/>
        </p:scale>
        <p:origin x="1152" y="102"/>
      </p:cViewPr>
      <p:guideLst>
        <p:guide orient="horz" pos="2160"/>
        <p:guide pos="2880"/>
      </p:guideLst>
    </p:cSldViewPr>
  </p:slideViewPr>
  <p:notesTextViewPr>
    <p:cViewPr>
      <p:scale>
        <a:sx n="3" d="2"/>
        <a:sy n="3" d="2"/>
      </p:scale>
      <p:origin x="0" y="0"/>
    </p:cViewPr>
  </p:notesTextViewPr>
  <p:sorterViewPr>
    <p:cViewPr>
      <p:scale>
        <a:sx n="60" d="100"/>
        <a:sy n="60" d="100"/>
      </p:scale>
      <p:origin x="0" y="0"/>
    </p:cViewPr>
  </p:sorterViewPr>
  <p:notesViewPr>
    <p:cSldViewPr snapToGrid="0" showGuides="1">
      <p:cViewPr varScale="1">
        <p:scale>
          <a:sx n="98" d="100"/>
          <a:sy n="98" d="100"/>
        </p:scale>
        <p:origin x="351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commentAuthors" Target="commentAuthors.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microsoft.com/office/2018/10/relationships/authors" Target="authors.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FADBA4A-CF1B-46AC-9045-2B6612C0624C}" type="datetimeFigureOut">
              <a:rPr lang="en-US" smtClean="0"/>
              <a:t>8/25/2022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46EE2B4-D30B-4D65-BC1C-DE57E4765049}" type="slidenum">
              <a:rPr lang="en-US" smtClean="0"/>
              <a:t>‹#›</a:t>
            </a:fld>
            <a:endParaRPr lang="en-US"/>
          </a:p>
        </p:txBody>
      </p:sp>
    </p:spTree>
    <p:extLst>
      <p:ext uri="{BB962C8B-B14F-4D97-AF65-F5344CB8AC3E}">
        <p14:creationId xmlns:p14="http://schemas.microsoft.com/office/powerpoint/2010/main" val="2079121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3C6F44-CB68-48CB-8188-A47D4423899A}" type="datetimeFigureOut">
              <a:rPr lang="en-US" smtClean="0"/>
              <a:t>8/25/2022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72613F-3576-4EE9-945C-25503B987A39}" type="slidenum">
              <a:rPr lang="en-US" smtClean="0"/>
              <a:t>‹#›</a:t>
            </a:fld>
            <a:endParaRPr lang="en-US"/>
          </a:p>
        </p:txBody>
      </p:sp>
    </p:spTree>
    <p:extLst>
      <p:ext uri="{BB962C8B-B14F-4D97-AF65-F5344CB8AC3E}">
        <p14:creationId xmlns:p14="http://schemas.microsoft.com/office/powerpoint/2010/main" val="1739948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t>1</a:t>
            </a:fld>
            <a:endParaRPr lang="en-US"/>
          </a:p>
        </p:txBody>
      </p:sp>
    </p:spTree>
    <p:extLst>
      <p:ext uri="{BB962C8B-B14F-4D97-AF65-F5344CB8AC3E}">
        <p14:creationId xmlns:p14="http://schemas.microsoft.com/office/powerpoint/2010/main" val="30871059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1.ERCOT</a:t>
            </a:r>
            <a:r>
              <a:rPr lang="en-US" baseline="0" dirty="0"/>
              <a:t> will automatically populate cop </a:t>
            </a:r>
            <a:r>
              <a:rPr lang="en-US" baseline="0" dirty="0" err="1"/>
              <a:t>hsl</a:t>
            </a:r>
            <a:r>
              <a:rPr lang="en-US" baseline="0" dirty="0"/>
              <a:t> from latest forecast.</a:t>
            </a:r>
          </a:p>
          <a:p>
            <a:r>
              <a:rPr lang="en-US" baseline="0" dirty="0"/>
              <a:t>2. QSE have opportunity to override.</a:t>
            </a: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7725630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t>2</a:t>
            </a:fld>
            <a:endParaRPr lang="en-US"/>
          </a:p>
        </p:txBody>
      </p:sp>
    </p:spTree>
    <p:extLst>
      <p:ext uri="{BB962C8B-B14F-4D97-AF65-F5344CB8AC3E}">
        <p14:creationId xmlns:p14="http://schemas.microsoft.com/office/powerpoint/2010/main" val="1202111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16175754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8057216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ERCOT Nodal Protocols Section 3.1.2  “Each Resource Entity shall use reasonable efforts, consistent with Good Utility Practice, to continually update its Outage Schedule.”</a:t>
            </a:r>
          </a:p>
          <a:p>
            <a:r>
              <a:rPr lang="en-US" sz="1200" dirty="0"/>
              <a:t> </a:t>
            </a:r>
          </a:p>
          <a:p>
            <a:endParaRPr lang="en-US" dirty="0"/>
          </a:p>
        </p:txBody>
      </p:sp>
      <p:sp>
        <p:nvSpPr>
          <p:cNvPr id="4" name="Slide Number Placeholder 3"/>
          <p:cNvSpPr>
            <a:spLocks noGrp="1"/>
          </p:cNvSpPr>
          <p:nvPr>
            <p:ph type="sldNum" sz="quarter" idx="5"/>
          </p:nvPr>
        </p:nvSpPr>
        <p:spPr/>
        <p:txBody>
          <a:bodyPr/>
          <a:lstStyle/>
          <a:p>
            <a:fld id="{A772613F-3576-4EE9-945C-25503B987A39}" type="slidenum">
              <a:rPr lang="en-US" smtClean="0"/>
              <a:t>5</a:t>
            </a:fld>
            <a:endParaRPr lang="en-US"/>
          </a:p>
        </p:txBody>
      </p:sp>
    </p:spTree>
    <p:extLst>
      <p:ext uri="{BB962C8B-B14F-4D97-AF65-F5344CB8AC3E}">
        <p14:creationId xmlns:p14="http://schemas.microsoft.com/office/powerpoint/2010/main" val="3760466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ERCOT Nodal Protocols Section 3.1.2  “Each Resource Entity shall use reasonable efforts, consistent with Good Utility Practice, to continually update its Outage Schedule.”</a:t>
            </a:r>
          </a:p>
          <a:p>
            <a:r>
              <a:rPr lang="en-US" sz="1200" dirty="0"/>
              <a:t> </a:t>
            </a:r>
          </a:p>
          <a:p>
            <a:endParaRPr lang="en-US" dirty="0"/>
          </a:p>
        </p:txBody>
      </p:sp>
      <p:sp>
        <p:nvSpPr>
          <p:cNvPr id="4" name="Slide Number Placeholder 3"/>
          <p:cNvSpPr>
            <a:spLocks noGrp="1"/>
          </p:cNvSpPr>
          <p:nvPr>
            <p:ph type="sldNum" sz="quarter" idx="5"/>
          </p:nvPr>
        </p:nvSpPr>
        <p:spPr/>
        <p:txBody>
          <a:bodyPr/>
          <a:lstStyle/>
          <a:p>
            <a:fld id="{A772613F-3576-4EE9-945C-25503B987A39}" type="slidenum">
              <a:rPr lang="en-US" smtClean="0"/>
              <a:t>6</a:t>
            </a:fld>
            <a:endParaRPr lang="en-US"/>
          </a:p>
        </p:txBody>
      </p:sp>
    </p:spTree>
    <p:extLst>
      <p:ext uri="{BB962C8B-B14F-4D97-AF65-F5344CB8AC3E}">
        <p14:creationId xmlns:p14="http://schemas.microsoft.com/office/powerpoint/2010/main" val="42001418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ERCOT Nodal Protocols Section 3.1.2  “Each Resource Entity shall use reasonable efforts, consistent with Good Utility Practice, to continually update its Outage Schedule.”</a:t>
            </a:r>
          </a:p>
          <a:p>
            <a:r>
              <a:rPr lang="en-US" sz="1200" dirty="0"/>
              <a:t> </a:t>
            </a:r>
          </a:p>
          <a:p>
            <a:endParaRPr lang="en-US" dirty="0"/>
          </a:p>
        </p:txBody>
      </p:sp>
      <p:sp>
        <p:nvSpPr>
          <p:cNvPr id="4" name="Slide Number Placeholder 3"/>
          <p:cNvSpPr>
            <a:spLocks noGrp="1"/>
          </p:cNvSpPr>
          <p:nvPr>
            <p:ph type="sldNum" sz="quarter" idx="5"/>
          </p:nvPr>
        </p:nvSpPr>
        <p:spPr/>
        <p:txBody>
          <a:bodyPr/>
          <a:lstStyle/>
          <a:p>
            <a:fld id="{A772613F-3576-4EE9-945C-25503B987A39}" type="slidenum">
              <a:rPr lang="en-US" smtClean="0"/>
              <a:t>7</a:t>
            </a:fld>
            <a:endParaRPr lang="en-US"/>
          </a:p>
        </p:txBody>
      </p:sp>
    </p:spTree>
    <p:extLst>
      <p:ext uri="{BB962C8B-B14F-4D97-AF65-F5344CB8AC3E}">
        <p14:creationId xmlns:p14="http://schemas.microsoft.com/office/powerpoint/2010/main" val="22266466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t>8</a:t>
            </a:fld>
            <a:endParaRPr lang="en-US"/>
          </a:p>
        </p:txBody>
      </p:sp>
    </p:spTree>
    <p:extLst>
      <p:ext uri="{BB962C8B-B14F-4D97-AF65-F5344CB8AC3E}">
        <p14:creationId xmlns:p14="http://schemas.microsoft.com/office/powerpoint/2010/main" val="10415788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ERCOT Nodal Protocols Section 3.1.2  “Each Resource Entity shall use reasonable efforts, consistent with Good Utility Practice, to continually update its Outage Schedule.”</a:t>
            </a:r>
          </a:p>
          <a:p>
            <a:r>
              <a:rPr lang="en-US" sz="1200" dirty="0"/>
              <a:t> </a:t>
            </a:r>
          </a:p>
          <a:p>
            <a:endParaRPr lang="en-US" dirty="0"/>
          </a:p>
        </p:txBody>
      </p:sp>
      <p:sp>
        <p:nvSpPr>
          <p:cNvPr id="4" name="Slide Number Placeholder 3"/>
          <p:cNvSpPr>
            <a:spLocks noGrp="1"/>
          </p:cNvSpPr>
          <p:nvPr>
            <p:ph type="sldNum" sz="quarter" idx="5"/>
          </p:nvPr>
        </p:nvSpPr>
        <p:spPr/>
        <p:txBody>
          <a:bodyPr/>
          <a:lstStyle/>
          <a:p>
            <a:fld id="{A772613F-3576-4EE9-945C-25503B987A39}" type="slidenum">
              <a:rPr lang="en-US" smtClean="0"/>
              <a:t>10</a:t>
            </a:fld>
            <a:endParaRPr lang="en-US"/>
          </a:p>
        </p:txBody>
      </p:sp>
    </p:spTree>
    <p:extLst>
      <p:ext uri="{BB962C8B-B14F-4D97-AF65-F5344CB8AC3E}">
        <p14:creationId xmlns:p14="http://schemas.microsoft.com/office/powerpoint/2010/main" val="18531609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Tree>
    <p:extLst>
      <p:ext uri="{BB962C8B-B14F-4D97-AF65-F5344CB8AC3E}">
        <p14:creationId xmlns:p14="http://schemas.microsoft.com/office/powerpoint/2010/main" val="2564814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342695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13"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Tree>
    <p:extLst>
      <p:ext uri="{BB962C8B-B14F-4D97-AF65-F5344CB8AC3E}">
        <p14:creationId xmlns:p14="http://schemas.microsoft.com/office/powerpoint/2010/main" val="2374833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316189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a:t>Click to edit Master title style</a:t>
            </a: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98977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FEAADF85-6D3F-4B2C-AE14-2801E2BCAF20}" type="datetimeFigureOut">
              <a:rPr lang="en-US" smtClean="0"/>
              <a:t>8/25/2022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AAAD28-A934-4F33-A7CB-CF2F728611C6}" type="slidenum">
              <a:rPr lang="en-US" smtClean="0"/>
              <a:t>‹#›</a:t>
            </a:fld>
            <a:endParaRPr lang="en-US"/>
          </a:p>
        </p:txBody>
      </p:sp>
    </p:spTree>
    <p:extLst>
      <p:ext uri="{BB962C8B-B14F-4D97-AF65-F5344CB8AC3E}">
        <p14:creationId xmlns:p14="http://schemas.microsoft.com/office/powerpoint/2010/main" val="3895472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3193213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384827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04023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1500750949"/>
      </p:ext>
    </p:extLst>
  </p:cSld>
  <p:clrMap bg1="lt1" tx1="dk1" bg2="lt2" tx2="dk2" accent1="accent1" accent2="accent2" accent3="accent3" accent4="accent4" accent5="accent5" accent6="accent6" hlink="hlink" folHlink="folHlink"/>
  <p:sldLayoutIdLst>
    <p:sldLayoutId id="2147483698" r:id="rId1"/>
    <p:sldLayoutId id="2147483664" r:id="rId2"/>
    <p:sldLayoutId id="2147483690" r:id="rId3"/>
    <p:sldLayoutId id="2147483691" r:id="rId4"/>
    <p:sldLayoutId id="2147483682" r:id="rId5"/>
    <p:sldLayoutId id="2147483704" r:id="rId6"/>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3638841176"/>
      </p:ext>
    </p:extLst>
  </p:cSld>
  <p:clrMap bg1="lt1" tx1="dk1" bg2="lt2" tx2="dk2" accent1="accent1" accent2="accent2" accent3="accent3" accent4="accent4" accent5="accent5" accent6="accent6" hlink="hlink" folHlink="folHlink"/>
  <p:sldLayoutIdLst>
    <p:sldLayoutId id="2147483701" r:id="rId1"/>
    <p:sldLayoutId id="2147483705"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7503856"/>
      </p:ext>
    </p:extLst>
  </p:cSld>
  <p:clrMap bg1="lt1" tx1="dk1" bg2="lt2" tx2="dk2" accent1="accent1" accent2="accent2" accent3="accent3" accent4="accent4" accent5="accent5" accent6="accent6" hlink="hlink" folHlink="folHlink"/>
  <p:sldLayoutIdLst>
    <p:sldLayoutId id="2147483703" r:id="rId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ercot.com/calendar/event?id=1610148718420"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57734C6-3A14-4349-A2F5-717D78F6B597}"/>
              </a:ext>
            </a:extLst>
          </p:cNvPr>
          <p:cNvSpPr>
            <a:spLocks noGrp="1"/>
          </p:cNvSpPr>
          <p:nvPr>
            <p:ph type="body" sz="quarter" idx="3"/>
          </p:nvPr>
        </p:nvSpPr>
        <p:spPr/>
        <p:txBody>
          <a:bodyPr/>
          <a:lstStyle/>
          <a:p>
            <a:r>
              <a:rPr lang="en-US" dirty="0"/>
              <a:t>August 30, 2022</a:t>
            </a:r>
          </a:p>
          <a:p>
            <a:r>
              <a:rPr lang="en-US" dirty="0"/>
              <a:t>WMWG</a:t>
            </a:r>
          </a:p>
        </p:txBody>
      </p:sp>
      <p:sp>
        <p:nvSpPr>
          <p:cNvPr id="4" name="Text Placeholder 3"/>
          <p:cNvSpPr>
            <a:spLocks noGrp="1"/>
          </p:cNvSpPr>
          <p:nvPr>
            <p:ph type="body" sz="quarter" idx="10"/>
          </p:nvPr>
        </p:nvSpPr>
        <p:spPr/>
        <p:txBody>
          <a:bodyPr/>
          <a:lstStyle/>
          <a:p>
            <a:r>
              <a:rPr lang="en-US" dirty="0"/>
              <a:t>ERCOT Staff</a:t>
            </a:r>
          </a:p>
        </p:txBody>
      </p:sp>
      <p:sp>
        <p:nvSpPr>
          <p:cNvPr id="5" name="Text Placeholder 4"/>
          <p:cNvSpPr>
            <a:spLocks noGrp="1"/>
          </p:cNvSpPr>
          <p:nvPr>
            <p:ph type="body" sz="quarter" idx="11"/>
          </p:nvPr>
        </p:nvSpPr>
        <p:spPr/>
        <p:txBody>
          <a:bodyPr/>
          <a:lstStyle/>
          <a:p>
            <a:r>
              <a:rPr lang="en-US" sz="3200" dirty="0"/>
              <a:t>Solar Forecast Improvements</a:t>
            </a:r>
          </a:p>
        </p:txBody>
      </p:sp>
    </p:spTree>
    <p:extLst>
      <p:ext uri="{BB962C8B-B14F-4D97-AF65-F5344CB8AC3E}">
        <p14:creationId xmlns:p14="http://schemas.microsoft.com/office/powerpoint/2010/main" val="21880547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3B7AE-1CD7-4FBC-B7BF-707DC1D040A7}"/>
              </a:ext>
            </a:extLst>
          </p:cNvPr>
          <p:cNvSpPr>
            <a:spLocks noGrp="1"/>
          </p:cNvSpPr>
          <p:nvPr>
            <p:ph type="title"/>
          </p:nvPr>
        </p:nvSpPr>
        <p:spPr/>
        <p:txBody>
          <a:bodyPr/>
          <a:lstStyle/>
          <a:p>
            <a:r>
              <a:rPr lang="en-US" sz="2400" dirty="0"/>
              <a:t>Example: Impact of Late Outage Submission on Forecast</a:t>
            </a:r>
          </a:p>
        </p:txBody>
      </p:sp>
      <p:sp>
        <p:nvSpPr>
          <p:cNvPr id="4" name="Slide Number Placeholder 3">
            <a:extLst>
              <a:ext uri="{FF2B5EF4-FFF2-40B4-BE49-F238E27FC236}">
                <a16:creationId xmlns:a16="http://schemas.microsoft.com/office/drawing/2014/main" id="{17AE4C18-A0FB-45DF-9931-DD8889F4443D}"/>
              </a:ext>
            </a:extLst>
          </p:cNvPr>
          <p:cNvSpPr>
            <a:spLocks noGrp="1"/>
          </p:cNvSpPr>
          <p:nvPr>
            <p:ph type="sldNum" sz="quarter" idx="4"/>
          </p:nvPr>
        </p:nvSpPr>
        <p:spPr/>
        <p:txBody>
          <a:bodyPr/>
          <a:lstStyle/>
          <a:p>
            <a:fld id="{1D93BD3E-1E9A-4970-A6F7-E7AC52762E0C}" type="slidenum">
              <a:rPr lang="en-US" smtClean="0"/>
              <a:pPr/>
              <a:t>10</a:t>
            </a:fld>
            <a:endParaRPr lang="en-US" dirty="0"/>
          </a:p>
        </p:txBody>
      </p:sp>
      <p:sp>
        <p:nvSpPr>
          <p:cNvPr id="30" name="Content Placeholder 2">
            <a:extLst>
              <a:ext uri="{FF2B5EF4-FFF2-40B4-BE49-F238E27FC236}">
                <a16:creationId xmlns:a16="http://schemas.microsoft.com/office/drawing/2014/main" id="{E0B97487-339D-4617-834A-F01201CA1345}"/>
              </a:ext>
            </a:extLst>
          </p:cNvPr>
          <p:cNvSpPr>
            <a:spLocks noGrp="1"/>
          </p:cNvSpPr>
          <p:nvPr>
            <p:ph idx="1"/>
          </p:nvPr>
        </p:nvSpPr>
        <p:spPr>
          <a:xfrm>
            <a:off x="304800" y="855407"/>
            <a:ext cx="8534400" cy="2030732"/>
          </a:xfrm>
        </p:spPr>
        <p:txBody>
          <a:bodyPr/>
          <a:lstStyle/>
          <a:p>
            <a:r>
              <a:rPr lang="en-US" sz="1400" dirty="0"/>
              <a:t>ERCOT’s solar forecast vendor uses a snapshot of the most recent outage data submitted in ERCOT’s Outage Scheduler to determine future solar resource availability in its forecasting process. </a:t>
            </a:r>
          </a:p>
          <a:p>
            <a:pPr lvl="1"/>
            <a:r>
              <a:rPr lang="en-US" sz="1200" dirty="0"/>
              <a:t>ERCOT expects solar resources to accurately report the resource’s availability and/or capability changes in ERCOT Outage Scheduler.</a:t>
            </a:r>
            <a:endParaRPr lang="en-US" sz="600" dirty="0"/>
          </a:p>
          <a:p>
            <a:r>
              <a:rPr lang="en-US" sz="1400" dirty="0"/>
              <a:t>Many of the units that had issues with outage submissions are new units that are still in the commissioning process. </a:t>
            </a:r>
          </a:p>
          <a:p>
            <a:pPr lvl="1"/>
            <a:r>
              <a:rPr lang="en-US" sz="1200" dirty="0"/>
              <a:t>ERCOT expects new resources to report availability and/or capability changes in ERCOT Outage Scheduler while in the commissioning phase.</a:t>
            </a:r>
          </a:p>
          <a:p>
            <a:r>
              <a:rPr lang="en-US" sz="1400" dirty="0"/>
              <a:t>Below is an example of the impact outages have on the Day Ahead solar forecast for a resource.</a:t>
            </a:r>
          </a:p>
        </p:txBody>
      </p:sp>
      <p:grpSp>
        <p:nvGrpSpPr>
          <p:cNvPr id="12" name="Group 11">
            <a:extLst>
              <a:ext uri="{FF2B5EF4-FFF2-40B4-BE49-F238E27FC236}">
                <a16:creationId xmlns:a16="http://schemas.microsoft.com/office/drawing/2014/main" id="{7D2100A7-8D63-426D-9E49-569570DA5A7C}"/>
              </a:ext>
            </a:extLst>
          </p:cNvPr>
          <p:cNvGrpSpPr/>
          <p:nvPr/>
        </p:nvGrpSpPr>
        <p:grpSpPr>
          <a:xfrm>
            <a:off x="923533" y="2979546"/>
            <a:ext cx="6937949" cy="3241377"/>
            <a:chOff x="923533" y="2979546"/>
            <a:chExt cx="6937949" cy="3241377"/>
          </a:xfrm>
        </p:grpSpPr>
        <p:pic>
          <p:nvPicPr>
            <p:cNvPr id="6" name="Picture 5">
              <a:extLst>
                <a:ext uri="{FF2B5EF4-FFF2-40B4-BE49-F238E27FC236}">
                  <a16:creationId xmlns:a16="http://schemas.microsoft.com/office/drawing/2014/main" id="{B625240B-7D7D-4191-9EB1-A1A05DF20AE5}"/>
                </a:ext>
              </a:extLst>
            </p:cNvPr>
            <p:cNvPicPr>
              <a:picLocks noChangeAspect="1"/>
            </p:cNvPicPr>
            <p:nvPr/>
          </p:nvPicPr>
          <p:blipFill>
            <a:blip r:embed="rId3"/>
            <a:stretch>
              <a:fillRect/>
            </a:stretch>
          </p:blipFill>
          <p:spPr>
            <a:xfrm>
              <a:off x="923533" y="2979546"/>
              <a:ext cx="6937949" cy="3241377"/>
            </a:xfrm>
            <a:prstGeom prst="rect">
              <a:avLst/>
            </a:prstGeom>
          </p:spPr>
        </p:pic>
        <p:sp>
          <p:nvSpPr>
            <p:cNvPr id="8" name="Rectangle 7">
              <a:extLst>
                <a:ext uri="{FF2B5EF4-FFF2-40B4-BE49-F238E27FC236}">
                  <a16:creationId xmlns:a16="http://schemas.microsoft.com/office/drawing/2014/main" id="{D35E4322-71BD-4018-83D9-A5DCFC63E26F}"/>
                </a:ext>
              </a:extLst>
            </p:cNvPr>
            <p:cNvSpPr/>
            <p:nvPr/>
          </p:nvSpPr>
          <p:spPr>
            <a:xfrm>
              <a:off x="4593029" y="3036634"/>
              <a:ext cx="2351232" cy="73427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Day Ahead forecast for 6/10 built using the 6/9@14:00 snapshot assumes full availability. Results in up to </a:t>
              </a:r>
              <a:r>
                <a:rPr lang="en-US" sz="1050" b="1" dirty="0"/>
                <a:t>~200MW over-forecast error</a:t>
              </a:r>
            </a:p>
          </p:txBody>
        </p:sp>
        <p:cxnSp>
          <p:nvCxnSpPr>
            <p:cNvPr id="10" name="Straight Connector 9">
              <a:extLst>
                <a:ext uri="{FF2B5EF4-FFF2-40B4-BE49-F238E27FC236}">
                  <a16:creationId xmlns:a16="http://schemas.microsoft.com/office/drawing/2014/main" id="{A8AB23DE-A471-4CC5-9D24-A32002A46E3B}"/>
                </a:ext>
              </a:extLst>
            </p:cNvPr>
            <p:cNvCxnSpPr>
              <a:cxnSpLocks/>
            </p:cNvCxnSpPr>
            <p:nvPr/>
          </p:nvCxnSpPr>
          <p:spPr>
            <a:xfrm>
              <a:off x="4392508" y="3058272"/>
              <a:ext cx="0" cy="2564901"/>
            </a:xfrm>
            <a:prstGeom prst="line">
              <a:avLst/>
            </a:prstGeom>
            <a:ln w="19050">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FAFE28BE-8910-4272-A575-C4A3A9EE81E3}"/>
                </a:ext>
              </a:extLst>
            </p:cNvPr>
            <p:cNvCxnSpPr>
              <a:cxnSpLocks/>
            </p:cNvCxnSpPr>
            <p:nvPr/>
          </p:nvCxnSpPr>
          <p:spPr>
            <a:xfrm>
              <a:off x="2815634" y="3209026"/>
              <a:ext cx="0" cy="2414147"/>
            </a:xfrm>
            <a:prstGeom prst="line">
              <a:avLst/>
            </a:prstGeom>
            <a:ln w="19050">
              <a:solidFill>
                <a:schemeClr val="accent5"/>
              </a:solidFill>
              <a:prstDash val="dash"/>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B2DE539D-F3F8-4A12-A836-108264F0C537}"/>
                </a:ext>
              </a:extLst>
            </p:cNvPr>
            <p:cNvCxnSpPr>
              <a:cxnSpLocks/>
            </p:cNvCxnSpPr>
            <p:nvPr/>
          </p:nvCxnSpPr>
          <p:spPr>
            <a:xfrm>
              <a:off x="2543902" y="3140015"/>
              <a:ext cx="0" cy="2472919"/>
            </a:xfrm>
            <a:prstGeom prst="line">
              <a:avLst/>
            </a:prstGeom>
            <a:ln w="19050">
              <a:solidFill>
                <a:schemeClr val="accent2"/>
              </a:solidFill>
              <a:prstDash val="dash"/>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0306ED85-7330-4B1A-8C71-5967CF44C119}"/>
                </a:ext>
              </a:extLst>
            </p:cNvPr>
            <p:cNvSpPr/>
            <p:nvPr/>
          </p:nvSpPr>
          <p:spPr>
            <a:xfrm>
              <a:off x="1397483" y="3066646"/>
              <a:ext cx="1224733" cy="70425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On 6/9 at 14:00</a:t>
              </a:r>
            </a:p>
            <a:p>
              <a:pPr algn="ctr"/>
              <a:r>
                <a:rPr lang="en-US" sz="1050" dirty="0"/>
                <a:t>Day Ahead Snapshot for 6/10</a:t>
              </a:r>
            </a:p>
          </p:txBody>
        </p:sp>
        <p:sp>
          <p:nvSpPr>
            <p:cNvPr id="7" name="Rectangle 6">
              <a:extLst>
                <a:ext uri="{FF2B5EF4-FFF2-40B4-BE49-F238E27FC236}">
                  <a16:creationId xmlns:a16="http://schemas.microsoft.com/office/drawing/2014/main" id="{7902D809-0B9D-4685-A434-98C1185C0865}"/>
                </a:ext>
              </a:extLst>
            </p:cNvPr>
            <p:cNvSpPr/>
            <p:nvPr/>
          </p:nvSpPr>
          <p:spPr>
            <a:xfrm>
              <a:off x="2744423" y="3066646"/>
              <a:ext cx="1115952" cy="71263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On 6/9 at 16:00 a new Derate to 20 MVA Submitted</a:t>
              </a:r>
            </a:p>
          </p:txBody>
        </p:sp>
        <p:sp>
          <p:nvSpPr>
            <p:cNvPr id="20" name="Rectangle 19">
              <a:extLst>
                <a:ext uri="{FF2B5EF4-FFF2-40B4-BE49-F238E27FC236}">
                  <a16:creationId xmlns:a16="http://schemas.microsoft.com/office/drawing/2014/main" id="{D014EE5E-E75D-49DA-B05B-EB8143DD6ECB}"/>
                </a:ext>
              </a:extLst>
            </p:cNvPr>
            <p:cNvSpPr/>
            <p:nvPr/>
          </p:nvSpPr>
          <p:spPr>
            <a:xfrm>
              <a:off x="6297711" y="4098051"/>
              <a:ext cx="1441694" cy="55684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Day Ahead forecast for 6/11 captures the Outage amount in the forecast.</a:t>
              </a:r>
            </a:p>
          </p:txBody>
        </p:sp>
        <p:cxnSp>
          <p:nvCxnSpPr>
            <p:cNvPr id="21" name="Straight Connector 20">
              <a:extLst>
                <a:ext uri="{FF2B5EF4-FFF2-40B4-BE49-F238E27FC236}">
                  <a16:creationId xmlns:a16="http://schemas.microsoft.com/office/drawing/2014/main" id="{BDAAAD95-C473-4FD3-B6E9-9C4822342C39}"/>
                </a:ext>
              </a:extLst>
            </p:cNvPr>
            <p:cNvCxnSpPr>
              <a:cxnSpLocks/>
            </p:cNvCxnSpPr>
            <p:nvPr/>
          </p:nvCxnSpPr>
          <p:spPr>
            <a:xfrm>
              <a:off x="6380468" y="4216846"/>
              <a:ext cx="0" cy="1406327"/>
            </a:xfrm>
            <a:prstGeom prst="line">
              <a:avLst/>
            </a:prstGeom>
            <a:ln w="19050">
              <a:solidFill>
                <a:schemeClr val="accent4"/>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D944416-BC2D-4D8A-ACCC-A93D1FFD901C}"/>
                </a:ext>
              </a:extLst>
            </p:cNvPr>
            <p:cNvCxnSpPr>
              <a:cxnSpLocks/>
            </p:cNvCxnSpPr>
            <p:nvPr/>
          </p:nvCxnSpPr>
          <p:spPr>
            <a:xfrm>
              <a:off x="4713799" y="4216846"/>
              <a:ext cx="0" cy="1396088"/>
            </a:xfrm>
            <a:prstGeom prst="line">
              <a:avLst/>
            </a:prstGeom>
            <a:ln w="19050">
              <a:solidFill>
                <a:schemeClr val="accent2"/>
              </a:solidFill>
              <a:prstDash val="dash"/>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B3EDEBCB-64FB-41BD-A6DF-C654CEA90C1B}"/>
                </a:ext>
              </a:extLst>
            </p:cNvPr>
            <p:cNvSpPr/>
            <p:nvPr/>
          </p:nvSpPr>
          <p:spPr>
            <a:xfrm>
              <a:off x="4698657" y="4072780"/>
              <a:ext cx="1109625" cy="55684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On 6/10 at 14:00</a:t>
              </a:r>
            </a:p>
            <a:p>
              <a:pPr algn="ctr"/>
              <a:r>
                <a:rPr lang="en-US" sz="900" dirty="0"/>
                <a:t>Day Ahead Snapshot for 6/11</a:t>
              </a:r>
            </a:p>
          </p:txBody>
        </p:sp>
      </p:grpSp>
    </p:spTree>
    <p:extLst>
      <p:ext uri="{BB962C8B-B14F-4D97-AF65-F5344CB8AC3E}">
        <p14:creationId xmlns:p14="http://schemas.microsoft.com/office/powerpoint/2010/main" val="2284301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49E589-C50F-4277-9C8F-17E518851D32}"/>
              </a:ext>
            </a:extLst>
          </p:cNvPr>
          <p:cNvSpPr>
            <a:spLocks noGrp="1"/>
          </p:cNvSpPr>
          <p:nvPr>
            <p:ph type="title"/>
          </p:nvPr>
        </p:nvSpPr>
        <p:spPr/>
        <p:txBody>
          <a:bodyPr/>
          <a:lstStyle/>
          <a:p>
            <a:r>
              <a:rPr lang="en-US" sz="2800" dirty="0"/>
              <a:t>Example: Systematic Reduction in Capability</a:t>
            </a:r>
          </a:p>
        </p:txBody>
      </p:sp>
      <p:sp>
        <p:nvSpPr>
          <p:cNvPr id="3" name="Content Placeholder 2">
            <a:extLst>
              <a:ext uri="{FF2B5EF4-FFF2-40B4-BE49-F238E27FC236}">
                <a16:creationId xmlns:a16="http://schemas.microsoft.com/office/drawing/2014/main" id="{0B3F49B3-3E83-43E2-B583-4647C4DE2203}"/>
              </a:ext>
            </a:extLst>
          </p:cNvPr>
          <p:cNvSpPr>
            <a:spLocks noGrp="1"/>
          </p:cNvSpPr>
          <p:nvPr>
            <p:ph idx="1"/>
          </p:nvPr>
        </p:nvSpPr>
        <p:spPr/>
        <p:txBody>
          <a:bodyPr/>
          <a:lstStyle/>
          <a:p>
            <a:r>
              <a:rPr lang="en-US" sz="1400" dirty="0"/>
              <a:t>Some resources are demonstrating a systematic reduction in their overall capability.</a:t>
            </a:r>
          </a:p>
          <a:p>
            <a:pPr lvl="1"/>
            <a:r>
              <a:rPr lang="en-US" sz="1400" dirty="0"/>
              <a:t>ERCOT will be reaching out to these individual resources to better understand the underlying driver for this behavior.</a:t>
            </a:r>
          </a:p>
          <a:p>
            <a:pPr lvl="1"/>
            <a:r>
              <a:rPr lang="en-US" sz="1400" dirty="0"/>
              <a:t>ERCOT is also working with its solar vendor ensure that going forward improvements are put in place such that the solar forecast models automatically adapt to the recent resource behavior. This should help in improving the overall solar forecast performance.</a:t>
            </a:r>
          </a:p>
          <a:p>
            <a:endParaRPr lang="en-US" sz="1400" dirty="0"/>
          </a:p>
          <a:p>
            <a:r>
              <a:rPr lang="en-US" sz="1400" dirty="0"/>
              <a:t>Below is an example that compares the forecasts generated for a solar resource with its actual HSL on a sunny day.</a:t>
            </a:r>
            <a:br>
              <a:rPr lang="en-US" sz="1400" dirty="0"/>
            </a:br>
            <a:endParaRPr lang="en-US" sz="1400" dirty="0"/>
          </a:p>
          <a:p>
            <a:pPr lvl="1"/>
            <a:endParaRPr lang="en-US" dirty="0"/>
          </a:p>
        </p:txBody>
      </p:sp>
      <p:sp>
        <p:nvSpPr>
          <p:cNvPr id="4" name="Slide Number Placeholder 3">
            <a:extLst>
              <a:ext uri="{FF2B5EF4-FFF2-40B4-BE49-F238E27FC236}">
                <a16:creationId xmlns:a16="http://schemas.microsoft.com/office/drawing/2014/main" id="{9A19EC7E-8440-434C-9BF0-DE5AC1329376}"/>
              </a:ext>
            </a:extLst>
          </p:cNvPr>
          <p:cNvSpPr>
            <a:spLocks noGrp="1"/>
          </p:cNvSpPr>
          <p:nvPr>
            <p:ph type="sldNum" sz="quarter" idx="4"/>
          </p:nvPr>
        </p:nvSpPr>
        <p:spPr/>
        <p:txBody>
          <a:bodyPr/>
          <a:lstStyle/>
          <a:p>
            <a:fld id="{1D93BD3E-1E9A-4970-A6F7-E7AC52762E0C}" type="slidenum">
              <a:rPr lang="en-US" smtClean="0"/>
              <a:pPr/>
              <a:t>11</a:t>
            </a:fld>
            <a:endParaRPr lang="en-US" dirty="0"/>
          </a:p>
        </p:txBody>
      </p:sp>
      <p:sp>
        <p:nvSpPr>
          <p:cNvPr id="7" name="TextBox 6">
            <a:extLst>
              <a:ext uri="{FF2B5EF4-FFF2-40B4-BE49-F238E27FC236}">
                <a16:creationId xmlns:a16="http://schemas.microsoft.com/office/drawing/2014/main" id="{B9002BE5-56CE-4812-92F4-B828669CA769}"/>
              </a:ext>
            </a:extLst>
          </p:cNvPr>
          <p:cNvSpPr txBox="1"/>
          <p:nvPr/>
        </p:nvSpPr>
        <p:spPr>
          <a:xfrm rot="16200000">
            <a:off x="-104338" y="4359040"/>
            <a:ext cx="702251" cy="369332"/>
          </a:xfrm>
          <a:prstGeom prst="rect">
            <a:avLst/>
          </a:prstGeom>
          <a:noFill/>
        </p:spPr>
        <p:txBody>
          <a:bodyPr wrap="square" rtlCol="0">
            <a:spAutoFit/>
          </a:bodyPr>
          <a:lstStyle/>
          <a:p>
            <a:pPr algn="ctr"/>
            <a:r>
              <a:rPr lang="en-US" dirty="0"/>
              <a:t>MW</a:t>
            </a:r>
          </a:p>
        </p:txBody>
      </p:sp>
      <p:pic>
        <p:nvPicPr>
          <p:cNvPr id="12" name="Picture 11">
            <a:extLst>
              <a:ext uri="{FF2B5EF4-FFF2-40B4-BE49-F238E27FC236}">
                <a16:creationId xmlns:a16="http://schemas.microsoft.com/office/drawing/2014/main" id="{B548EA1D-C1C1-4C78-85E6-AB169A6F9C8D}"/>
              </a:ext>
            </a:extLst>
          </p:cNvPr>
          <p:cNvPicPr>
            <a:picLocks noChangeAspect="1"/>
          </p:cNvPicPr>
          <p:nvPr/>
        </p:nvPicPr>
        <p:blipFill>
          <a:blip r:embed="rId2"/>
          <a:stretch>
            <a:fillRect/>
          </a:stretch>
        </p:blipFill>
        <p:spPr>
          <a:xfrm>
            <a:off x="445698" y="3299074"/>
            <a:ext cx="8393502" cy="2620959"/>
          </a:xfrm>
          <a:prstGeom prst="rect">
            <a:avLst/>
          </a:prstGeom>
        </p:spPr>
      </p:pic>
    </p:spTree>
    <p:extLst>
      <p:ext uri="{BB962C8B-B14F-4D97-AF65-F5344CB8AC3E}">
        <p14:creationId xmlns:p14="http://schemas.microsoft.com/office/powerpoint/2010/main" val="34730127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Forecasting Impacts Operations</a:t>
            </a:r>
          </a:p>
        </p:txBody>
      </p:sp>
      <p:sp>
        <p:nvSpPr>
          <p:cNvPr id="3" name="Content Placeholder 2"/>
          <p:cNvSpPr>
            <a:spLocks noGrp="1"/>
          </p:cNvSpPr>
          <p:nvPr>
            <p:ph idx="1"/>
          </p:nvPr>
        </p:nvSpPr>
        <p:spPr/>
        <p:txBody>
          <a:bodyPr/>
          <a:lstStyle/>
          <a:p>
            <a:r>
              <a:rPr lang="en-US" dirty="0"/>
              <a:t>Current Operating Plans (COP) for Wind &amp; Solar resources are limited to be up to their most recent STWPF/STPPF.</a:t>
            </a:r>
          </a:p>
          <a:p>
            <a:pPr lvl="1"/>
            <a:r>
              <a:rPr lang="en-US" sz="1600" dirty="0"/>
              <a:t>Used in ERCOT’s Look Ahead studies (e.g. Day Ahead Market (DAM),  Day Ahead Reliability Unit Commitment (DRUC), Hourly Reliability Unit Commitment (HRUC), etc.). </a:t>
            </a:r>
          </a:p>
          <a:p>
            <a:endParaRPr lang="en-US" dirty="0"/>
          </a:p>
          <a:p>
            <a:r>
              <a:rPr lang="en-US" dirty="0"/>
              <a:t>The intra-hour IRR forecasts help determine the Generation to be Dispatched, provided to SCED every 5 minutes.</a:t>
            </a:r>
          </a:p>
          <a:p>
            <a:endParaRPr lang="en-US" dirty="0"/>
          </a:p>
          <a:p>
            <a:r>
              <a:rPr lang="en-US" dirty="0"/>
              <a:t>When renewables are over-forecast, there is a potential for insufficient resources being committed or dispatched.</a:t>
            </a:r>
          </a:p>
          <a:p>
            <a:endParaRPr lang="en-US" dirty="0"/>
          </a:p>
          <a:p>
            <a:r>
              <a:rPr lang="en-US" dirty="0"/>
              <a:t>When renewables are under-forecast, there is a potential of over commitment or dispatch of conventional resources, which can lead to curtailments and other market inefficiencies. </a:t>
            </a:r>
          </a:p>
          <a:p>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dirty="0"/>
          </a:p>
        </p:txBody>
      </p:sp>
    </p:spTree>
    <p:extLst>
      <p:ext uri="{BB962C8B-B14F-4D97-AF65-F5344CB8AC3E}">
        <p14:creationId xmlns:p14="http://schemas.microsoft.com/office/powerpoint/2010/main" val="1490656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a:xfrm>
            <a:off x="304800" y="855407"/>
            <a:ext cx="8226804" cy="5343092"/>
          </a:xfrm>
        </p:spPr>
        <p:txBody>
          <a:bodyPr/>
          <a:lstStyle/>
          <a:p>
            <a:r>
              <a:rPr lang="en-US" sz="1400" dirty="0"/>
              <a:t>At the </a:t>
            </a:r>
            <a:r>
              <a:rPr lang="en-US" sz="1400" dirty="0">
                <a:hlinkClick r:id="rId3"/>
              </a:rPr>
              <a:t>WMS meeting in September 2021</a:t>
            </a:r>
            <a:r>
              <a:rPr lang="en-US" sz="1400" dirty="0"/>
              <a:t>, ERCOT received questions regarding the over-forecast bias in ERCOT’s hourly Solar forecast - STPPF. In response, ERCOT presented an initial analysis and proposed next steps at the </a:t>
            </a:r>
            <a:r>
              <a:rPr lang="en-US" sz="1400" dirty="0">
                <a:hlinkClick r:id="rId3"/>
              </a:rPr>
              <a:t>WMWG meeting in September 2021</a:t>
            </a:r>
            <a:r>
              <a:rPr lang="en-US" sz="1400" dirty="0"/>
              <a:t>.</a:t>
            </a:r>
          </a:p>
          <a:p>
            <a:endParaRPr lang="en-US" sz="1050" dirty="0"/>
          </a:p>
          <a:p>
            <a:pPr marL="0" indent="0">
              <a:buNone/>
            </a:pPr>
            <a:r>
              <a:rPr lang="en-US" sz="1400" dirty="0"/>
              <a:t>Since then, the following actions were taken to reduce the bias and improve solar forecast accuracy</a:t>
            </a:r>
          </a:p>
          <a:p>
            <a:pPr marL="685800" lvl="1" indent="-342900">
              <a:buFont typeface="+mj-lt"/>
              <a:buAutoNum type="arabicPeriod"/>
            </a:pPr>
            <a:r>
              <a:rPr lang="en-US" sz="1400" b="1" dirty="0"/>
              <a:t>Implementation of the Bias Correction Method</a:t>
            </a:r>
          </a:p>
          <a:p>
            <a:pPr marL="685800" lvl="1" indent="-342900">
              <a:buFont typeface="+mj-lt"/>
              <a:buAutoNum type="arabicPeriod"/>
            </a:pPr>
            <a:r>
              <a:rPr lang="en-US" sz="1400" b="1" dirty="0"/>
              <a:t>Improved reporting of solar resource derates/outages</a:t>
            </a:r>
          </a:p>
          <a:p>
            <a:pPr marL="685800" lvl="1" indent="-342900">
              <a:buFont typeface="+mj-lt"/>
              <a:buAutoNum type="arabicPeriod"/>
            </a:pPr>
            <a:r>
              <a:rPr lang="en-US" sz="1400" b="1" dirty="0"/>
              <a:t>Updated the forecasting model’s solar resource power curves</a:t>
            </a:r>
          </a:p>
          <a:p>
            <a:pPr marL="685800" lvl="1" indent="-342900">
              <a:buFont typeface="+mj-lt"/>
              <a:buAutoNum type="arabicPeriod"/>
            </a:pPr>
            <a:r>
              <a:rPr lang="en-US" sz="1400" b="1" dirty="0"/>
              <a:t>Integration of Second Solar Forecast Vendor</a:t>
            </a:r>
          </a:p>
          <a:p>
            <a:pPr marL="342900" lvl="1" indent="0">
              <a:buNone/>
            </a:pPr>
            <a:endParaRPr lang="en-US" sz="1400" b="1" dirty="0"/>
          </a:p>
          <a:p>
            <a:pPr marL="42862" indent="0">
              <a:buNone/>
            </a:pPr>
            <a:r>
              <a:rPr lang="en-US" sz="1400" dirty="0"/>
              <a:t>In addition, the following improvements were made to increase ERCOT’s awareness and control of its solar forecasts</a:t>
            </a:r>
          </a:p>
          <a:p>
            <a:pPr marL="685800" lvl="1" indent="-342900">
              <a:buFont typeface="+mj-lt"/>
              <a:buAutoNum type="arabicPeriod"/>
            </a:pPr>
            <a:r>
              <a:rPr lang="en-US" sz="1400" b="1" dirty="0"/>
              <a:t>Implementation of six new solar regions</a:t>
            </a:r>
          </a:p>
          <a:p>
            <a:pPr marL="685800" lvl="1" indent="-342900">
              <a:buFont typeface="+mj-lt"/>
              <a:buAutoNum type="arabicPeriod"/>
            </a:pPr>
            <a:r>
              <a:rPr lang="en-US" sz="1400" b="1" dirty="0"/>
              <a:t>Release of the Forecast Presentation Platform</a:t>
            </a:r>
          </a:p>
          <a:p>
            <a:pPr marL="685800" lvl="1" indent="-342900">
              <a:buFont typeface="+mj-lt"/>
              <a:buAutoNum type="arabicPeriod"/>
            </a:pPr>
            <a:endParaRPr lang="en-US" sz="1400" b="1" dirty="0"/>
          </a:p>
          <a:p>
            <a:pPr marL="42862" indent="0">
              <a:buNone/>
            </a:pPr>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2294522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800" dirty="0"/>
              <a:t>Bias Correction Method</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
        <p:nvSpPr>
          <p:cNvPr id="9" name="TextBox 8">
            <a:extLst>
              <a:ext uri="{FF2B5EF4-FFF2-40B4-BE49-F238E27FC236}">
                <a16:creationId xmlns:a16="http://schemas.microsoft.com/office/drawing/2014/main" id="{93E3E7B4-4332-436D-A61F-07EAB73B0536}"/>
              </a:ext>
            </a:extLst>
          </p:cNvPr>
          <p:cNvSpPr txBox="1"/>
          <p:nvPr/>
        </p:nvSpPr>
        <p:spPr>
          <a:xfrm>
            <a:off x="310042" y="917724"/>
            <a:ext cx="8305800" cy="738664"/>
          </a:xfrm>
          <a:prstGeom prst="rect">
            <a:avLst/>
          </a:prstGeom>
          <a:noFill/>
        </p:spPr>
        <p:txBody>
          <a:bodyPr wrap="square" rtlCol="0">
            <a:spAutoFit/>
          </a:bodyPr>
          <a:lstStyle/>
          <a:p>
            <a:pPr marL="285750" indent="-285750">
              <a:buFont typeface="Arial" panose="020B0604020202020204" pitchFamily="34" charset="0"/>
              <a:buChar char="•"/>
            </a:pPr>
            <a:r>
              <a:rPr lang="en-US" sz="1400" dirty="0">
                <a:solidFill>
                  <a:schemeClr val="tx2"/>
                </a:solidFill>
              </a:rPr>
              <a:t>The Bias Correction Method analyzes the bias of the past 30 days to calculate a forecast correction.</a:t>
            </a:r>
          </a:p>
          <a:p>
            <a:pPr marL="285750" indent="-285750">
              <a:buFont typeface="Arial" panose="020B0604020202020204" pitchFamily="34" charset="0"/>
              <a:buChar char="•"/>
            </a:pPr>
            <a:r>
              <a:rPr lang="en-US" sz="1400" dirty="0">
                <a:solidFill>
                  <a:schemeClr val="tx2"/>
                </a:solidFill>
              </a:rPr>
              <a:t>Results in reduced </a:t>
            </a:r>
            <a:r>
              <a:rPr lang="en-US" sz="1400" dirty="0" err="1">
                <a:solidFill>
                  <a:schemeClr val="tx2"/>
                </a:solidFill>
              </a:rPr>
              <a:t>overforecast</a:t>
            </a:r>
            <a:r>
              <a:rPr lang="en-US" sz="1400" dirty="0">
                <a:solidFill>
                  <a:schemeClr val="tx2"/>
                </a:solidFill>
              </a:rPr>
              <a:t> bias and improvements in error (MAPE) </a:t>
            </a:r>
          </a:p>
          <a:p>
            <a:pPr marL="285750" indent="-285750">
              <a:buFont typeface="Arial" panose="020B0604020202020204" pitchFamily="34" charset="0"/>
              <a:buChar char="•"/>
            </a:pPr>
            <a:r>
              <a:rPr lang="en-US" sz="1400" dirty="0">
                <a:solidFill>
                  <a:schemeClr val="tx2"/>
                </a:solidFill>
              </a:rPr>
              <a:t>Implemented on 06/22/2022</a:t>
            </a:r>
          </a:p>
        </p:txBody>
      </p:sp>
      <p:pic>
        <p:nvPicPr>
          <p:cNvPr id="11" name="Picture 10">
            <a:extLst>
              <a:ext uri="{FF2B5EF4-FFF2-40B4-BE49-F238E27FC236}">
                <a16:creationId xmlns:a16="http://schemas.microsoft.com/office/drawing/2014/main" id="{B2EE6D6B-38E7-413E-AE49-C518B8859467}"/>
              </a:ext>
            </a:extLst>
          </p:cNvPr>
          <p:cNvPicPr>
            <a:picLocks noChangeAspect="1"/>
          </p:cNvPicPr>
          <p:nvPr/>
        </p:nvPicPr>
        <p:blipFill>
          <a:blip r:embed="rId3"/>
          <a:stretch>
            <a:fillRect/>
          </a:stretch>
        </p:blipFill>
        <p:spPr>
          <a:xfrm>
            <a:off x="4828124" y="2034126"/>
            <a:ext cx="4315876" cy="3190918"/>
          </a:xfrm>
          <a:prstGeom prst="rect">
            <a:avLst/>
          </a:prstGeom>
        </p:spPr>
      </p:pic>
      <p:pic>
        <p:nvPicPr>
          <p:cNvPr id="13" name="Picture 12">
            <a:extLst>
              <a:ext uri="{FF2B5EF4-FFF2-40B4-BE49-F238E27FC236}">
                <a16:creationId xmlns:a16="http://schemas.microsoft.com/office/drawing/2014/main" id="{D191078E-1DDF-4BEF-B3F0-02240CD59F32}"/>
              </a:ext>
            </a:extLst>
          </p:cNvPr>
          <p:cNvPicPr>
            <a:picLocks noChangeAspect="1"/>
          </p:cNvPicPr>
          <p:nvPr/>
        </p:nvPicPr>
        <p:blipFill>
          <a:blip r:embed="rId4"/>
          <a:stretch>
            <a:fillRect/>
          </a:stretch>
        </p:blipFill>
        <p:spPr>
          <a:xfrm>
            <a:off x="-1" y="2034126"/>
            <a:ext cx="4462943" cy="3207076"/>
          </a:xfrm>
          <a:prstGeom prst="rect">
            <a:avLst/>
          </a:prstGeom>
        </p:spPr>
      </p:pic>
      <p:sp>
        <p:nvSpPr>
          <p:cNvPr id="17" name="TextBox 16">
            <a:extLst>
              <a:ext uri="{FF2B5EF4-FFF2-40B4-BE49-F238E27FC236}">
                <a16:creationId xmlns:a16="http://schemas.microsoft.com/office/drawing/2014/main" id="{FFE8053E-3032-41E7-AB0F-03CBDA24CD31}"/>
              </a:ext>
            </a:extLst>
          </p:cNvPr>
          <p:cNvSpPr txBox="1"/>
          <p:nvPr/>
        </p:nvSpPr>
        <p:spPr>
          <a:xfrm>
            <a:off x="419100" y="5289480"/>
            <a:ext cx="8305800" cy="738664"/>
          </a:xfrm>
          <a:prstGeom prst="rect">
            <a:avLst/>
          </a:prstGeom>
          <a:noFill/>
        </p:spPr>
        <p:txBody>
          <a:bodyPr wrap="square" rtlCol="0">
            <a:spAutoFit/>
          </a:bodyPr>
          <a:lstStyle/>
          <a:p>
            <a:pPr algn="ctr"/>
            <a:r>
              <a:rPr lang="en-US" sz="1400" b="1" dirty="0">
                <a:solidFill>
                  <a:schemeClr val="tx2"/>
                </a:solidFill>
              </a:rPr>
              <a:t>Before</a:t>
            </a:r>
            <a:r>
              <a:rPr lang="en-US" sz="1400" dirty="0">
                <a:solidFill>
                  <a:schemeClr val="tx2"/>
                </a:solidFill>
              </a:rPr>
              <a:t>: 05/13/2022 to 06/22/2022</a:t>
            </a:r>
          </a:p>
          <a:p>
            <a:pPr algn="ctr"/>
            <a:r>
              <a:rPr lang="en-US" sz="1400" b="1" dirty="0">
                <a:solidFill>
                  <a:schemeClr val="tx2"/>
                </a:solidFill>
              </a:rPr>
              <a:t>After</a:t>
            </a:r>
            <a:r>
              <a:rPr lang="en-US" sz="1400" dirty="0">
                <a:solidFill>
                  <a:schemeClr val="tx2"/>
                </a:solidFill>
              </a:rPr>
              <a:t>: 06/22/2022 to 08/01/2022</a:t>
            </a:r>
          </a:p>
          <a:p>
            <a:pPr algn="ctr"/>
            <a:r>
              <a:rPr lang="en-US" sz="1400" dirty="0">
                <a:solidFill>
                  <a:schemeClr val="tx2"/>
                </a:solidFill>
              </a:rPr>
              <a:t>Solar forecasted capacity went from 11,281 MW to 12,287 MW from 05/13 to 08/01</a:t>
            </a:r>
          </a:p>
        </p:txBody>
      </p:sp>
    </p:spTree>
    <p:extLst>
      <p:ext uri="{BB962C8B-B14F-4D97-AF65-F5344CB8AC3E}">
        <p14:creationId xmlns:p14="http://schemas.microsoft.com/office/powerpoint/2010/main" val="2107037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800" dirty="0"/>
              <a:t>Bias Correction Method - Retroactive Analysis </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
        <p:nvSpPr>
          <p:cNvPr id="9" name="TextBox 8">
            <a:extLst>
              <a:ext uri="{FF2B5EF4-FFF2-40B4-BE49-F238E27FC236}">
                <a16:creationId xmlns:a16="http://schemas.microsoft.com/office/drawing/2014/main" id="{93E3E7B4-4332-436D-A61F-07EAB73B0536}"/>
              </a:ext>
            </a:extLst>
          </p:cNvPr>
          <p:cNvSpPr txBox="1"/>
          <p:nvPr/>
        </p:nvSpPr>
        <p:spPr>
          <a:xfrm>
            <a:off x="285226" y="842633"/>
            <a:ext cx="8391742" cy="1815882"/>
          </a:xfrm>
          <a:prstGeom prst="rect">
            <a:avLst/>
          </a:prstGeom>
          <a:noFill/>
        </p:spPr>
        <p:txBody>
          <a:bodyPr wrap="square" rtlCol="0">
            <a:spAutoFit/>
          </a:bodyPr>
          <a:lstStyle/>
          <a:p>
            <a:pPr marL="285750" indent="-285750">
              <a:buFont typeface="Arial" panose="020B0604020202020204" pitchFamily="34" charset="0"/>
              <a:buChar char="•"/>
            </a:pPr>
            <a:r>
              <a:rPr lang="en-US" sz="1400" dirty="0">
                <a:solidFill>
                  <a:schemeClr val="tx2"/>
                </a:solidFill>
              </a:rPr>
              <a:t>Prior to implementation, the Bias Correction Method was retroactively applied using 12 months of data, with very good results.</a:t>
            </a:r>
          </a:p>
          <a:p>
            <a:pPr marL="742950" lvl="1" indent="-285750">
              <a:buFont typeface="Arial" panose="020B0604020202020204" pitchFamily="34" charset="0"/>
              <a:buChar char="•"/>
            </a:pPr>
            <a:r>
              <a:rPr lang="en-US" sz="1400" dirty="0">
                <a:solidFill>
                  <a:srgbClr val="FF0000"/>
                </a:solidFill>
              </a:rPr>
              <a:t>Red</a:t>
            </a:r>
            <a:r>
              <a:rPr lang="en-US" sz="1400" dirty="0"/>
              <a:t>: </a:t>
            </a:r>
            <a:r>
              <a:rPr lang="en-US" sz="1400" dirty="0">
                <a:solidFill>
                  <a:schemeClr val="tx2"/>
                </a:solidFill>
              </a:rPr>
              <a:t>Original Forecast</a:t>
            </a:r>
          </a:p>
          <a:p>
            <a:pPr marL="742950" lvl="1" indent="-285750">
              <a:buFont typeface="Arial" panose="020B0604020202020204" pitchFamily="34" charset="0"/>
              <a:buChar char="•"/>
            </a:pPr>
            <a:r>
              <a:rPr lang="en-US" sz="1400" dirty="0">
                <a:solidFill>
                  <a:srgbClr val="50BC32"/>
                </a:solidFill>
              </a:rPr>
              <a:t>Green</a:t>
            </a:r>
            <a:r>
              <a:rPr lang="en-US" sz="1400" dirty="0"/>
              <a:t>: </a:t>
            </a:r>
            <a:r>
              <a:rPr lang="en-US" sz="1400" dirty="0">
                <a:solidFill>
                  <a:schemeClr val="tx2"/>
                </a:solidFill>
              </a:rPr>
              <a:t>Bias Correction Method Applied, using rolling 30-days historical performance</a:t>
            </a:r>
          </a:p>
          <a:p>
            <a:pPr marL="742950" lvl="1" indent="-285750">
              <a:buFont typeface="Arial" panose="020B0604020202020204" pitchFamily="34" charset="0"/>
              <a:buChar char="•"/>
            </a:pPr>
            <a:r>
              <a:rPr lang="en-US" sz="1400" dirty="0">
                <a:solidFill>
                  <a:schemeClr val="tx2"/>
                </a:solidFill>
              </a:rPr>
              <a:t>Grey: Bias Correction Method Applied, using varying number of days of historical performance</a:t>
            </a:r>
            <a:endParaRPr lang="en-US" sz="1400" dirty="0">
              <a:solidFill>
                <a:schemeClr val="accent1"/>
              </a:solidFill>
            </a:endParaRPr>
          </a:p>
          <a:p>
            <a:pPr marL="742950" lvl="1" indent="-285750">
              <a:buFont typeface="Arial" panose="020B0604020202020204" pitchFamily="34" charset="0"/>
              <a:buChar char="•"/>
            </a:pPr>
            <a:r>
              <a:rPr lang="en-US" sz="1400" dirty="0">
                <a:solidFill>
                  <a:schemeClr val="accent1"/>
                </a:solidFill>
              </a:rPr>
              <a:t>Blue: </a:t>
            </a:r>
            <a:r>
              <a:rPr lang="en-US" sz="1400" dirty="0">
                <a:solidFill>
                  <a:schemeClr val="tx2"/>
                </a:solidFill>
              </a:rPr>
              <a:t>Reducing the original forecast by 5%</a:t>
            </a:r>
          </a:p>
          <a:p>
            <a:pPr marL="414337" lvl="1" indent="-342900">
              <a:buFont typeface="Arial" panose="020B0604020202020204" pitchFamily="34" charset="0"/>
              <a:buChar char="•"/>
            </a:pPr>
            <a:r>
              <a:rPr lang="en-US" sz="1400" dirty="0">
                <a:solidFill>
                  <a:schemeClr val="tx2"/>
                </a:solidFill>
              </a:rPr>
              <a:t>For hour ending 10 to 16, average bias was reduced from approximately 5% to 1% and MAPE was reduced by more than 1%</a:t>
            </a:r>
            <a:endParaRPr lang="en-US" sz="1400" dirty="0">
              <a:solidFill>
                <a:schemeClr val="accent1"/>
              </a:solidFill>
            </a:endParaRPr>
          </a:p>
        </p:txBody>
      </p:sp>
      <p:pic>
        <p:nvPicPr>
          <p:cNvPr id="5" name="Picture 4">
            <a:extLst>
              <a:ext uri="{FF2B5EF4-FFF2-40B4-BE49-F238E27FC236}">
                <a16:creationId xmlns:a16="http://schemas.microsoft.com/office/drawing/2014/main" id="{7CE9E00F-83AC-4202-A111-6AB6D32B9121}"/>
              </a:ext>
            </a:extLst>
          </p:cNvPr>
          <p:cNvPicPr>
            <a:picLocks noChangeAspect="1"/>
          </p:cNvPicPr>
          <p:nvPr/>
        </p:nvPicPr>
        <p:blipFill rotWithShape="1">
          <a:blip r:embed="rId3"/>
          <a:srcRect l="12822" t="5442" r="1833" b="5616"/>
          <a:stretch/>
        </p:blipFill>
        <p:spPr>
          <a:xfrm>
            <a:off x="392314" y="2984216"/>
            <a:ext cx="3833769" cy="3095015"/>
          </a:xfrm>
          <a:prstGeom prst="rect">
            <a:avLst/>
          </a:prstGeom>
        </p:spPr>
      </p:pic>
      <p:pic>
        <p:nvPicPr>
          <p:cNvPr id="7" name="Picture 6">
            <a:extLst>
              <a:ext uri="{FF2B5EF4-FFF2-40B4-BE49-F238E27FC236}">
                <a16:creationId xmlns:a16="http://schemas.microsoft.com/office/drawing/2014/main" id="{E953439D-D13C-4D6F-AB91-D45D7A831F6E}"/>
              </a:ext>
            </a:extLst>
          </p:cNvPr>
          <p:cNvPicPr>
            <a:picLocks noChangeAspect="1"/>
          </p:cNvPicPr>
          <p:nvPr/>
        </p:nvPicPr>
        <p:blipFill rotWithShape="1">
          <a:blip r:embed="rId4"/>
          <a:srcRect l="4782" t="5049" b="4914"/>
          <a:stretch/>
        </p:blipFill>
        <p:spPr>
          <a:xfrm>
            <a:off x="5047376" y="2954591"/>
            <a:ext cx="3917659" cy="3154263"/>
          </a:xfrm>
          <a:prstGeom prst="rect">
            <a:avLst/>
          </a:prstGeom>
        </p:spPr>
      </p:pic>
      <p:sp>
        <p:nvSpPr>
          <p:cNvPr id="8" name="TextBox 7">
            <a:extLst>
              <a:ext uri="{FF2B5EF4-FFF2-40B4-BE49-F238E27FC236}">
                <a16:creationId xmlns:a16="http://schemas.microsoft.com/office/drawing/2014/main" id="{C2282C5C-F61C-44C0-8387-B0A624D3D9AD}"/>
              </a:ext>
            </a:extLst>
          </p:cNvPr>
          <p:cNvSpPr txBox="1"/>
          <p:nvPr/>
        </p:nvSpPr>
        <p:spPr>
          <a:xfrm>
            <a:off x="1705190" y="6108854"/>
            <a:ext cx="1208015" cy="369332"/>
          </a:xfrm>
          <a:prstGeom prst="rect">
            <a:avLst/>
          </a:prstGeom>
          <a:noFill/>
        </p:spPr>
        <p:txBody>
          <a:bodyPr wrap="square" rtlCol="0">
            <a:spAutoFit/>
          </a:bodyPr>
          <a:lstStyle/>
          <a:p>
            <a:pPr algn="ctr"/>
            <a:r>
              <a:rPr lang="en-US" dirty="0"/>
              <a:t>Hour</a:t>
            </a:r>
          </a:p>
        </p:txBody>
      </p:sp>
      <p:sp>
        <p:nvSpPr>
          <p:cNvPr id="14" name="TextBox 13">
            <a:extLst>
              <a:ext uri="{FF2B5EF4-FFF2-40B4-BE49-F238E27FC236}">
                <a16:creationId xmlns:a16="http://schemas.microsoft.com/office/drawing/2014/main" id="{7690F1C1-7A38-4E80-AEB3-5AA381A94EF5}"/>
              </a:ext>
            </a:extLst>
          </p:cNvPr>
          <p:cNvSpPr txBox="1"/>
          <p:nvPr/>
        </p:nvSpPr>
        <p:spPr>
          <a:xfrm>
            <a:off x="6497273" y="6108854"/>
            <a:ext cx="1208015" cy="369332"/>
          </a:xfrm>
          <a:prstGeom prst="rect">
            <a:avLst/>
          </a:prstGeom>
          <a:noFill/>
        </p:spPr>
        <p:txBody>
          <a:bodyPr wrap="square" rtlCol="0">
            <a:spAutoFit/>
          </a:bodyPr>
          <a:lstStyle/>
          <a:p>
            <a:pPr algn="ctr"/>
            <a:r>
              <a:rPr lang="en-US" dirty="0"/>
              <a:t>Hour</a:t>
            </a:r>
          </a:p>
        </p:txBody>
      </p:sp>
      <p:sp>
        <p:nvSpPr>
          <p:cNvPr id="15" name="TextBox 14">
            <a:extLst>
              <a:ext uri="{FF2B5EF4-FFF2-40B4-BE49-F238E27FC236}">
                <a16:creationId xmlns:a16="http://schemas.microsoft.com/office/drawing/2014/main" id="{0520CFEE-15B3-47EE-AF71-C84B5FDF2960}"/>
              </a:ext>
            </a:extLst>
          </p:cNvPr>
          <p:cNvSpPr txBox="1"/>
          <p:nvPr/>
        </p:nvSpPr>
        <p:spPr>
          <a:xfrm>
            <a:off x="6086561" y="2606559"/>
            <a:ext cx="2029437" cy="369332"/>
          </a:xfrm>
          <a:prstGeom prst="rect">
            <a:avLst/>
          </a:prstGeom>
          <a:noFill/>
        </p:spPr>
        <p:txBody>
          <a:bodyPr wrap="square" rtlCol="0">
            <a:spAutoFit/>
          </a:bodyPr>
          <a:lstStyle/>
          <a:p>
            <a:pPr algn="ctr"/>
            <a:r>
              <a:rPr lang="en-US" dirty="0"/>
              <a:t>Average MAPE</a:t>
            </a:r>
          </a:p>
        </p:txBody>
      </p:sp>
      <p:sp>
        <p:nvSpPr>
          <p:cNvPr id="16" name="TextBox 15">
            <a:extLst>
              <a:ext uri="{FF2B5EF4-FFF2-40B4-BE49-F238E27FC236}">
                <a16:creationId xmlns:a16="http://schemas.microsoft.com/office/drawing/2014/main" id="{555349F6-D749-48A8-8208-0806DFD82E10}"/>
              </a:ext>
            </a:extLst>
          </p:cNvPr>
          <p:cNvSpPr txBox="1"/>
          <p:nvPr/>
        </p:nvSpPr>
        <p:spPr>
          <a:xfrm>
            <a:off x="1786282" y="2663533"/>
            <a:ext cx="1208015" cy="369332"/>
          </a:xfrm>
          <a:prstGeom prst="rect">
            <a:avLst/>
          </a:prstGeom>
          <a:noFill/>
        </p:spPr>
        <p:txBody>
          <a:bodyPr wrap="square" rtlCol="0">
            <a:spAutoFit/>
          </a:bodyPr>
          <a:lstStyle/>
          <a:p>
            <a:pPr algn="ctr"/>
            <a:r>
              <a:rPr lang="en-US"/>
              <a:t>Bias</a:t>
            </a:r>
            <a:endParaRPr lang="en-US" dirty="0"/>
          </a:p>
        </p:txBody>
      </p:sp>
      <p:sp>
        <p:nvSpPr>
          <p:cNvPr id="18" name="TextBox 17">
            <a:extLst>
              <a:ext uri="{FF2B5EF4-FFF2-40B4-BE49-F238E27FC236}">
                <a16:creationId xmlns:a16="http://schemas.microsoft.com/office/drawing/2014/main" id="{7A3BE26B-D55B-485E-9E97-966EF845198A}"/>
              </a:ext>
            </a:extLst>
          </p:cNvPr>
          <p:cNvSpPr txBox="1"/>
          <p:nvPr/>
        </p:nvSpPr>
        <p:spPr>
          <a:xfrm rot="16200000">
            <a:off x="-1575834" y="4355658"/>
            <a:ext cx="3540613" cy="307777"/>
          </a:xfrm>
          <a:prstGeom prst="rect">
            <a:avLst/>
          </a:prstGeom>
          <a:noFill/>
        </p:spPr>
        <p:txBody>
          <a:bodyPr wrap="square" rtlCol="0">
            <a:spAutoFit/>
          </a:bodyPr>
          <a:lstStyle/>
          <a:p>
            <a:pPr algn="ctr"/>
            <a:r>
              <a:rPr lang="en-US" sz="1400" dirty="0"/>
              <a:t>&lt;- Underforecast       Overforecast -&gt;</a:t>
            </a:r>
          </a:p>
        </p:txBody>
      </p:sp>
      <p:sp>
        <p:nvSpPr>
          <p:cNvPr id="20" name="TextBox 19">
            <a:extLst>
              <a:ext uri="{FF2B5EF4-FFF2-40B4-BE49-F238E27FC236}">
                <a16:creationId xmlns:a16="http://schemas.microsoft.com/office/drawing/2014/main" id="{57E591C5-5B9B-4CF5-9CA2-2B873B97F48A}"/>
              </a:ext>
            </a:extLst>
          </p:cNvPr>
          <p:cNvSpPr txBox="1"/>
          <p:nvPr/>
        </p:nvSpPr>
        <p:spPr>
          <a:xfrm rot="16200000">
            <a:off x="4278495" y="4347055"/>
            <a:ext cx="1208015" cy="369332"/>
          </a:xfrm>
          <a:prstGeom prst="rect">
            <a:avLst/>
          </a:prstGeom>
          <a:noFill/>
        </p:spPr>
        <p:txBody>
          <a:bodyPr wrap="square" rtlCol="0">
            <a:spAutoFit/>
          </a:bodyPr>
          <a:lstStyle/>
          <a:p>
            <a:pPr algn="ctr"/>
            <a:r>
              <a:rPr lang="en-US" dirty="0"/>
              <a:t>MAPE</a:t>
            </a:r>
          </a:p>
        </p:txBody>
      </p:sp>
    </p:spTree>
    <p:extLst>
      <p:ext uri="{BB962C8B-B14F-4D97-AF65-F5344CB8AC3E}">
        <p14:creationId xmlns:p14="http://schemas.microsoft.com/office/powerpoint/2010/main" val="99272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A3B9EFC-E123-4F14-800B-F237CD3D0ACF}"/>
              </a:ext>
            </a:extLst>
          </p:cNvPr>
          <p:cNvSpPr/>
          <p:nvPr/>
        </p:nvSpPr>
        <p:spPr>
          <a:xfrm>
            <a:off x="435077" y="2610646"/>
            <a:ext cx="8241891" cy="19762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C3B7AE-1CD7-4FBC-B7BF-707DC1D040A7}"/>
              </a:ext>
            </a:extLst>
          </p:cNvPr>
          <p:cNvSpPr>
            <a:spLocks noGrp="1"/>
          </p:cNvSpPr>
          <p:nvPr>
            <p:ph type="title"/>
          </p:nvPr>
        </p:nvSpPr>
        <p:spPr/>
        <p:txBody>
          <a:bodyPr/>
          <a:lstStyle/>
          <a:p>
            <a:r>
              <a:rPr lang="en-US" sz="2400" dirty="0"/>
              <a:t>Addressing Improperly Reported Derates</a:t>
            </a:r>
          </a:p>
        </p:txBody>
      </p:sp>
      <p:sp>
        <p:nvSpPr>
          <p:cNvPr id="4" name="Slide Number Placeholder 3">
            <a:extLst>
              <a:ext uri="{FF2B5EF4-FFF2-40B4-BE49-F238E27FC236}">
                <a16:creationId xmlns:a16="http://schemas.microsoft.com/office/drawing/2014/main" id="{17AE4C18-A0FB-45DF-9931-DD8889F4443D}"/>
              </a:ext>
            </a:extLst>
          </p:cNvPr>
          <p:cNvSpPr>
            <a:spLocks noGrp="1"/>
          </p:cNvSpPr>
          <p:nvPr>
            <p:ph type="sldNum" sz="quarter" idx="4"/>
          </p:nvPr>
        </p:nvSpPr>
        <p:spPr/>
        <p:txBody>
          <a:bodyPr/>
          <a:lstStyle/>
          <a:p>
            <a:fld id="{1D93BD3E-1E9A-4970-A6F7-E7AC52762E0C}" type="slidenum">
              <a:rPr lang="en-US" smtClean="0"/>
              <a:pPr/>
              <a:t>5</a:t>
            </a:fld>
            <a:endParaRPr lang="en-US" dirty="0"/>
          </a:p>
        </p:txBody>
      </p:sp>
      <p:sp>
        <p:nvSpPr>
          <p:cNvPr id="30" name="Content Placeholder 2">
            <a:extLst>
              <a:ext uri="{FF2B5EF4-FFF2-40B4-BE49-F238E27FC236}">
                <a16:creationId xmlns:a16="http://schemas.microsoft.com/office/drawing/2014/main" id="{E0B97487-339D-4617-834A-F01201CA1345}"/>
              </a:ext>
            </a:extLst>
          </p:cNvPr>
          <p:cNvSpPr>
            <a:spLocks noGrp="1"/>
          </p:cNvSpPr>
          <p:nvPr>
            <p:ph idx="1"/>
          </p:nvPr>
        </p:nvSpPr>
        <p:spPr>
          <a:xfrm>
            <a:off x="304800" y="855407"/>
            <a:ext cx="8534400" cy="2147852"/>
          </a:xfrm>
        </p:spPr>
        <p:txBody>
          <a:bodyPr/>
          <a:lstStyle/>
          <a:p>
            <a:r>
              <a:rPr lang="en-US" sz="1600" dirty="0"/>
              <a:t>On Dec. 10th, 2021, a presentation was given to the Resource Integration Workshop about the changes to the checklist and importance of updating the outage scheduler to renewable forecasting.</a:t>
            </a:r>
          </a:p>
          <a:p>
            <a:r>
              <a:rPr lang="en-US" sz="1600" dirty="0"/>
              <a:t>On Dec. 13th, 2021, the Resource Integration Commissioning Checklist has been modified to check whether a resource properly reported derates prior to each stage of commissioning.</a:t>
            </a:r>
          </a:p>
        </p:txBody>
      </p:sp>
      <p:pic>
        <p:nvPicPr>
          <p:cNvPr id="5" name="Picture 4">
            <a:extLst>
              <a:ext uri="{FF2B5EF4-FFF2-40B4-BE49-F238E27FC236}">
                <a16:creationId xmlns:a16="http://schemas.microsoft.com/office/drawing/2014/main" id="{ED6A66CA-B09D-4846-9EAF-145D9FB1BF8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1987" y="2812974"/>
            <a:ext cx="7820025" cy="157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Content Placeholder 2">
            <a:extLst>
              <a:ext uri="{FF2B5EF4-FFF2-40B4-BE49-F238E27FC236}">
                <a16:creationId xmlns:a16="http://schemas.microsoft.com/office/drawing/2014/main" id="{D0762E2D-7986-4B71-B6D7-02103C2F7A02}"/>
              </a:ext>
            </a:extLst>
          </p:cNvPr>
          <p:cNvSpPr txBox="1">
            <a:spLocks/>
          </p:cNvSpPr>
          <p:nvPr/>
        </p:nvSpPr>
        <p:spPr>
          <a:xfrm>
            <a:off x="304800" y="4798638"/>
            <a:ext cx="8534400" cy="1323025"/>
          </a:xfrm>
          <a:prstGeom prst="rect">
            <a:avLst/>
          </a:prstGeom>
        </p:spPr>
        <p:txBody>
          <a:bodyPr/>
          <a:lstStyle>
            <a:lvl1pPr marL="257175" indent="-257175"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400" kern="1200" baseline="0">
                <a:solidFill>
                  <a:schemeClr val="tx2"/>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r>
              <a:rPr lang="en-US" sz="1600" dirty="0"/>
              <a:t>Internal tools have been developed to help identify resources whose reported derates are inconsistent with their real-time behavior.</a:t>
            </a:r>
          </a:p>
          <a:p>
            <a:pPr lvl="1"/>
            <a:r>
              <a:rPr lang="en-US" sz="1600" dirty="0"/>
              <a:t>In Q4 2021 and Q1 2022, 12 units have been identified with issues regarding reported derates. These units made corrections to their outage scheduler after being contacted by ERCOT.</a:t>
            </a:r>
          </a:p>
        </p:txBody>
      </p:sp>
    </p:spTree>
    <p:extLst>
      <p:ext uri="{BB962C8B-B14F-4D97-AF65-F5344CB8AC3E}">
        <p14:creationId xmlns:p14="http://schemas.microsoft.com/office/powerpoint/2010/main" val="1286413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3B7AE-1CD7-4FBC-B7BF-707DC1D040A7}"/>
              </a:ext>
            </a:extLst>
          </p:cNvPr>
          <p:cNvSpPr>
            <a:spLocks noGrp="1"/>
          </p:cNvSpPr>
          <p:nvPr>
            <p:ph type="title"/>
          </p:nvPr>
        </p:nvSpPr>
        <p:spPr/>
        <p:txBody>
          <a:bodyPr/>
          <a:lstStyle/>
          <a:p>
            <a:r>
              <a:rPr lang="en-US" sz="2400" dirty="0"/>
              <a:t>Updating Solar Resource Power Curves</a:t>
            </a:r>
          </a:p>
        </p:txBody>
      </p:sp>
      <p:sp>
        <p:nvSpPr>
          <p:cNvPr id="4" name="Slide Number Placeholder 3">
            <a:extLst>
              <a:ext uri="{FF2B5EF4-FFF2-40B4-BE49-F238E27FC236}">
                <a16:creationId xmlns:a16="http://schemas.microsoft.com/office/drawing/2014/main" id="{17AE4C18-A0FB-45DF-9931-DD8889F4443D}"/>
              </a:ext>
            </a:extLst>
          </p:cNvPr>
          <p:cNvSpPr>
            <a:spLocks noGrp="1"/>
          </p:cNvSpPr>
          <p:nvPr>
            <p:ph type="sldNum" sz="quarter" idx="4"/>
          </p:nvPr>
        </p:nvSpPr>
        <p:spPr/>
        <p:txBody>
          <a:bodyPr/>
          <a:lstStyle/>
          <a:p>
            <a:fld id="{1D93BD3E-1E9A-4970-A6F7-E7AC52762E0C}" type="slidenum">
              <a:rPr lang="en-US" smtClean="0"/>
              <a:pPr/>
              <a:t>6</a:t>
            </a:fld>
            <a:endParaRPr lang="en-US" dirty="0"/>
          </a:p>
        </p:txBody>
      </p:sp>
      <p:sp>
        <p:nvSpPr>
          <p:cNvPr id="30" name="Content Placeholder 2">
            <a:extLst>
              <a:ext uri="{FF2B5EF4-FFF2-40B4-BE49-F238E27FC236}">
                <a16:creationId xmlns:a16="http://schemas.microsoft.com/office/drawing/2014/main" id="{E0B97487-339D-4617-834A-F01201CA1345}"/>
              </a:ext>
            </a:extLst>
          </p:cNvPr>
          <p:cNvSpPr>
            <a:spLocks noGrp="1"/>
          </p:cNvSpPr>
          <p:nvPr>
            <p:ph idx="1"/>
          </p:nvPr>
        </p:nvSpPr>
        <p:spPr>
          <a:xfrm>
            <a:off x="304796" y="848795"/>
            <a:ext cx="8534400" cy="2229966"/>
          </a:xfrm>
        </p:spPr>
        <p:txBody>
          <a:bodyPr/>
          <a:lstStyle/>
          <a:p>
            <a:r>
              <a:rPr lang="en-US" sz="1600" dirty="0"/>
              <a:t>Power curves describe the relationship between a resource’s irradiance and the expected power output. </a:t>
            </a:r>
          </a:p>
          <a:p>
            <a:pPr lvl="1"/>
            <a:r>
              <a:rPr lang="en-US" sz="1600" dirty="0"/>
              <a:t>Developed per site, using site-specific equipment parameters and historical telemetry.</a:t>
            </a:r>
          </a:p>
          <a:p>
            <a:pPr lvl="1"/>
            <a:r>
              <a:rPr lang="en-US" sz="1600" dirty="0"/>
              <a:t>Power curves for solar resources were updated on 01/03/2022. </a:t>
            </a:r>
          </a:p>
          <a:p>
            <a:r>
              <a:rPr lang="en-US" sz="1600" dirty="0"/>
              <a:t>After the update on 01/03/2022, ERCOT observed slight improvements in forecast performance and reductions in </a:t>
            </a:r>
            <a:r>
              <a:rPr lang="en-US" sz="1600" dirty="0" err="1"/>
              <a:t>overforecast</a:t>
            </a:r>
            <a:r>
              <a:rPr lang="en-US" sz="1600" dirty="0"/>
              <a:t> bias. Observed improvements should not be entirely attributed to the power curve updates.</a:t>
            </a:r>
          </a:p>
        </p:txBody>
      </p:sp>
      <p:sp>
        <p:nvSpPr>
          <p:cNvPr id="5" name="TextBox 4">
            <a:extLst>
              <a:ext uri="{FF2B5EF4-FFF2-40B4-BE49-F238E27FC236}">
                <a16:creationId xmlns:a16="http://schemas.microsoft.com/office/drawing/2014/main" id="{4F8C652D-F8FD-4A43-8AC8-9AAF823F9B06}"/>
              </a:ext>
            </a:extLst>
          </p:cNvPr>
          <p:cNvSpPr txBox="1"/>
          <p:nvPr/>
        </p:nvSpPr>
        <p:spPr>
          <a:xfrm>
            <a:off x="2182294" y="6543120"/>
            <a:ext cx="6368839" cy="276999"/>
          </a:xfrm>
          <a:prstGeom prst="rect">
            <a:avLst/>
          </a:prstGeom>
          <a:noFill/>
        </p:spPr>
        <p:txBody>
          <a:bodyPr wrap="square" rtlCol="0">
            <a:spAutoFit/>
          </a:bodyPr>
          <a:lstStyle/>
          <a:p>
            <a:r>
              <a:rPr lang="en-US" sz="1200" dirty="0"/>
              <a:t>* Metrics calculated on this slide exclude intervals where system-wide solar HSL &lt; 5 MW </a:t>
            </a:r>
          </a:p>
        </p:txBody>
      </p:sp>
      <p:sp>
        <p:nvSpPr>
          <p:cNvPr id="7" name="Content Placeholder 2">
            <a:extLst>
              <a:ext uri="{FF2B5EF4-FFF2-40B4-BE49-F238E27FC236}">
                <a16:creationId xmlns:a16="http://schemas.microsoft.com/office/drawing/2014/main" id="{480CC3B7-DCC2-4775-A15E-A87E63758F88}"/>
              </a:ext>
            </a:extLst>
          </p:cNvPr>
          <p:cNvSpPr txBox="1">
            <a:spLocks/>
          </p:cNvSpPr>
          <p:nvPr/>
        </p:nvSpPr>
        <p:spPr>
          <a:xfrm>
            <a:off x="381000" y="5573277"/>
            <a:ext cx="8534400" cy="277425"/>
          </a:xfrm>
          <a:prstGeom prst="rect">
            <a:avLst/>
          </a:prstGeom>
        </p:spPr>
        <p:txBody>
          <a:bodyPr/>
          <a:lstStyle>
            <a:lvl1pPr marL="257175" indent="-257175"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400" kern="1200" baseline="0">
                <a:solidFill>
                  <a:schemeClr val="tx2"/>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r>
              <a:rPr lang="en-US" sz="1600" dirty="0"/>
              <a:t>Moving forward, solar forecast vendors will update power curves each quarter.</a:t>
            </a:r>
          </a:p>
        </p:txBody>
      </p:sp>
      <p:graphicFrame>
        <p:nvGraphicFramePr>
          <p:cNvPr id="8" name="Table 4">
            <a:extLst>
              <a:ext uri="{FF2B5EF4-FFF2-40B4-BE49-F238E27FC236}">
                <a16:creationId xmlns:a16="http://schemas.microsoft.com/office/drawing/2014/main" id="{669A7F36-9D3C-4A43-91C2-ACE41F63741A}"/>
              </a:ext>
            </a:extLst>
          </p:cNvPr>
          <p:cNvGraphicFramePr>
            <a:graphicFrameLocks noGrp="1"/>
          </p:cNvGraphicFramePr>
          <p:nvPr>
            <p:extLst>
              <p:ext uri="{D42A27DB-BD31-4B8C-83A1-F6EECF244321}">
                <p14:modId xmlns:p14="http://schemas.microsoft.com/office/powerpoint/2010/main" val="2381195933"/>
              </p:ext>
            </p:extLst>
          </p:nvPr>
        </p:nvGraphicFramePr>
        <p:xfrm>
          <a:off x="1148407" y="4431130"/>
          <a:ext cx="6847177" cy="933174"/>
        </p:xfrm>
        <a:graphic>
          <a:graphicData uri="http://schemas.openxmlformats.org/drawingml/2006/table">
            <a:tbl>
              <a:tblPr firstRow="1" bandRow="1">
                <a:tableStyleId>{5C22544A-7EE6-4342-B048-85BDC9FD1C3A}</a:tableStyleId>
              </a:tblPr>
              <a:tblGrid>
                <a:gridCol w="2761737">
                  <a:extLst>
                    <a:ext uri="{9D8B030D-6E8A-4147-A177-3AD203B41FA5}">
                      <a16:colId xmlns:a16="http://schemas.microsoft.com/office/drawing/2014/main" val="3705308683"/>
                    </a:ext>
                  </a:extLst>
                </a:gridCol>
                <a:gridCol w="2103892">
                  <a:extLst>
                    <a:ext uri="{9D8B030D-6E8A-4147-A177-3AD203B41FA5}">
                      <a16:colId xmlns:a16="http://schemas.microsoft.com/office/drawing/2014/main" val="3944076657"/>
                    </a:ext>
                  </a:extLst>
                </a:gridCol>
                <a:gridCol w="1981548">
                  <a:extLst>
                    <a:ext uri="{9D8B030D-6E8A-4147-A177-3AD203B41FA5}">
                      <a16:colId xmlns:a16="http://schemas.microsoft.com/office/drawing/2014/main" val="1699600592"/>
                    </a:ext>
                  </a:extLst>
                </a:gridCol>
              </a:tblGrid>
              <a:tr h="267202">
                <a:tc>
                  <a:txBody>
                    <a:bodyPr/>
                    <a:lstStyle/>
                    <a:p>
                      <a:pPr algn="ctr"/>
                      <a:endParaRPr lang="en-US" sz="1200" dirty="0"/>
                    </a:p>
                  </a:txBody>
                  <a:tcPr anchor="ctr"/>
                </a:tc>
                <a:tc>
                  <a:txBody>
                    <a:bodyPr/>
                    <a:lstStyle/>
                    <a:p>
                      <a:pPr algn="ctr"/>
                      <a:r>
                        <a:rPr lang="en-US" sz="1200" dirty="0"/>
                        <a:t>Pre-Update</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200" dirty="0"/>
                        <a:t>Post-Update</a:t>
                      </a:r>
                    </a:p>
                  </a:txBody>
                  <a:tcPr anchor="ctr"/>
                </a:tc>
                <a:extLst>
                  <a:ext uri="{0D108BD9-81ED-4DB2-BD59-A6C34878D82A}">
                    <a16:rowId xmlns:a16="http://schemas.microsoft.com/office/drawing/2014/main" val="2747542181"/>
                  </a:ext>
                </a:extLst>
              </a:tr>
              <a:tr h="329427">
                <a:tc>
                  <a:txBody>
                    <a:bodyPr/>
                    <a:lstStyle/>
                    <a:p>
                      <a:pPr algn="ctr"/>
                      <a:r>
                        <a:rPr lang="en-US" sz="1200" dirty="0"/>
                        <a:t>Average Unit-Level Bias</a:t>
                      </a:r>
                    </a:p>
                  </a:txBody>
                  <a:tcPr anchor="ctr"/>
                </a:tc>
                <a:tc>
                  <a:txBody>
                    <a:bodyPr/>
                    <a:lstStyle/>
                    <a:p>
                      <a:pPr algn="ctr"/>
                      <a:r>
                        <a:rPr lang="en-US" sz="1200" dirty="0"/>
                        <a:t>2.20% Overforecast</a:t>
                      </a:r>
                    </a:p>
                  </a:txBody>
                  <a:tcPr anchor="ctr"/>
                </a:tc>
                <a:tc>
                  <a:txBody>
                    <a:bodyPr/>
                    <a:lstStyle/>
                    <a:p>
                      <a:pPr algn="ctr"/>
                      <a:r>
                        <a:rPr lang="en-US" sz="1200" dirty="0"/>
                        <a:t>0.27% Underforecast</a:t>
                      </a:r>
                    </a:p>
                  </a:txBody>
                  <a:tcPr anchor="ctr"/>
                </a:tc>
                <a:extLst>
                  <a:ext uri="{0D108BD9-81ED-4DB2-BD59-A6C34878D82A}">
                    <a16:rowId xmlns:a16="http://schemas.microsoft.com/office/drawing/2014/main" val="571046765"/>
                  </a:ext>
                </a:extLst>
              </a:tr>
              <a:tr h="329427">
                <a:tc>
                  <a:txBody>
                    <a:bodyPr/>
                    <a:lstStyle/>
                    <a:p>
                      <a:pPr algn="ctr"/>
                      <a:r>
                        <a:rPr lang="en-US" sz="1200" dirty="0"/>
                        <a:t>Average Unit-Level MAPE</a:t>
                      </a:r>
                    </a:p>
                  </a:txBody>
                  <a:tcPr anchor="ctr"/>
                </a:tc>
                <a:tc>
                  <a:txBody>
                    <a:bodyPr/>
                    <a:lstStyle/>
                    <a:p>
                      <a:pPr algn="ctr"/>
                      <a:r>
                        <a:rPr lang="en-US" sz="1200" dirty="0"/>
                        <a:t>11.32%</a:t>
                      </a:r>
                    </a:p>
                  </a:txBody>
                  <a:tcPr anchor="ctr"/>
                </a:tc>
                <a:tc>
                  <a:txBody>
                    <a:bodyPr/>
                    <a:lstStyle/>
                    <a:p>
                      <a:pPr algn="ctr"/>
                      <a:r>
                        <a:rPr lang="en-US" sz="1200" dirty="0"/>
                        <a:t>11.21%</a:t>
                      </a:r>
                    </a:p>
                  </a:txBody>
                  <a:tcPr anchor="ctr"/>
                </a:tc>
                <a:extLst>
                  <a:ext uri="{0D108BD9-81ED-4DB2-BD59-A6C34878D82A}">
                    <a16:rowId xmlns:a16="http://schemas.microsoft.com/office/drawing/2014/main" val="1147853115"/>
                  </a:ext>
                </a:extLst>
              </a:tr>
            </a:tbl>
          </a:graphicData>
        </a:graphic>
      </p:graphicFrame>
      <p:graphicFrame>
        <p:nvGraphicFramePr>
          <p:cNvPr id="9" name="Table 4">
            <a:extLst>
              <a:ext uri="{FF2B5EF4-FFF2-40B4-BE49-F238E27FC236}">
                <a16:creationId xmlns:a16="http://schemas.microsoft.com/office/drawing/2014/main" id="{7E3EA235-5C62-48A2-BC2B-1B66603E772D}"/>
              </a:ext>
            </a:extLst>
          </p:cNvPr>
          <p:cNvGraphicFramePr>
            <a:graphicFrameLocks noGrp="1"/>
          </p:cNvGraphicFramePr>
          <p:nvPr>
            <p:extLst>
              <p:ext uri="{D42A27DB-BD31-4B8C-83A1-F6EECF244321}">
                <p14:modId xmlns:p14="http://schemas.microsoft.com/office/powerpoint/2010/main" val="815653305"/>
              </p:ext>
            </p:extLst>
          </p:nvPr>
        </p:nvGraphicFramePr>
        <p:xfrm>
          <a:off x="3084866" y="2959556"/>
          <a:ext cx="3516746" cy="1262601"/>
        </p:xfrm>
        <a:graphic>
          <a:graphicData uri="http://schemas.openxmlformats.org/drawingml/2006/table">
            <a:tbl>
              <a:tblPr firstRow="1" bandRow="1">
                <a:tableStyleId>{5C22544A-7EE6-4342-B048-85BDC9FD1C3A}</a:tableStyleId>
              </a:tblPr>
              <a:tblGrid>
                <a:gridCol w="2761737">
                  <a:extLst>
                    <a:ext uri="{9D8B030D-6E8A-4147-A177-3AD203B41FA5}">
                      <a16:colId xmlns:a16="http://schemas.microsoft.com/office/drawing/2014/main" val="3705308683"/>
                    </a:ext>
                  </a:extLst>
                </a:gridCol>
                <a:gridCol w="755009">
                  <a:extLst>
                    <a:ext uri="{9D8B030D-6E8A-4147-A177-3AD203B41FA5}">
                      <a16:colId xmlns:a16="http://schemas.microsoft.com/office/drawing/2014/main" val="1006687898"/>
                    </a:ext>
                  </a:extLst>
                </a:gridCol>
              </a:tblGrid>
              <a:tr h="267202">
                <a:tc>
                  <a:txBody>
                    <a:bodyPr/>
                    <a:lstStyle/>
                    <a:p>
                      <a:pPr algn="ctr"/>
                      <a:endParaRPr lang="en-US" sz="1200" dirty="0"/>
                    </a:p>
                  </a:txBody>
                  <a:tcPr anchor="ctr"/>
                </a:tc>
                <a:tc>
                  <a:txBody>
                    <a:bodyPr/>
                    <a:lstStyle/>
                    <a:p>
                      <a:pPr algn="ctr"/>
                      <a:r>
                        <a:rPr lang="en-US" sz="1200" dirty="0"/>
                        <a:t>Count</a:t>
                      </a:r>
                    </a:p>
                  </a:txBody>
                  <a:tcPr anchor="ctr"/>
                </a:tc>
                <a:extLst>
                  <a:ext uri="{0D108BD9-81ED-4DB2-BD59-A6C34878D82A}">
                    <a16:rowId xmlns:a16="http://schemas.microsoft.com/office/drawing/2014/main" val="2747542181"/>
                  </a:ext>
                </a:extLst>
              </a:tr>
              <a:tr h="329427">
                <a:tc>
                  <a:txBody>
                    <a:bodyPr/>
                    <a:lstStyle/>
                    <a:p>
                      <a:pPr algn="ctr"/>
                      <a:r>
                        <a:rPr lang="en-US" sz="1200" dirty="0"/>
                        <a:t>Units with Improved MAPE</a:t>
                      </a:r>
                    </a:p>
                  </a:txBody>
                  <a:tcPr anchor="ctr"/>
                </a:tc>
                <a:tc>
                  <a:txBody>
                    <a:bodyPr/>
                    <a:lstStyle/>
                    <a:p>
                      <a:pPr algn="ctr"/>
                      <a:r>
                        <a:rPr lang="en-US" sz="1200" dirty="0"/>
                        <a:t>43</a:t>
                      </a:r>
                    </a:p>
                  </a:txBody>
                  <a:tcPr anchor="ctr"/>
                </a:tc>
                <a:extLst>
                  <a:ext uri="{0D108BD9-81ED-4DB2-BD59-A6C34878D82A}">
                    <a16:rowId xmlns:a16="http://schemas.microsoft.com/office/drawing/2014/main" val="571046765"/>
                  </a:ext>
                </a:extLst>
              </a:tr>
              <a:tr h="329427">
                <a:tc>
                  <a:txBody>
                    <a:bodyPr/>
                    <a:lstStyle/>
                    <a:p>
                      <a:pPr algn="ctr"/>
                      <a:r>
                        <a:rPr lang="en-US" sz="1200" dirty="0"/>
                        <a:t>Units with Reduced </a:t>
                      </a:r>
                      <a:r>
                        <a:rPr lang="en-US" sz="1200" dirty="0" err="1"/>
                        <a:t>Overforecast</a:t>
                      </a:r>
                      <a:r>
                        <a:rPr lang="en-US" sz="1200" dirty="0"/>
                        <a:t> Bias</a:t>
                      </a:r>
                    </a:p>
                  </a:txBody>
                  <a:tcPr anchor="ctr"/>
                </a:tc>
                <a:tc>
                  <a:txBody>
                    <a:bodyPr/>
                    <a:lstStyle/>
                    <a:p>
                      <a:pPr algn="ctr"/>
                      <a:r>
                        <a:rPr lang="en-US" sz="1200" dirty="0"/>
                        <a:t>57</a:t>
                      </a:r>
                    </a:p>
                  </a:txBody>
                  <a:tcPr anchor="ctr"/>
                </a:tc>
                <a:extLst>
                  <a:ext uri="{0D108BD9-81ED-4DB2-BD59-A6C34878D82A}">
                    <a16:rowId xmlns:a16="http://schemas.microsoft.com/office/drawing/2014/main" val="933850250"/>
                  </a:ext>
                </a:extLst>
              </a:tr>
              <a:tr h="329427">
                <a:tc>
                  <a:txBody>
                    <a:bodyPr/>
                    <a:lstStyle/>
                    <a:p>
                      <a:pPr algn="ctr"/>
                      <a:r>
                        <a:rPr lang="en-US" sz="1200" dirty="0"/>
                        <a:t>Solar Units Evaluated</a:t>
                      </a:r>
                    </a:p>
                  </a:txBody>
                  <a:tcPr anchor="ctr"/>
                </a:tc>
                <a:tc>
                  <a:txBody>
                    <a:bodyPr/>
                    <a:lstStyle/>
                    <a:p>
                      <a:pPr algn="ctr"/>
                      <a:r>
                        <a:rPr lang="en-US" sz="1200" dirty="0"/>
                        <a:t>79</a:t>
                      </a:r>
                    </a:p>
                  </a:txBody>
                  <a:tcPr anchor="ctr"/>
                </a:tc>
                <a:extLst>
                  <a:ext uri="{0D108BD9-81ED-4DB2-BD59-A6C34878D82A}">
                    <a16:rowId xmlns:a16="http://schemas.microsoft.com/office/drawing/2014/main" val="1147853115"/>
                  </a:ext>
                </a:extLst>
              </a:tr>
            </a:tbl>
          </a:graphicData>
        </a:graphic>
      </p:graphicFrame>
    </p:spTree>
    <p:extLst>
      <p:ext uri="{BB962C8B-B14F-4D97-AF65-F5344CB8AC3E}">
        <p14:creationId xmlns:p14="http://schemas.microsoft.com/office/powerpoint/2010/main" val="2101127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3B7AE-1CD7-4FBC-B7BF-707DC1D040A7}"/>
              </a:ext>
            </a:extLst>
          </p:cNvPr>
          <p:cNvSpPr>
            <a:spLocks noGrp="1"/>
          </p:cNvSpPr>
          <p:nvPr>
            <p:ph type="title"/>
          </p:nvPr>
        </p:nvSpPr>
        <p:spPr/>
        <p:txBody>
          <a:bodyPr/>
          <a:lstStyle/>
          <a:p>
            <a:r>
              <a:rPr lang="en-US" sz="2400" dirty="0"/>
              <a:t>Forecast Presentation Platform</a:t>
            </a:r>
          </a:p>
        </p:txBody>
      </p:sp>
      <p:sp>
        <p:nvSpPr>
          <p:cNvPr id="4" name="Slide Number Placeholder 3">
            <a:extLst>
              <a:ext uri="{FF2B5EF4-FFF2-40B4-BE49-F238E27FC236}">
                <a16:creationId xmlns:a16="http://schemas.microsoft.com/office/drawing/2014/main" id="{17AE4C18-A0FB-45DF-9931-DD8889F4443D}"/>
              </a:ext>
            </a:extLst>
          </p:cNvPr>
          <p:cNvSpPr>
            <a:spLocks noGrp="1"/>
          </p:cNvSpPr>
          <p:nvPr>
            <p:ph type="sldNum" sz="quarter" idx="4"/>
          </p:nvPr>
        </p:nvSpPr>
        <p:spPr/>
        <p:txBody>
          <a:bodyPr/>
          <a:lstStyle/>
          <a:p>
            <a:fld id="{1D93BD3E-1E9A-4970-A6F7-E7AC52762E0C}" type="slidenum">
              <a:rPr lang="en-US" smtClean="0"/>
              <a:pPr/>
              <a:t>7</a:t>
            </a:fld>
            <a:endParaRPr lang="en-US" dirty="0"/>
          </a:p>
        </p:txBody>
      </p:sp>
      <p:sp>
        <p:nvSpPr>
          <p:cNvPr id="21" name="TextBox 20">
            <a:extLst>
              <a:ext uri="{FF2B5EF4-FFF2-40B4-BE49-F238E27FC236}">
                <a16:creationId xmlns:a16="http://schemas.microsoft.com/office/drawing/2014/main" id="{A6E20E9C-0E2F-4727-A0A0-4B3BBC30AC9F}"/>
              </a:ext>
            </a:extLst>
          </p:cNvPr>
          <p:cNvSpPr txBox="1"/>
          <p:nvPr/>
        </p:nvSpPr>
        <p:spPr>
          <a:xfrm>
            <a:off x="366981" y="899905"/>
            <a:ext cx="7986321" cy="4093428"/>
          </a:xfrm>
          <a:prstGeom prst="rect">
            <a:avLst/>
          </a:prstGeom>
          <a:noFill/>
        </p:spPr>
        <p:txBody>
          <a:bodyPr wrap="square" rtlCol="0">
            <a:spAutoFit/>
          </a:bodyPr>
          <a:lstStyle/>
          <a:p>
            <a:pPr marL="285750" indent="-285750">
              <a:buFont typeface="Arial" panose="020B0604020202020204" pitchFamily="34" charset="0"/>
              <a:buChar char="•"/>
            </a:pPr>
            <a:r>
              <a:rPr lang="en-US" sz="1600" dirty="0">
                <a:solidFill>
                  <a:schemeClr val="tx2"/>
                </a:solidFill>
              </a:rPr>
              <a:t>The following changes were made on 06/30/2022</a:t>
            </a:r>
          </a:p>
          <a:p>
            <a:pPr marL="742950" lvl="1" indent="-285750">
              <a:buFont typeface="Arial" panose="020B0604020202020204" pitchFamily="34" charset="0"/>
              <a:buChar char="•"/>
            </a:pPr>
            <a:r>
              <a:rPr lang="en-US" sz="1400" dirty="0">
                <a:solidFill>
                  <a:schemeClr val="tx2"/>
                </a:solidFill>
              </a:rPr>
              <a:t>The </a:t>
            </a:r>
            <a:r>
              <a:rPr lang="en-US" sz="1400" b="1" dirty="0">
                <a:solidFill>
                  <a:schemeClr val="tx2"/>
                </a:solidFill>
              </a:rPr>
              <a:t>Forecast Presentation Platform </a:t>
            </a:r>
            <a:r>
              <a:rPr lang="en-US" sz="1400" dirty="0">
                <a:solidFill>
                  <a:schemeClr val="tx2"/>
                </a:solidFill>
              </a:rPr>
              <a:t>was released, allowing operators to view and select all available solar and wind forecast models.</a:t>
            </a:r>
          </a:p>
          <a:p>
            <a:pPr marL="742950" lvl="1" indent="-285750">
              <a:buFont typeface="Arial" panose="020B0604020202020204" pitchFamily="34" charset="0"/>
              <a:buChar char="•"/>
            </a:pPr>
            <a:r>
              <a:rPr lang="en-US" sz="1400" dirty="0">
                <a:solidFill>
                  <a:schemeClr val="tx2"/>
                </a:solidFill>
              </a:rPr>
              <a:t>A </a:t>
            </a:r>
            <a:r>
              <a:rPr lang="en-US" sz="1400" b="1" dirty="0">
                <a:solidFill>
                  <a:schemeClr val="tx2"/>
                </a:solidFill>
              </a:rPr>
              <a:t>second solar forecast vendor </a:t>
            </a:r>
            <a:r>
              <a:rPr lang="en-US" sz="1400" dirty="0">
                <a:solidFill>
                  <a:schemeClr val="tx2"/>
                </a:solidFill>
              </a:rPr>
              <a:t>was integrated into ERCOT systems and was made available for operator selection.</a:t>
            </a:r>
          </a:p>
          <a:p>
            <a:pPr marL="1200150" lvl="2" indent="-285750">
              <a:buFont typeface="Arial" panose="020B0604020202020204" pitchFamily="34" charset="0"/>
              <a:buChar char="•"/>
            </a:pPr>
            <a:r>
              <a:rPr lang="en-US" sz="1400" dirty="0">
                <a:solidFill>
                  <a:schemeClr val="tx2"/>
                </a:solidFill>
              </a:rPr>
              <a:t>The first solar forecast vendor is still ERCOT’s default active forecast selection.</a:t>
            </a:r>
          </a:p>
          <a:p>
            <a:pPr marL="1200150" lvl="2" indent="-285750">
              <a:buFont typeface="Arial" panose="020B0604020202020204" pitchFamily="34" charset="0"/>
              <a:buChar char="•"/>
            </a:pPr>
            <a:r>
              <a:rPr lang="en-US" sz="1400" dirty="0">
                <a:solidFill>
                  <a:schemeClr val="tx2"/>
                </a:solidFill>
              </a:rPr>
              <a:t>The forecast performance of the second vendor is close to the first, but the new forecasts’ performance will continue to be monitored to ensure consistent high performance.</a:t>
            </a:r>
          </a:p>
          <a:p>
            <a:pPr marL="742950" lvl="1" indent="-285750">
              <a:buFont typeface="Arial" panose="020B0604020202020204" pitchFamily="34" charset="0"/>
              <a:buChar char="•"/>
            </a:pPr>
            <a:r>
              <a:rPr lang="en-US" sz="1400" b="1" dirty="0">
                <a:solidFill>
                  <a:schemeClr val="tx2"/>
                </a:solidFill>
              </a:rPr>
              <a:t>Six new solar regions </a:t>
            </a:r>
            <a:r>
              <a:rPr lang="en-US" sz="1400" dirty="0">
                <a:solidFill>
                  <a:schemeClr val="tx2"/>
                </a:solidFill>
              </a:rPr>
              <a:t>were created to track regional forecast performance.</a:t>
            </a:r>
          </a:p>
          <a:p>
            <a:pPr marL="742950" lvl="1" indent="-285750">
              <a:buFont typeface="Arial" panose="020B0604020202020204" pitchFamily="34" charset="0"/>
              <a:buChar char="•"/>
            </a:pPr>
            <a:r>
              <a:rPr lang="en-US" sz="1400" b="1" dirty="0">
                <a:solidFill>
                  <a:schemeClr val="tx2"/>
                </a:solidFill>
              </a:rPr>
              <a:t>New CDR reports </a:t>
            </a:r>
            <a:r>
              <a:rPr lang="en-US" sz="1400" dirty="0">
                <a:solidFill>
                  <a:schemeClr val="tx2"/>
                </a:solidFill>
              </a:rPr>
              <a:t>have been posted to the MIS which include forecast information from both vendors, at a regional-level.</a:t>
            </a:r>
          </a:p>
          <a:p>
            <a:pPr marL="1257300" lvl="2" indent="-342900">
              <a:buSzPts val="1000"/>
              <a:buFont typeface="Symbol" panose="05050102010706020507" pitchFamily="18" charset="2"/>
              <a:buChar char=""/>
              <a:tabLst>
                <a:tab pos="457200" algn="l"/>
              </a:tabLst>
            </a:pPr>
            <a:r>
              <a:rPr lang="en-US" sz="1200" dirty="0">
                <a:solidFill>
                  <a:schemeClr val="tx2"/>
                </a:solidFill>
              </a:rPr>
              <a:t>Solar Power Production - Actual 5-Minute Averaged Values by Geographical Region </a:t>
            </a:r>
          </a:p>
          <a:p>
            <a:pPr marL="1257300" lvl="2" indent="-342900">
              <a:buSzPts val="1000"/>
              <a:buFont typeface="Symbol" panose="05050102010706020507" pitchFamily="18" charset="2"/>
              <a:buChar char=""/>
              <a:tabLst>
                <a:tab pos="457200" algn="l"/>
              </a:tabLst>
            </a:pPr>
            <a:r>
              <a:rPr lang="en-US" sz="1200" dirty="0">
                <a:solidFill>
                  <a:schemeClr val="tx2"/>
                </a:solidFill>
              </a:rPr>
              <a:t>Solar Power Production - Hourly Averaged Actual and Forecasted Values by Geographical Region </a:t>
            </a:r>
          </a:p>
          <a:p>
            <a:pPr marL="1257300" lvl="2" indent="-342900">
              <a:buSzPts val="1000"/>
              <a:buFont typeface="Symbol" panose="05050102010706020507" pitchFamily="18" charset="2"/>
              <a:buChar char=""/>
              <a:tabLst>
                <a:tab pos="457200" algn="l"/>
              </a:tabLst>
            </a:pPr>
            <a:r>
              <a:rPr lang="en-US" sz="1200" dirty="0">
                <a:solidFill>
                  <a:schemeClr val="tx2"/>
                </a:solidFill>
              </a:rPr>
              <a:t>Hourly System-Wide and Regional Solar Forecasts by Model </a:t>
            </a:r>
          </a:p>
          <a:p>
            <a:pPr marL="1257300" lvl="2" indent="-342900">
              <a:buSzPts val="1000"/>
              <a:buFont typeface="Symbol" panose="05050102010706020507" pitchFamily="18" charset="2"/>
              <a:buChar char=""/>
              <a:tabLst>
                <a:tab pos="457200" algn="l"/>
              </a:tabLst>
            </a:pPr>
            <a:r>
              <a:rPr lang="en-US" sz="1200" dirty="0">
                <a:solidFill>
                  <a:schemeClr val="tx2"/>
                </a:solidFill>
              </a:rPr>
              <a:t>Intra-Hour Solar Power Forecast by Geographical Region</a:t>
            </a:r>
          </a:p>
          <a:p>
            <a:pPr marL="742950" lvl="1" indent="-285750">
              <a:buFont typeface="Arial" panose="020B0604020202020204" pitchFamily="34" charset="0"/>
              <a:buChar char="•"/>
            </a:pPr>
            <a:endParaRPr lang="en-US" sz="1400" dirty="0">
              <a:solidFill>
                <a:schemeClr val="tx2"/>
              </a:solidFill>
            </a:endParaRPr>
          </a:p>
          <a:p>
            <a:pPr marL="742950" lvl="1" indent="-285750">
              <a:buFont typeface="Arial" panose="020B0604020202020204" pitchFamily="34" charset="0"/>
              <a:buChar char="•"/>
            </a:pPr>
            <a:endParaRPr lang="en-US" sz="1600" dirty="0"/>
          </a:p>
        </p:txBody>
      </p:sp>
      <p:grpSp>
        <p:nvGrpSpPr>
          <p:cNvPr id="47" name="Group 46">
            <a:extLst>
              <a:ext uri="{FF2B5EF4-FFF2-40B4-BE49-F238E27FC236}">
                <a16:creationId xmlns:a16="http://schemas.microsoft.com/office/drawing/2014/main" id="{74DD69CA-1DB1-43B6-9D3B-FDB4FB5D847A}"/>
              </a:ext>
            </a:extLst>
          </p:cNvPr>
          <p:cNvGrpSpPr/>
          <p:nvPr/>
        </p:nvGrpSpPr>
        <p:grpSpPr>
          <a:xfrm>
            <a:off x="6526635" y="4127112"/>
            <a:ext cx="2508307" cy="2303662"/>
            <a:chOff x="6314038" y="3587404"/>
            <a:chExt cx="2829962" cy="2599074"/>
          </a:xfrm>
        </p:grpSpPr>
        <p:grpSp>
          <p:nvGrpSpPr>
            <p:cNvPr id="45" name="Group 44">
              <a:extLst>
                <a:ext uri="{FF2B5EF4-FFF2-40B4-BE49-F238E27FC236}">
                  <a16:creationId xmlns:a16="http://schemas.microsoft.com/office/drawing/2014/main" id="{2DF28B2B-2FEF-48C3-94C8-2AFE20CA3177}"/>
                </a:ext>
              </a:extLst>
            </p:cNvPr>
            <p:cNvGrpSpPr/>
            <p:nvPr/>
          </p:nvGrpSpPr>
          <p:grpSpPr>
            <a:xfrm>
              <a:off x="6314038" y="3753909"/>
              <a:ext cx="2829962" cy="2432569"/>
              <a:chOff x="5305838" y="270493"/>
              <a:chExt cx="3882979" cy="3337718"/>
            </a:xfrm>
          </p:grpSpPr>
          <p:grpSp>
            <p:nvGrpSpPr>
              <p:cNvPr id="25" name="Group 24">
                <a:extLst>
                  <a:ext uri="{FF2B5EF4-FFF2-40B4-BE49-F238E27FC236}">
                    <a16:creationId xmlns:a16="http://schemas.microsoft.com/office/drawing/2014/main" id="{BF7B367D-B112-4072-B217-498F40BD6644}"/>
                  </a:ext>
                </a:extLst>
              </p:cNvPr>
              <p:cNvGrpSpPr/>
              <p:nvPr/>
            </p:nvGrpSpPr>
            <p:grpSpPr>
              <a:xfrm>
                <a:off x="5697051" y="270493"/>
                <a:ext cx="3491766" cy="3337718"/>
                <a:chOff x="4724401" y="609600"/>
                <a:chExt cx="4390292" cy="4196603"/>
              </a:xfrm>
            </p:grpSpPr>
            <p:pic>
              <p:nvPicPr>
                <p:cNvPr id="26" name="Picture 25" descr="Map&#10;&#10;Description automatically generated">
                  <a:extLst>
                    <a:ext uri="{FF2B5EF4-FFF2-40B4-BE49-F238E27FC236}">
                      <a16:creationId xmlns:a16="http://schemas.microsoft.com/office/drawing/2014/main" id="{AAF3D49F-8C6A-4069-BDB1-231FC94DC8D5}"/>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5556" t="12222" r="8889" b="15556"/>
                <a:stretch/>
              </p:blipFill>
              <p:spPr>
                <a:xfrm>
                  <a:off x="4724401" y="609600"/>
                  <a:ext cx="4390292" cy="4196603"/>
                </a:xfrm>
                <a:prstGeom prst="rect">
                  <a:avLst/>
                </a:prstGeom>
              </p:spPr>
            </p:pic>
            <p:cxnSp>
              <p:nvCxnSpPr>
                <p:cNvPr id="27" name="Straight Connector 26">
                  <a:extLst>
                    <a:ext uri="{FF2B5EF4-FFF2-40B4-BE49-F238E27FC236}">
                      <a16:creationId xmlns:a16="http://schemas.microsoft.com/office/drawing/2014/main" id="{C7D3F90D-7565-43A9-8B59-BE126AD2965C}"/>
                    </a:ext>
                  </a:extLst>
                </p:cNvPr>
                <p:cNvCxnSpPr/>
                <p:nvPr/>
              </p:nvCxnSpPr>
              <p:spPr>
                <a:xfrm>
                  <a:off x="7455695" y="1843086"/>
                  <a:ext cx="0" cy="15240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ACC87114-ED58-4225-B4B2-D7E7D375E24D}"/>
                    </a:ext>
                  </a:extLst>
                </p:cNvPr>
                <p:cNvCxnSpPr>
                  <a:cxnSpLocks/>
                </p:cNvCxnSpPr>
                <p:nvPr/>
              </p:nvCxnSpPr>
              <p:spPr>
                <a:xfrm>
                  <a:off x="7315200" y="1995486"/>
                  <a:ext cx="0" cy="185741"/>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61D29657-4D06-4893-B7AB-287E5D16EEB4}"/>
                    </a:ext>
                  </a:extLst>
                </p:cNvPr>
                <p:cNvCxnSpPr>
                  <a:cxnSpLocks/>
                </p:cNvCxnSpPr>
                <p:nvPr/>
              </p:nvCxnSpPr>
              <p:spPr>
                <a:xfrm flipH="1">
                  <a:off x="7069929" y="2502695"/>
                  <a:ext cx="26197" cy="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F2ACE4DA-3D96-460A-A211-E7E5EB133AC2}"/>
                    </a:ext>
                  </a:extLst>
                </p:cNvPr>
                <p:cNvCxnSpPr>
                  <a:cxnSpLocks/>
                </p:cNvCxnSpPr>
                <p:nvPr/>
              </p:nvCxnSpPr>
              <p:spPr>
                <a:xfrm flipH="1">
                  <a:off x="7096124" y="2181227"/>
                  <a:ext cx="219076" cy="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AD3DF08-0F03-4245-B95D-1F3A41A16A92}"/>
                    </a:ext>
                  </a:extLst>
                </p:cNvPr>
                <p:cNvCxnSpPr>
                  <a:cxnSpLocks/>
                </p:cNvCxnSpPr>
                <p:nvPr/>
              </p:nvCxnSpPr>
              <p:spPr>
                <a:xfrm>
                  <a:off x="7096124" y="2181227"/>
                  <a:ext cx="0" cy="321468"/>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3F19B70-724E-4DF0-8960-8E5930698B2D}"/>
                    </a:ext>
                  </a:extLst>
                </p:cNvPr>
                <p:cNvCxnSpPr>
                  <a:cxnSpLocks/>
                </p:cNvCxnSpPr>
                <p:nvPr/>
              </p:nvCxnSpPr>
              <p:spPr>
                <a:xfrm>
                  <a:off x="7069929" y="2502695"/>
                  <a:ext cx="0" cy="221873"/>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EB2B200-3692-43A4-8E81-1458DC21E678}"/>
                    </a:ext>
                  </a:extLst>
                </p:cNvPr>
                <p:cNvCxnSpPr>
                  <a:cxnSpLocks/>
                </p:cNvCxnSpPr>
                <p:nvPr/>
              </p:nvCxnSpPr>
              <p:spPr>
                <a:xfrm flipH="1">
                  <a:off x="7315200" y="1990725"/>
                  <a:ext cx="140495" cy="4761"/>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9C29DCF4-7517-442B-AFD3-1086CB0D27E0}"/>
                    </a:ext>
                  </a:extLst>
                </p:cNvPr>
                <p:cNvCxnSpPr>
                  <a:cxnSpLocks/>
                </p:cNvCxnSpPr>
                <p:nvPr/>
              </p:nvCxnSpPr>
              <p:spPr>
                <a:xfrm flipH="1" flipV="1">
                  <a:off x="6946107" y="2722188"/>
                  <a:ext cx="130967" cy="238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8C8AB8D3-B48F-4D57-821D-3774CF558632}"/>
                    </a:ext>
                  </a:extLst>
                </p:cNvPr>
                <p:cNvCxnSpPr>
                  <a:cxnSpLocks/>
                </p:cNvCxnSpPr>
                <p:nvPr/>
              </p:nvCxnSpPr>
              <p:spPr>
                <a:xfrm flipH="1">
                  <a:off x="6946106" y="2724568"/>
                  <a:ext cx="1" cy="19008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F19409E5-1205-46B0-9B27-EA2A8AFDEE54}"/>
                    </a:ext>
                  </a:extLst>
                </p:cNvPr>
                <p:cNvCxnSpPr>
                  <a:cxnSpLocks/>
                </p:cNvCxnSpPr>
                <p:nvPr/>
              </p:nvCxnSpPr>
              <p:spPr>
                <a:xfrm flipH="1">
                  <a:off x="6946106" y="2914648"/>
                  <a:ext cx="32147" cy="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5DA637E1-6E26-4A85-A562-810728A677AA}"/>
                    </a:ext>
                  </a:extLst>
                </p:cNvPr>
                <p:cNvCxnSpPr>
                  <a:cxnSpLocks/>
                </p:cNvCxnSpPr>
                <p:nvPr/>
              </p:nvCxnSpPr>
              <p:spPr>
                <a:xfrm>
                  <a:off x="6980632" y="2914648"/>
                  <a:ext cx="0" cy="78582"/>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3DB082EB-CD5A-493A-98B4-49A82664954A}"/>
                    </a:ext>
                  </a:extLst>
                </p:cNvPr>
                <p:cNvCxnSpPr>
                  <a:cxnSpLocks/>
                </p:cNvCxnSpPr>
                <p:nvPr/>
              </p:nvCxnSpPr>
              <p:spPr>
                <a:xfrm flipH="1" flipV="1">
                  <a:off x="6781800" y="2992041"/>
                  <a:ext cx="203231" cy="3569"/>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60143C70-2A38-4689-B5B0-C8F09B1E6877}"/>
                    </a:ext>
                  </a:extLst>
                </p:cNvPr>
                <p:cNvCxnSpPr>
                  <a:cxnSpLocks/>
                </p:cNvCxnSpPr>
                <p:nvPr/>
              </p:nvCxnSpPr>
              <p:spPr>
                <a:xfrm>
                  <a:off x="6781800" y="2992041"/>
                  <a:ext cx="0" cy="158354"/>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A4DE8825-B4C2-4261-92F1-299910D7319E}"/>
                    </a:ext>
                  </a:extLst>
                </p:cNvPr>
                <p:cNvCxnSpPr>
                  <a:cxnSpLocks/>
                </p:cNvCxnSpPr>
                <p:nvPr/>
              </p:nvCxnSpPr>
              <p:spPr>
                <a:xfrm flipH="1" flipV="1">
                  <a:off x="6605590" y="3153964"/>
                  <a:ext cx="174012" cy="1"/>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BC274962-5D0F-4F74-94B2-7802D7ACF395}"/>
                    </a:ext>
                  </a:extLst>
                </p:cNvPr>
                <p:cNvCxnSpPr>
                  <a:cxnSpLocks/>
                </p:cNvCxnSpPr>
                <p:nvPr/>
              </p:nvCxnSpPr>
              <p:spPr>
                <a:xfrm>
                  <a:off x="6605590" y="3150395"/>
                  <a:ext cx="0" cy="307773"/>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C2F44DD-D586-474B-98E9-3A9AD8E11191}"/>
                    </a:ext>
                  </a:extLst>
                </p:cNvPr>
                <p:cNvCxnSpPr>
                  <a:cxnSpLocks/>
                </p:cNvCxnSpPr>
                <p:nvPr/>
              </p:nvCxnSpPr>
              <p:spPr>
                <a:xfrm flipH="1">
                  <a:off x="6572248" y="3458168"/>
                  <a:ext cx="33342" cy="79177"/>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43" name="Rectangle 42">
                <a:extLst>
                  <a:ext uri="{FF2B5EF4-FFF2-40B4-BE49-F238E27FC236}">
                    <a16:creationId xmlns:a16="http://schemas.microsoft.com/office/drawing/2014/main" id="{C6CB6246-0B94-4619-B7DC-C4645C0E1697}"/>
                  </a:ext>
                </a:extLst>
              </p:cNvPr>
              <p:cNvSpPr/>
              <p:nvPr/>
            </p:nvSpPr>
            <p:spPr>
              <a:xfrm>
                <a:off x="8122017" y="270493"/>
                <a:ext cx="1066800" cy="8819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9B6EC47A-77B6-4A33-9C45-AE233A4EF8FD}"/>
                  </a:ext>
                </a:extLst>
              </p:cNvPr>
              <p:cNvPicPr>
                <a:picLocks noChangeAspect="1"/>
              </p:cNvPicPr>
              <p:nvPr/>
            </p:nvPicPr>
            <p:blipFill>
              <a:blip r:embed="rId4"/>
              <a:stretch>
                <a:fillRect/>
              </a:stretch>
            </p:blipFill>
            <p:spPr>
              <a:xfrm>
                <a:off x="5305838" y="502841"/>
                <a:ext cx="1244052" cy="1236228"/>
              </a:xfrm>
              <a:prstGeom prst="rect">
                <a:avLst/>
              </a:prstGeom>
            </p:spPr>
          </p:pic>
        </p:grpSp>
        <p:sp>
          <p:nvSpPr>
            <p:cNvPr id="46" name="TextBox 45">
              <a:extLst>
                <a:ext uri="{FF2B5EF4-FFF2-40B4-BE49-F238E27FC236}">
                  <a16:creationId xmlns:a16="http://schemas.microsoft.com/office/drawing/2014/main" id="{AF53A514-E651-4979-A7EA-EFF16FA7BA91}"/>
                </a:ext>
              </a:extLst>
            </p:cNvPr>
            <p:cNvSpPr txBox="1"/>
            <p:nvPr/>
          </p:nvSpPr>
          <p:spPr>
            <a:xfrm>
              <a:off x="6495837" y="3587404"/>
              <a:ext cx="2432808" cy="281058"/>
            </a:xfrm>
            <a:prstGeom prst="rect">
              <a:avLst/>
            </a:prstGeom>
            <a:noFill/>
          </p:spPr>
          <p:txBody>
            <a:bodyPr wrap="square" rtlCol="0">
              <a:spAutoFit/>
            </a:bodyPr>
            <a:lstStyle/>
            <a:p>
              <a:pPr algn="ctr"/>
              <a:r>
                <a:rPr lang="en-US" sz="1100" dirty="0">
                  <a:solidFill>
                    <a:schemeClr val="tx2"/>
                  </a:solidFill>
                </a:rPr>
                <a:t>Map of 6 new solar regions</a:t>
              </a:r>
            </a:p>
          </p:txBody>
        </p:sp>
      </p:grpSp>
    </p:spTree>
    <p:extLst>
      <p:ext uri="{BB962C8B-B14F-4D97-AF65-F5344CB8AC3E}">
        <p14:creationId xmlns:p14="http://schemas.microsoft.com/office/powerpoint/2010/main" val="1682025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a:xfrm>
            <a:off x="304800" y="855407"/>
            <a:ext cx="8637864" cy="5343092"/>
          </a:xfrm>
        </p:spPr>
        <p:txBody>
          <a:bodyPr/>
          <a:lstStyle/>
          <a:p>
            <a:pPr marL="0" indent="0">
              <a:buNone/>
            </a:pPr>
            <a:r>
              <a:rPr lang="en-US" sz="1400" dirty="0"/>
              <a:t>The following actions were taken to reduce the bias and improve solar forecast accuracy</a:t>
            </a:r>
          </a:p>
          <a:p>
            <a:pPr marL="685800" lvl="1" indent="-342900">
              <a:buFont typeface="+mj-lt"/>
              <a:buAutoNum type="arabicPeriod"/>
            </a:pPr>
            <a:r>
              <a:rPr lang="en-US" sz="1400" b="1" dirty="0"/>
              <a:t>Bias correction method</a:t>
            </a:r>
          </a:p>
          <a:p>
            <a:pPr marL="985837" lvl="2" indent="-342900"/>
            <a:r>
              <a:rPr lang="en-US" sz="1200" dirty="0"/>
              <a:t>Implemented on June 22, 2022</a:t>
            </a:r>
          </a:p>
          <a:p>
            <a:pPr marL="985837" lvl="2" indent="-342900"/>
            <a:r>
              <a:rPr lang="en-US" sz="1200" dirty="0"/>
              <a:t>This method makes a correction to the forecast based on the bias seen in the past 30-days.</a:t>
            </a:r>
          </a:p>
          <a:p>
            <a:pPr marL="985837" lvl="2" indent="-342900"/>
            <a:r>
              <a:rPr lang="en-US" sz="1200" dirty="0"/>
              <a:t>Significantly reduced the average Overforecast bias and MAPE.</a:t>
            </a:r>
          </a:p>
          <a:p>
            <a:pPr marL="685800" lvl="1" indent="-342900">
              <a:buFont typeface="+mj-lt"/>
              <a:buAutoNum type="arabicPeriod"/>
            </a:pPr>
            <a:r>
              <a:rPr lang="en-US" sz="1400" b="1" dirty="0"/>
              <a:t>Improve reporting of solar resource derates/outages</a:t>
            </a:r>
          </a:p>
          <a:p>
            <a:pPr marL="985837" lvl="2" indent="-342900"/>
            <a:r>
              <a:rPr lang="en-US" sz="1200" dirty="0"/>
              <a:t>Modified resource commissioning checklist requiring new resources to properly submit derates before being approved for each stage of commissioning.</a:t>
            </a:r>
          </a:p>
          <a:p>
            <a:pPr marL="1328737" lvl="3" indent="-342900"/>
            <a:r>
              <a:rPr lang="en-US" sz="1200" dirty="0"/>
              <a:t>Changes were presented to the resource integration workshop in December 2021.</a:t>
            </a:r>
          </a:p>
          <a:p>
            <a:pPr marL="985837" lvl="2" indent="-342900"/>
            <a:r>
              <a:rPr lang="en-US" sz="1200" dirty="0"/>
              <a:t>Developed internal tools to identify resources whose reported availability is not aligned with real-time behavior.</a:t>
            </a:r>
          </a:p>
          <a:p>
            <a:pPr marL="685800" lvl="1" indent="-342900">
              <a:buFont typeface="+mj-lt"/>
              <a:buAutoNum type="arabicPeriod"/>
            </a:pPr>
            <a:r>
              <a:rPr lang="en-US" sz="1400" b="1" dirty="0"/>
              <a:t>Updating the forecasting model’s solar resource power curves</a:t>
            </a:r>
          </a:p>
          <a:p>
            <a:pPr marL="985837" lvl="2" indent="-342900"/>
            <a:r>
              <a:rPr lang="en-US" sz="1200" dirty="0"/>
              <a:t>Power curves were updated on 01/03/2022, resulting in small improvement to </a:t>
            </a:r>
            <a:r>
              <a:rPr lang="en-US" sz="1200" dirty="0" err="1"/>
              <a:t>overforecast</a:t>
            </a:r>
            <a:r>
              <a:rPr lang="en-US" sz="1200" dirty="0"/>
              <a:t> bias and MAPE</a:t>
            </a:r>
          </a:p>
          <a:p>
            <a:pPr marL="985837" lvl="2" indent="-342900"/>
            <a:r>
              <a:rPr lang="en-US" sz="1200" dirty="0"/>
              <a:t>The newest contract with ERCOT’s solar forecast vendor requires a quarterly update.</a:t>
            </a:r>
          </a:p>
          <a:p>
            <a:pPr marL="685800" lvl="1" indent="-342900">
              <a:buFont typeface="+mj-lt"/>
              <a:buAutoNum type="arabicPeriod"/>
            </a:pPr>
            <a:r>
              <a:rPr lang="en-US" sz="1400" b="1" dirty="0"/>
              <a:t>Integration of Second Solar Forecast Vendor</a:t>
            </a:r>
          </a:p>
          <a:p>
            <a:pPr marL="985837" lvl="2" indent="-342900"/>
            <a:r>
              <a:rPr lang="en-US" sz="1200" dirty="0"/>
              <a:t>Forecasts from new vendor have been available for operator selection since June 30, 2022</a:t>
            </a:r>
          </a:p>
          <a:p>
            <a:pPr marL="985837" lvl="2" indent="-342900"/>
            <a:r>
              <a:rPr lang="en-US" sz="1200" dirty="0"/>
              <a:t>Forecast performance for both vendors are close. ERCOT is closely monitoring performance of the second vendor to ensure they perform consistently at a high level.</a:t>
            </a:r>
          </a:p>
          <a:p>
            <a:pPr marL="42862" indent="0">
              <a:buNone/>
            </a:pPr>
            <a:endParaRPr lang="en-US" sz="1200" dirty="0"/>
          </a:p>
          <a:p>
            <a:pPr marL="0" indent="0">
              <a:buNone/>
            </a:pPr>
            <a:r>
              <a:rPr lang="en-US" sz="1400" dirty="0"/>
              <a:t>The Resource Forecasting and Analysis team is continuously evaluating renewable forecast performance and will continue to monitor the impact of these changes. </a:t>
            </a: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spTree>
    <p:extLst>
      <p:ext uri="{BB962C8B-B14F-4D97-AF65-F5344CB8AC3E}">
        <p14:creationId xmlns:p14="http://schemas.microsoft.com/office/powerpoint/2010/main" val="2504943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38DC8C0-AB78-48E8-A93E-BA7792B5F59B}"/>
              </a:ext>
            </a:extLst>
          </p:cNvPr>
          <p:cNvSpPr>
            <a:spLocks noGrp="1"/>
          </p:cNvSpPr>
          <p:nvPr>
            <p:ph type="sldNum" sz="quarter" idx="4"/>
          </p:nvPr>
        </p:nvSpPr>
        <p:spPr/>
        <p:txBody>
          <a:bodyPr/>
          <a:lstStyle/>
          <a:p>
            <a:fld id="{1D93BD3E-1E9A-4970-A6F7-E7AC52762E0C}" type="slidenum">
              <a:rPr lang="en-US" smtClean="0"/>
              <a:pPr/>
              <a:t>9</a:t>
            </a:fld>
            <a:endParaRPr lang="en-US" dirty="0"/>
          </a:p>
        </p:txBody>
      </p:sp>
      <p:sp>
        <p:nvSpPr>
          <p:cNvPr id="5" name="Content Placeholder 4">
            <a:extLst>
              <a:ext uri="{FF2B5EF4-FFF2-40B4-BE49-F238E27FC236}">
                <a16:creationId xmlns:a16="http://schemas.microsoft.com/office/drawing/2014/main" id="{DF60215A-57A8-4738-B5D2-1B4315548242}"/>
              </a:ext>
            </a:extLst>
          </p:cNvPr>
          <p:cNvSpPr>
            <a:spLocks noGrp="1"/>
          </p:cNvSpPr>
          <p:nvPr>
            <p:ph idx="16"/>
          </p:nvPr>
        </p:nvSpPr>
        <p:spPr/>
        <p:txBody>
          <a:bodyPr/>
          <a:lstStyle/>
          <a:p>
            <a:r>
              <a:rPr lang="en-US" dirty="0"/>
              <a:t>Discussion</a:t>
            </a:r>
          </a:p>
        </p:txBody>
      </p:sp>
    </p:spTree>
    <p:extLst>
      <p:ext uri="{BB962C8B-B14F-4D97-AF65-F5344CB8AC3E}">
        <p14:creationId xmlns:p14="http://schemas.microsoft.com/office/powerpoint/2010/main" val="3312808242"/>
      </p:ext>
    </p:extLst>
  </p:cSld>
  <p:clrMapOvr>
    <a:masterClrMapping/>
  </p:clrMapOvr>
</p:sld>
</file>

<file path=ppt/theme/theme1.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51766</TotalTime>
  <Words>1500</Words>
  <Application>Microsoft Office PowerPoint</Application>
  <PresentationFormat>On-screen Show (4:3)</PresentationFormat>
  <Paragraphs>155</Paragraphs>
  <Slides>12</Slides>
  <Notes>10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12</vt:i4>
      </vt:variant>
    </vt:vector>
  </HeadingPairs>
  <TitlesOfParts>
    <vt:vector size="20" baseType="lpstr">
      <vt:lpstr>Arial</vt:lpstr>
      <vt:lpstr>Calibri</vt:lpstr>
      <vt:lpstr>Courier New</vt:lpstr>
      <vt:lpstr>Symbol</vt:lpstr>
      <vt:lpstr>Wingdings</vt:lpstr>
      <vt:lpstr>1_Office Theme</vt:lpstr>
      <vt:lpstr>2_Custom Design</vt:lpstr>
      <vt:lpstr>3_Custom Design</vt:lpstr>
      <vt:lpstr>PowerPoint Presentation</vt:lpstr>
      <vt:lpstr>Summary</vt:lpstr>
      <vt:lpstr>Bias Correction Method</vt:lpstr>
      <vt:lpstr>Bias Correction Method - Retroactive Analysis </vt:lpstr>
      <vt:lpstr>Addressing Improperly Reported Derates</vt:lpstr>
      <vt:lpstr>Updating Solar Resource Power Curves</vt:lpstr>
      <vt:lpstr>Forecast Presentation Platform</vt:lpstr>
      <vt:lpstr>Summary</vt:lpstr>
      <vt:lpstr>PowerPoint Presentation</vt:lpstr>
      <vt:lpstr>Example: Impact of Late Outage Submission on Forecast</vt:lpstr>
      <vt:lpstr>Example: Systematic Reduction in Capability</vt:lpstr>
      <vt:lpstr>How Forecasting Impacts Operations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Matevosjana, Julia</dc:creator>
  <cp:lastModifiedBy>Lee, Raymund</cp:lastModifiedBy>
  <cp:revision>844</cp:revision>
  <dcterms:created xsi:type="dcterms:W3CDTF">2016-04-16T13:25:21Z</dcterms:created>
  <dcterms:modified xsi:type="dcterms:W3CDTF">2022-08-25T14:07:32Z</dcterms:modified>
</cp:coreProperties>
</file>