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5" r:id="rId1"/>
  </p:sldMasterIdLst>
  <p:sldIdLst>
    <p:sldId id="262" r:id="rId2"/>
    <p:sldId id="267" r:id="rId3"/>
    <p:sldId id="266" r:id="rId4"/>
    <p:sldId id="265" r:id="rId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5D2142-A40A-C382-DD32-CD53D1B00E23}" name="Julia Matevosyan" initials="JM" userId="35275da4e72cfe0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1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433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DE18245B-8655-4479-BE72-BFFAFD6EDEB2}" type="datetimeFigureOut">
              <a:rPr lang="en-US" smtClean="0"/>
              <a:t>8/24/2022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689559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969907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5133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2029183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56820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7586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230337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220955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659378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69482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18245B-8655-4479-BE72-BFFAFD6EDEB2}" type="datetimeFigureOut">
              <a:rPr lang="en-US" smtClean="0"/>
              <a:t>8/24/2022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880812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18245B-8655-4479-BE72-BFFAFD6EDEB2}" type="datetimeFigureOut">
              <a:rPr lang="en-US" smtClean="0"/>
              <a:t>8/24/2022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6849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18245B-8655-4479-BE72-BFFAFD6EDEB2}" type="datetimeFigureOut">
              <a:rPr lang="en-US" smtClean="0"/>
              <a:t>8/24/2022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172306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8245B-8655-4479-BE72-BFFAFD6EDEB2}" type="datetimeFigureOut">
              <a:rPr lang="en-US" smtClean="0"/>
              <a:t>8/24/2022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26740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8/24/2022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982094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8/24/2022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255448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E18245B-8655-4479-BE72-BFFAFD6EDEB2}" type="datetimeFigureOut">
              <a:rPr lang="en-US" smtClean="0"/>
              <a:t>8/24/2022</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85BD5E1-E5D4-468F-B285-9C69E06872ED}" type="slidenum">
              <a:rPr lang="en-US" smtClean="0"/>
              <a:t>‹#›</a:t>
            </a:fld>
            <a:endParaRPr lang="en-US"/>
          </a:p>
        </p:txBody>
      </p:sp>
    </p:spTree>
    <p:extLst>
      <p:ext uri="{BB962C8B-B14F-4D97-AF65-F5344CB8AC3E}">
        <p14:creationId xmlns:p14="http://schemas.microsoft.com/office/powerpoint/2010/main" val="2484048533"/>
      </p:ext>
    </p:extLst>
  </p:cSld>
  <p:clrMap bg1="dk1" tx1="lt1" bg2="dk2" tx2="lt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 id="2147483910" r:id="rId15"/>
    <p:sldLayoutId id="2147483911" r:id="rId16"/>
    <p:sldLayoutId id="214748391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33FDF-E82D-4714-96A4-91F11E10CE9D}"/>
              </a:ext>
            </a:extLst>
          </p:cNvPr>
          <p:cNvSpPr>
            <a:spLocks noGrp="1"/>
          </p:cNvSpPr>
          <p:nvPr>
            <p:ph type="ctrTitle"/>
          </p:nvPr>
        </p:nvSpPr>
        <p:spPr/>
        <p:txBody>
          <a:bodyPr/>
          <a:lstStyle/>
          <a:p>
            <a:r>
              <a:rPr lang="en-US" dirty="0"/>
              <a:t>VPWG Update</a:t>
            </a:r>
          </a:p>
        </p:txBody>
      </p:sp>
      <p:sp>
        <p:nvSpPr>
          <p:cNvPr id="3" name="Subtitle 2">
            <a:extLst>
              <a:ext uri="{FF2B5EF4-FFF2-40B4-BE49-F238E27FC236}">
                <a16:creationId xmlns:a16="http://schemas.microsoft.com/office/drawing/2014/main" id="{5DC279E1-4FB6-4CEA-8D5F-78CCF1DD8990}"/>
              </a:ext>
            </a:extLst>
          </p:cNvPr>
          <p:cNvSpPr>
            <a:spLocks noGrp="1"/>
          </p:cNvSpPr>
          <p:nvPr>
            <p:ph type="subTitle" idx="1"/>
          </p:nvPr>
        </p:nvSpPr>
        <p:spPr/>
        <p:txBody>
          <a:bodyPr/>
          <a:lstStyle/>
          <a:p>
            <a:r>
              <a:rPr lang="en-US" dirty="0"/>
              <a:t>Chair: Maribel Khayat (CenterPoint Energy)</a:t>
            </a:r>
          </a:p>
          <a:p>
            <a:r>
              <a:rPr lang="en-US" dirty="0"/>
              <a:t>Vice-Chair: Brion Ryan (Austin Energy)</a:t>
            </a:r>
          </a:p>
        </p:txBody>
      </p:sp>
    </p:spTree>
    <p:extLst>
      <p:ext uri="{BB962C8B-B14F-4D97-AF65-F5344CB8AC3E}">
        <p14:creationId xmlns:p14="http://schemas.microsoft.com/office/powerpoint/2010/main" val="2576066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28E6EBD6-D8C2-4146-A6D6-589EFC0912F2}"/>
              </a:ext>
            </a:extLst>
          </p:cNvPr>
          <p:cNvSpPr txBox="1">
            <a:spLocks/>
          </p:cNvSpPr>
          <p:nvPr/>
        </p:nvSpPr>
        <p:spPr>
          <a:xfrm>
            <a:off x="838200" y="1058368"/>
            <a:ext cx="10187866" cy="5151942"/>
          </a:xfrm>
          <a:prstGeom prst="rect">
            <a:avLst/>
          </a:prstGeom>
        </p:spPr>
        <p:txBody>
          <a:bodyPr vert="horz" lIns="91440" tIns="45720" rIns="91440" bIns="45720" rtlCol="0" anchor="t">
            <a:normAutofit fontScale="92500" lnSpcReduction="1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buFont typeface="Wingdings" panose="05000000000000000000" pitchFamily="2" charset="2"/>
              <a:buChar char="Ø"/>
            </a:pPr>
            <a:r>
              <a:rPr lang="en-US" dirty="0"/>
              <a:t>Met August 23, 2022</a:t>
            </a:r>
          </a:p>
          <a:p>
            <a:pPr lvl="1">
              <a:buFont typeface="Wingdings" panose="05000000000000000000" pitchFamily="2" charset="2"/>
              <a:buChar char="§"/>
            </a:pPr>
            <a:r>
              <a:rPr lang="en-US" dirty="0"/>
              <a:t> No voting items on the agenda. </a:t>
            </a:r>
          </a:p>
          <a:p>
            <a:pPr lvl="1">
              <a:buFont typeface="Wingdings" panose="05000000000000000000" pitchFamily="2" charset="2"/>
              <a:buChar char="§"/>
            </a:pPr>
            <a:r>
              <a:rPr lang="en-US" dirty="0"/>
              <a:t> 2022 Winter/2023 Spring voltage profile study kicked off. Voltage profile expected to be posted by December 1</a:t>
            </a:r>
            <a:r>
              <a:rPr lang="en-US" baseline="30000" dirty="0"/>
              <a:t>st</a:t>
            </a:r>
            <a:r>
              <a:rPr lang="en-US" dirty="0"/>
              <a:t>.</a:t>
            </a:r>
          </a:p>
          <a:p>
            <a:pPr lvl="1">
              <a:buFont typeface="Wingdings" panose="05000000000000000000" pitchFamily="2" charset="2"/>
              <a:buChar char="§"/>
            </a:pPr>
            <a:r>
              <a:rPr lang="en-US" dirty="0"/>
              <a:t> Resource Voltage performance analysis: ERCOT analyzed the ability of Resources to maintain their set point within the required voltage threshold. Analysis showed that Wind Resources in general were having the most issues maintaining their set points. ERCOT requested that TSPs continue contacting Resources to request they maintain their set points. Lack of improvement in voltage performance will likely result in follow up action by ERCOT.</a:t>
            </a:r>
          </a:p>
          <a:p>
            <a:pPr lvl="1">
              <a:buFont typeface="Wingdings" panose="05000000000000000000" pitchFamily="2" charset="2"/>
              <a:buChar char="§"/>
            </a:pPr>
            <a:r>
              <a:rPr lang="en-US" dirty="0"/>
              <a:t> Battery Energy Storage performance analysis: At the request of the VPWG, ERCOT made a presentation regarding ESR performance, including voltage support, while both charging and discharging. The analysis was performed for ten ESRs 100 MW or greater that were not co-located with other Resources. The analysis showed the differences in performance based on the battery strategy/market service being provided. Voltage performance was mixed. Same recommendation for TSPs to continue contacting ESRs requesting to maintain set point was made. VPWG will discuss potential scope/procedure to include ESRs in the voltage profile study during the next meeting on Nov. 8, 2022.</a:t>
            </a:r>
          </a:p>
        </p:txBody>
      </p:sp>
    </p:spTree>
    <p:extLst>
      <p:ext uri="{BB962C8B-B14F-4D97-AF65-F5344CB8AC3E}">
        <p14:creationId xmlns:p14="http://schemas.microsoft.com/office/powerpoint/2010/main" val="51838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28E6EBD6-D8C2-4146-A6D6-589EFC0912F2}"/>
              </a:ext>
            </a:extLst>
          </p:cNvPr>
          <p:cNvSpPr txBox="1">
            <a:spLocks/>
          </p:cNvSpPr>
          <p:nvPr/>
        </p:nvSpPr>
        <p:spPr>
          <a:xfrm>
            <a:off x="838200" y="1058368"/>
            <a:ext cx="10187866" cy="5151942"/>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buFont typeface="Wingdings" panose="05000000000000000000" pitchFamily="2" charset="2"/>
              <a:buChar char="Ø"/>
            </a:pPr>
            <a:r>
              <a:rPr lang="en-US" dirty="0"/>
              <a:t>Met August 23, 2022</a:t>
            </a:r>
          </a:p>
          <a:p>
            <a:pPr lvl="1">
              <a:buFont typeface="Wingdings" panose="05000000000000000000" pitchFamily="2" charset="2"/>
              <a:buChar char="§"/>
            </a:pPr>
            <a:r>
              <a:rPr lang="en-US" dirty="0"/>
              <a:t> NPRR 1138 - Communication of Capability and Status of Online IRRs at 0 MW Output: The group agreed with the need for the clarification being provided by NPRR 1138.</a:t>
            </a:r>
          </a:p>
          <a:p>
            <a:pPr lvl="1">
              <a:buFont typeface="Wingdings" panose="05000000000000000000" pitchFamily="2" charset="2"/>
              <a:buChar char="§"/>
            </a:pPr>
            <a:r>
              <a:rPr lang="en-US" dirty="0"/>
              <a:t>Resource inclusion in </a:t>
            </a:r>
            <a:r>
              <a:rPr lang="en-US"/>
              <a:t>SSWG cases: </a:t>
            </a:r>
            <a:r>
              <a:rPr lang="en-US" dirty="0"/>
              <a:t>TSPs have been having to request set points for Resources being interconnected the season prior to the Resource going COD due to these Resources not being included in the posted profile for that season. The TIF is typically energized three months prior to COD and KVT/KVMs are having to be provided to ERCOT for Resource testing shortly thereafter. However, since Resources are not included in SSWG cases until COD, the set points are unable to be estimated during the study but rather after the fact based on historical voltage at the site. Some TSPs agreed that the historical method was sufficient for providing a suitable testing set point. However, the group agreed that since the Resources are able to inject during testing, that they should be included in the cases prior to COD. Referred to SSWG for consideration.</a:t>
            </a:r>
          </a:p>
          <a:p>
            <a:pPr lvl="1">
              <a:buFont typeface="Wingdings" panose="05000000000000000000" pitchFamily="2" charset="2"/>
              <a:buChar char="§"/>
            </a:pPr>
            <a:endParaRPr lang="en-US" dirty="0"/>
          </a:p>
          <a:p>
            <a:pPr>
              <a:buFont typeface="Wingdings" panose="05000000000000000000" pitchFamily="2" charset="2"/>
              <a:buChar char="Ø"/>
            </a:pPr>
            <a:r>
              <a:rPr lang="en-US" dirty="0"/>
              <a:t>Next Meeting Nov 8, 2022</a:t>
            </a:r>
          </a:p>
          <a:p>
            <a:pPr lvl="1"/>
            <a:endParaRPr lang="en-US" dirty="0"/>
          </a:p>
          <a:p>
            <a:pPr lvl="1"/>
            <a:endParaRPr lang="en-US" dirty="0"/>
          </a:p>
        </p:txBody>
      </p:sp>
    </p:spTree>
    <p:extLst>
      <p:ext uri="{BB962C8B-B14F-4D97-AF65-F5344CB8AC3E}">
        <p14:creationId xmlns:p14="http://schemas.microsoft.com/office/powerpoint/2010/main" val="125576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DCF0-2C52-4E55-9B52-40AC7EF2B0AB}"/>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404694688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1969</TotalTime>
  <Words>441</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Century Gothic</vt:lpstr>
      <vt:lpstr>Wingdings</vt:lpstr>
      <vt:lpstr>Wingdings 3</vt:lpstr>
      <vt:lpstr>Slice</vt:lpstr>
      <vt:lpstr>VPWG Update</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IBR TF update to ROS</dc:title>
  <dc:creator>Mohammad Albaijat</dc:creator>
  <cp:lastModifiedBy>Lee, Alex</cp:lastModifiedBy>
  <cp:revision>19</cp:revision>
  <cp:lastPrinted>2022-04-06T20:16:34Z</cp:lastPrinted>
  <dcterms:created xsi:type="dcterms:W3CDTF">2022-03-31T15:30:17Z</dcterms:created>
  <dcterms:modified xsi:type="dcterms:W3CDTF">2022-08-24T14:29:35Z</dcterms:modified>
</cp:coreProperties>
</file>