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00" r:id="rId2"/>
    <p:sldMasterId id="2147483702" r:id="rId3"/>
  </p:sldMasterIdLst>
  <p:notesMasterIdLst>
    <p:notesMasterId r:id="rId8"/>
  </p:notesMasterIdLst>
  <p:handoutMasterIdLst>
    <p:handoutMasterId r:id="rId9"/>
  </p:handoutMasterIdLst>
  <p:sldIdLst>
    <p:sldId id="270" r:id="rId4"/>
    <p:sldId id="571" r:id="rId5"/>
    <p:sldId id="573" r:id="rId6"/>
    <p:sldId id="57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uthor" initials="A" lastIdx="2" clrIdx="0"/>
  <p:cmAuthor id="1" name="Du, Pengwei" initials="DP" lastIdx="3" clrIdx="1">
    <p:extLst>
      <p:ext uri="{19B8F6BF-5375-455C-9EA6-DF929625EA0E}">
        <p15:presenceInfo xmlns:p15="http://schemas.microsoft.com/office/powerpoint/2012/main" userId="S-1-5-21-639947351-343809578-3807592339-42176" providerId="AD"/>
      </p:ext>
    </p:extLst>
  </p:cmAuthor>
  <p:cmAuthor id="2" name="Mago, Nitika" initials="NVM" lastIdx="25" clrIdx="2">
    <p:extLst>
      <p:ext uri="{19B8F6BF-5375-455C-9EA6-DF929625EA0E}">
        <p15:presenceInfo xmlns:p15="http://schemas.microsoft.com/office/powerpoint/2012/main" userId="Mago, Nitika" providerId="None"/>
      </p:ext>
    </p:extLst>
  </p:cmAuthor>
  <p:cmAuthor id="3" name="Steffan, Nick" initials="SN" lastIdx="3" clrIdx="3">
    <p:extLst>
      <p:ext uri="{19B8F6BF-5375-455C-9EA6-DF929625EA0E}">
        <p15:presenceInfo xmlns:p15="http://schemas.microsoft.com/office/powerpoint/2012/main" userId="S-1-5-21-639947351-343809578-3807592339-42285" providerId="AD"/>
      </p:ext>
    </p:extLst>
  </p:cmAuthor>
  <p:cmAuthor id="4" name="Littlefield, Jennifer" initials="LJ" lastIdx="2" clrIdx="4">
    <p:extLst>
      <p:ext uri="{19B8F6BF-5375-455C-9EA6-DF929625EA0E}">
        <p15:presenceInfo xmlns:p15="http://schemas.microsoft.com/office/powerpoint/2012/main" userId="S-1-5-21-639947351-343809578-3807592339-51623" providerId="AD"/>
      </p:ext>
    </p:extLst>
  </p:cmAuthor>
  <p:cmAuthor id="5" name="Li, Weifeng" initials="LW" lastIdx="10" clrIdx="5">
    <p:extLst>
      <p:ext uri="{19B8F6BF-5375-455C-9EA6-DF929625EA0E}">
        <p15:presenceInfo xmlns:p15="http://schemas.microsoft.com/office/powerpoint/2012/main" userId="S-1-5-21-639947351-343809578-3807592339-5523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89F"/>
    <a:srgbClr val="73C8FD"/>
    <a:srgbClr val="50BC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71907" autoAdjust="0"/>
  </p:normalViewPr>
  <p:slideViewPr>
    <p:cSldViewPr snapToGrid="0">
      <p:cViewPr varScale="1">
        <p:scale>
          <a:sx n="110" d="100"/>
          <a:sy n="110" d="100"/>
        </p:scale>
        <p:origin x="1506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 snapToGrid="0" showGuides="1">
      <p:cViewPr varScale="1">
        <p:scale>
          <a:sx n="98" d="100"/>
          <a:sy n="98" d="100"/>
        </p:scale>
        <p:origin x="3516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commentAuthors" Target="commentAuthors.xml"/><Relationship Id="rId4" Type="http://schemas.openxmlformats.org/officeDocument/2006/relationships/slide" Target="slides/slide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ADBA4A-CF1B-46AC-9045-2B6612C0624C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6EE2B4-D30B-4D65-BC1C-DE57E4765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121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C6F44-CB68-48CB-8188-A47D4423899A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72613F-3576-4EE9-945C-25503B987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948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72613F-3576-4EE9-945C-25503B987A3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1059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0" y="6569075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428750" y="2625326"/>
            <a:ext cx="6286500" cy="0"/>
          </a:xfrm>
          <a:prstGeom prst="line">
            <a:avLst/>
          </a:prstGeom>
          <a:ln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1428750" y="4232673"/>
            <a:ext cx="6286500" cy="0"/>
          </a:xfrm>
          <a:prstGeom prst="line">
            <a:avLst/>
          </a:prstGeom>
          <a:ln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>
            <a:spLocks noGrp="1"/>
          </p:cNvSpPr>
          <p:nvPr>
            <p:ph idx="16"/>
          </p:nvPr>
        </p:nvSpPr>
        <p:spPr>
          <a:xfrm>
            <a:off x="1428750" y="2895600"/>
            <a:ext cx="6286500" cy="990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200" b="1" cap="small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814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55406"/>
            <a:ext cx="8534400" cy="5064627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9768" y="6553200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695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DB75BAC-74D7-43DA-9DE7-3912ED22B40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>
            <a:spLocks noGrp="1"/>
          </p:cNvSpPr>
          <p:nvPr>
            <p:ph idx="13"/>
          </p:nvPr>
        </p:nvSpPr>
        <p:spPr>
          <a:xfrm>
            <a:off x="4636008" y="863346"/>
            <a:ext cx="4206240" cy="5064627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304800" y="855406"/>
            <a:ext cx="4206240" cy="5064627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</p:spTree>
    <p:extLst>
      <p:ext uri="{BB962C8B-B14F-4D97-AF65-F5344CB8AC3E}">
        <p14:creationId xmlns:p14="http://schemas.microsoft.com/office/powerpoint/2010/main" val="2374833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E7085C4-D6A8-46D9-A1BA-F87C2DEFFCD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2"/>
          <p:cNvSpPr>
            <a:spLocks noGrp="1"/>
          </p:cNvSpPr>
          <p:nvPr>
            <p:ph idx="13"/>
          </p:nvPr>
        </p:nvSpPr>
        <p:spPr>
          <a:xfrm>
            <a:off x="4636008" y="1695200"/>
            <a:ext cx="4206240" cy="4232773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4"/>
          </p:nvPr>
        </p:nvSpPr>
        <p:spPr>
          <a:xfrm>
            <a:off x="304800" y="1695200"/>
            <a:ext cx="4206240" cy="4224833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5"/>
          </p:nvPr>
        </p:nvSpPr>
        <p:spPr>
          <a:xfrm>
            <a:off x="4636008" y="863347"/>
            <a:ext cx="4206240" cy="730506"/>
          </a:xfrm>
          <a:prstGeom prst="rect">
            <a:avLst/>
          </a:prstGeo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1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Master text styles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idx="16"/>
          </p:nvPr>
        </p:nvSpPr>
        <p:spPr>
          <a:xfrm>
            <a:off x="304800" y="855407"/>
            <a:ext cx="4206240" cy="7305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1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6189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2814561" y="266304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2814561" y="266304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 userDrawn="1"/>
        </p:nvSpPr>
        <p:spPr>
          <a:xfrm>
            <a:off x="2898648" y="243682"/>
            <a:ext cx="6016752" cy="518318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301752" y="859536"/>
            <a:ext cx="8531352" cy="5065776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 marL="557213" indent="-214313">
              <a:buClr>
                <a:schemeClr val="accent1"/>
              </a:buClr>
              <a:buFont typeface="Wingdings" panose="05000000000000000000" pitchFamily="2" charset="2"/>
              <a:buChar char="§"/>
              <a:defRPr sz="1800" baseline="0">
                <a:solidFill>
                  <a:schemeClr val="tx2"/>
                </a:solidFill>
              </a:defRPr>
            </a:lvl2pPr>
            <a:lvl3pPr marL="857250" indent="-171450">
              <a:buClr>
                <a:schemeClr val="tx2"/>
              </a:buClr>
              <a:buFont typeface="Courier New" panose="02070309020205020404" pitchFamily="49" charset="0"/>
              <a:buChar char="o"/>
              <a:defRPr sz="1600" baseline="0">
                <a:solidFill>
                  <a:schemeClr val="tx2"/>
                </a:solidFill>
              </a:defRPr>
            </a:lvl3pPr>
            <a:lvl4pPr>
              <a:buClr>
                <a:schemeClr val="accent1"/>
              </a:buCl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98977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50883" y="4837176"/>
            <a:ext cx="4465283" cy="649224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cap="sm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547872" y="3429000"/>
            <a:ext cx="4465283" cy="923544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 cap="none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3547872" y="1325880"/>
            <a:ext cx="5519928" cy="2304288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sm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3213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04023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7477" y="6561137"/>
            <a:ext cx="457200" cy="2206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2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6" y="6553201"/>
            <a:ext cx="707325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50" b="1" dirty="0">
                <a:solidFill>
                  <a:srgbClr val="5B6770"/>
                </a:solidFill>
              </a:rPr>
              <a:t>PUBLIC</a:t>
            </a:r>
          </a:p>
        </p:txBody>
      </p:sp>
      <p:sp>
        <p:nvSpPr>
          <p:cNvPr id="11" name="Slide Number Placeholder 8"/>
          <p:cNvSpPr txBox="1">
            <a:spLocks/>
          </p:cNvSpPr>
          <p:nvPr userDrawn="1"/>
        </p:nvSpPr>
        <p:spPr>
          <a:xfrm>
            <a:off x="8664677" y="6561137"/>
            <a:ext cx="387883" cy="2127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E7085C4-D6A8-46D9-A1BA-F87C2DEFFCDB}" type="slidenum">
              <a:rPr lang="en-US" sz="900" smtClean="0">
                <a:solidFill>
                  <a:schemeClr val="bg1">
                    <a:lumMod val="75000"/>
                  </a:schemeClr>
                </a:solidFill>
              </a:rPr>
              <a:pPr/>
              <a:t>‹#›</a:t>
            </a:fld>
            <a:endParaRPr lang="en-US" sz="9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750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64" r:id="rId2"/>
    <p:sldLayoutId id="2147483690" r:id="rId3"/>
    <p:sldLayoutId id="2147483691" r:id="rId4"/>
    <p:sldLayoutId id="2147483682" r:id="rId5"/>
  </p:sldLayoutIdLst>
  <p:hf hdr="0" ftr="0" dt="0"/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84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7503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Telemetry Data for Crypto load and IRR</a:t>
            </a:r>
            <a:endParaRPr lang="en-US" sz="5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August 23, 2022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Resource Integration Working Group Meeting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Staff</a:t>
            </a:r>
          </a:p>
          <a:p>
            <a:r>
              <a:rPr lang="en-US" dirty="0"/>
              <a:t>ERCOT Balancing Operations Planning</a:t>
            </a:r>
          </a:p>
        </p:txBody>
      </p:sp>
    </p:spTree>
    <p:extLst>
      <p:ext uri="{BB962C8B-B14F-4D97-AF65-F5344CB8AC3E}">
        <p14:creationId xmlns:p14="http://schemas.microsoft.com/office/powerpoint/2010/main" val="218805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835F00-964E-4C34-822E-C168B4D6F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Co-located Crypto Load and IRR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3D0EB05-E49F-4B8F-86A7-D7B54E3CC468}"/>
              </a:ext>
            </a:extLst>
          </p:cNvPr>
          <p:cNvCxnSpPr/>
          <p:nvPr/>
        </p:nvCxnSpPr>
        <p:spPr>
          <a:xfrm>
            <a:off x="5546841" y="970019"/>
            <a:ext cx="76691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>
            <a:extLst>
              <a:ext uri="{FF2B5EF4-FFF2-40B4-BE49-F238E27FC236}">
                <a16:creationId xmlns:a16="http://schemas.microsoft.com/office/drawing/2014/main" id="{88E7F408-0A79-4623-85D9-A6A4164919ED}"/>
              </a:ext>
            </a:extLst>
          </p:cNvPr>
          <p:cNvSpPr/>
          <p:nvPr/>
        </p:nvSpPr>
        <p:spPr>
          <a:xfrm>
            <a:off x="5481484" y="2414442"/>
            <a:ext cx="265471" cy="27284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1F16FDC-CD88-45B0-8301-6AC2AC24C523}"/>
              </a:ext>
            </a:extLst>
          </p:cNvPr>
          <p:cNvSpPr/>
          <p:nvPr/>
        </p:nvSpPr>
        <p:spPr>
          <a:xfrm>
            <a:off x="6127954" y="2445465"/>
            <a:ext cx="265471" cy="2728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9CAD596-E10D-4A2E-A1B8-E4050BFACB5D}"/>
              </a:ext>
            </a:extLst>
          </p:cNvPr>
          <p:cNvCxnSpPr>
            <a:cxnSpLocks/>
            <a:stCxn id="34" idx="4"/>
          </p:cNvCxnSpPr>
          <p:nvPr/>
        </p:nvCxnSpPr>
        <p:spPr>
          <a:xfrm>
            <a:off x="5930300" y="1471774"/>
            <a:ext cx="10842" cy="489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7CF7083-4F72-4C0E-9161-1857098DB8E9}"/>
              </a:ext>
            </a:extLst>
          </p:cNvPr>
          <p:cNvCxnSpPr>
            <a:cxnSpLocks/>
          </p:cNvCxnSpPr>
          <p:nvPr/>
        </p:nvCxnSpPr>
        <p:spPr>
          <a:xfrm flipH="1">
            <a:off x="5614220" y="1961528"/>
            <a:ext cx="64647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73320B-00AE-425B-9EAB-0D6ABD60320E}"/>
              </a:ext>
            </a:extLst>
          </p:cNvPr>
          <p:cNvCxnSpPr/>
          <p:nvPr/>
        </p:nvCxnSpPr>
        <p:spPr>
          <a:xfrm>
            <a:off x="841051" y="1107106"/>
            <a:ext cx="76691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id="{A03A6F52-7855-472F-860A-467856415DEC}"/>
              </a:ext>
            </a:extLst>
          </p:cNvPr>
          <p:cNvSpPr/>
          <p:nvPr/>
        </p:nvSpPr>
        <p:spPr>
          <a:xfrm>
            <a:off x="1118418" y="2448233"/>
            <a:ext cx="265471" cy="27284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C9D0BD3-9ECC-4AC7-8BCA-66417413879B}"/>
              </a:ext>
            </a:extLst>
          </p:cNvPr>
          <p:cNvCxnSpPr>
            <a:cxnSpLocks/>
          </p:cNvCxnSpPr>
          <p:nvPr/>
        </p:nvCxnSpPr>
        <p:spPr>
          <a:xfrm>
            <a:off x="1251154" y="1682545"/>
            <a:ext cx="0" cy="7583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5B3BCE7D-2652-48D0-AA92-3C21A98B9C05}"/>
              </a:ext>
            </a:extLst>
          </p:cNvPr>
          <p:cNvSpPr txBox="1"/>
          <p:nvPr/>
        </p:nvSpPr>
        <p:spPr>
          <a:xfrm>
            <a:off x="914439" y="737774"/>
            <a:ext cx="6341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POI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915796F-D8FA-4ADC-BE7C-6759F57C2756}"/>
              </a:ext>
            </a:extLst>
          </p:cNvPr>
          <p:cNvSpPr txBox="1"/>
          <p:nvPr/>
        </p:nvSpPr>
        <p:spPr>
          <a:xfrm>
            <a:off x="936525" y="2806160"/>
            <a:ext cx="6341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IRR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2C271AA-5B7F-41F6-890A-0A9527B0F8B4}"/>
              </a:ext>
            </a:extLst>
          </p:cNvPr>
          <p:cNvSpPr txBox="1"/>
          <p:nvPr/>
        </p:nvSpPr>
        <p:spPr>
          <a:xfrm>
            <a:off x="5626682" y="603235"/>
            <a:ext cx="6341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POI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4B25D83-FC44-4FD1-8939-1A6BBA44A3AA}"/>
              </a:ext>
            </a:extLst>
          </p:cNvPr>
          <p:cNvSpPr txBox="1"/>
          <p:nvPr/>
        </p:nvSpPr>
        <p:spPr>
          <a:xfrm>
            <a:off x="1855819" y="1733958"/>
            <a:ext cx="109664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 err="1"/>
              <a:t>GMW</a:t>
            </a:r>
            <a:endParaRPr lang="en-US" sz="1200" dirty="0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EDD3F390-78F0-4D8E-AF19-D4C6B17C1743}"/>
              </a:ext>
            </a:extLst>
          </p:cNvPr>
          <p:cNvSpPr/>
          <p:nvPr/>
        </p:nvSpPr>
        <p:spPr>
          <a:xfrm rot="16200000">
            <a:off x="1272658" y="1766107"/>
            <a:ext cx="218766" cy="197865"/>
          </a:xfrm>
          <a:prstGeom prst="triangl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DEC5148-D10C-4C63-BF9B-FCDB8952A6F3}"/>
              </a:ext>
            </a:extLst>
          </p:cNvPr>
          <p:cNvCxnSpPr>
            <a:cxnSpLocks/>
            <a:stCxn id="26" idx="1"/>
            <a:endCxn id="27" idx="3"/>
          </p:cNvCxnSpPr>
          <p:nvPr/>
        </p:nvCxnSpPr>
        <p:spPr>
          <a:xfrm flipH="1" flipV="1">
            <a:off x="1480974" y="1865040"/>
            <a:ext cx="374845" cy="74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90583DF5-E1B9-47FF-87EE-7FF2D849C887}"/>
              </a:ext>
            </a:extLst>
          </p:cNvPr>
          <p:cNvCxnSpPr>
            <a:cxnSpLocks/>
            <a:endCxn id="9" idx="0"/>
          </p:cNvCxnSpPr>
          <p:nvPr/>
        </p:nvCxnSpPr>
        <p:spPr>
          <a:xfrm>
            <a:off x="5614220" y="1961528"/>
            <a:ext cx="0" cy="4529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9FE9BB55-9041-4279-BE66-FC99526468FD}"/>
              </a:ext>
            </a:extLst>
          </p:cNvPr>
          <p:cNvCxnSpPr>
            <a:cxnSpLocks/>
            <a:endCxn id="10" idx="0"/>
          </p:cNvCxnSpPr>
          <p:nvPr/>
        </p:nvCxnSpPr>
        <p:spPr>
          <a:xfrm>
            <a:off x="6260689" y="1961528"/>
            <a:ext cx="1" cy="4839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6D10EC43-8C0A-4B11-B3C9-125A691D68EE}"/>
              </a:ext>
            </a:extLst>
          </p:cNvPr>
          <p:cNvSpPr txBox="1"/>
          <p:nvPr/>
        </p:nvSpPr>
        <p:spPr>
          <a:xfrm>
            <a:off x="5218805" y="2791724"/>
            <a:ext cx="6341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IRR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DC19B4B-6A94-426F-8F4D-1159558644C5}"/>
              </a:ext>
            </a:extLst>
          </p:cNvPr>
          <p:cNvSpPr txBox="1"/>
          <p:nvPr/>
        </p:nvSpPr>
        <p:spPr>
          <a:xfrm>
            <a:off x="5974325" y="2796970"/>
            <a:ext cx="15326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Crypto Load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A8C3012-B5F9-4BA9-965D-4837AB67A7A6}"/>
              </a:ext>
            </a:extLst>
          </p:cNvPr>
          <p:cNvSpPr txBox="1"/>
          <p:nvPr/>
        </p:nvSpPr>
        <p:spPr>
          <a:xfrm>
            <a:off x="6426792" y="956854"/>
            <a:ext cx="130681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/>
              <a:t>MW/HSL</a:t>
            </a:r>
          </a:p>
        </p:txBody>
      </p:sp>
      <p:sp>
        <p:nvSpPr>
          <p:cNvPr id="44" name="Isosceles Triangle 43">
            <a:extLst>
              <a:ext uri="{FF2B5EF4-FFF2-40B4-BE49-F238E27FC236}">
                <a16:creationId xmlns:a16="http://schemas.microsoft.com/office/drawing/2014/main" id="{CEB95540-E0FC-4499-AF7E-6658DD087BE4}"/>
              </a:ext>
            </a:extLst>
          </p:cNvPr>
          <p:cNvSpPr/>
          <p:nvPr/>
        </p:nvSpPr>
        <p:spPr>
          <a:xfrm rot="16200000">
            <a:off x="5980071" y="1020919"/>
            <a:ext cx="197069" cy="165929"/>
          </a:xfrm>
          <a:prstGeom prst="triangl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832E3445-A826-408D-AF7F-8F3CDE3D62D6}"/>
              </a:ext>
            </a:extLst>
          </p:cNvPr>
          <p:cNvCxnSpPr>
            <a:cxnSpLocks/>
            <a:stCxn id="33" idx="0"/>
          </p:cNvCxnSpPr>
          <p:nvPr/>
        </p:nvCxnSpPr>
        <p:spPr>
          <a:xfrm flipV="1">
            <a:off x="5919353" y="964986"/>
            <a:ext cx="0" cy="1820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7505EC89-E27A-47C8-A148-4648E2D5DF86}"/>
              </a:ext>
            </a:extLst>
          </p:cNvPr>
          <p:cNvSpPr txBox="1"/>
          <p:nvPr/>
        </p:nvSpPr>
        <p:spPr>
          <a:xfrm>
            <a:off x="3605982" y="2024830"/>
            <a:ext cx="157229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/>
              <a:t>Gross MW/</a:t>
            </a:r>
            <a:r>
              <a:rPr lang="en-US" sz="1200" dirty="0">
                <a:solidFill>
                  <a:srgbClr val="FF0000"/>
                </a:solidFill>
              </a:rPr>
              <a:t>Gross RT Power Potential</a:t>
            </a:r>
          </a:p>
        </p:txBody>
      </p:sp>
      <p:sp>
        <p:nvSpPr>
          <p:cNvPr id="47" name="Isosceles Triangle 46">
            <a:extLst>
              <a:ext uri="{FF2B5EF4-FFF2-40B4-BE49-F238E27FC236}">
                <a16:creationId xmlns:a16="http://schemas.microsoft.com/office/drawing/2014/main" id="{CC05F367-EB0A-41B0-82F9-83BB578326E9}"/>
              </a:ext>
            </a:extLst>
          </p:cNvPr>
          <p:cNvSpPr/>
          <p:nvPr/>
        </p:nvSpPr>
        <p:spPr>
          <a:xfrm rot="5400000">
            <a:off x="5385997" y="2004810"/>
            <a:ext cx="154120" cy="194161"/>
          </a:xfrm>
          <a:prstGeom prst="triangl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0CBBD3B1-2C46-4FBB-9107-A720343C6AD4}"/>
              </a:ext>
            </a:extLst>
          </p:cNvPr>
          <p:cNvCxnSpPr>
            <a:cxnSpLocks/>
          </p:cNvCxnSpPr>
          <p:nvPr/>
        </p:nvCxnSpPr>
        <p:spPr>
          <a:xfrm flipH="1">
            <a:off x="5020934" y="2112138"/>
            <a:ext cx="351504" cy="70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8" name="Table 57">
            <a:extLst>
              <a:ext uri="{FF2B5EF4-FFF2-40B4-BE49-F238E27FC236}">
                <a16:creationId xmlns:a16="http://schemas.microsoft.com/office/drawing/2014/main" id="{91BD9A79-C07D-4DEB-918E-F1D7EF0F64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2992683"/>
              </p:ext>
            </p:extLst>
          </p:nvPr>
        </p:nvGraphicFramePr>
        <p:xfrm>
          <a:off x="490096" y="3378478"/>
          <a:ext cx="7886700" cy="3017520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1413847162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795941141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2260685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br>
                        <a:rPr lang="en-US" sz="1200" dirty="0"/>
                      </a:b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IRR + Co-located load with PUN designation or crypto load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Single IRR (WGR or PVGR)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4171219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High Sustained Limit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Reflect net power potential of the plant (re-use the existing HSL data point)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Existing today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0135256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Gross High Sustained Limit-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changed to “Gross RT Power Potential”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New telemetry data point, added to reflect real-time power potential of IRR part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-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0677791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/>
                        <a:t>MW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Reflect actual power production of the plant (re-use the existing MW data point)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Existing today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65248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/>
                        <a:t>Gross MW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Existing telemetry data point to reflect real-time power production of IRR part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Existing today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3746332"/>
                  </a:ext>
                </a:extLst>
              </a:tr>
            </a:tbl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B05C298E-F7B1-44B1-A699-5C8A506857B0}"/>
              </a:ext>
            </a:extLst>
          </p:cNvPr>
          <p:cNvGrpSpPr/>
          <p:nvPr/>
        </p:nvGrpSpPr>
        <p:grpSpPr>
          <a:xfrm>
            <a:off x="1132597" y="1356377"/>
            <a:ext cx="197866" cy="324749"/>
            <a:chOff x="2929123" y="1506228"/>
            <a:chExt cx="165909" cy="406630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69BBF255-202A-466A-9273-A14D3AF788DD}"/>
                </a:ext>
              </a:extLst>
            </p:cNvPr>
            <p:cNvSpPr/>
            <p:nvPr/>
          </p:nvSpPr>
          <p:spPr>
            <a:xfrm>
              <a:off x="2929123" y="1506228"/>
              <a:ext cx="165909" cy="249428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D5D5ABD9-CAFE-4A9A-AC96-3A4404222CE8}"/>
                </a:ext>
              </a:extLst>
            </p:cNvPr>
            <p:cNvSpPr/>
            <p:nvPr/>
          </p:nvSpPr>
          <p:spPr>
            <a:xfrm>
              <a:off x="2947481" y="1663430"/>
              <a:ext cx="147551" cy="249428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D074BA73-EF8D-4F98-89F8-1BF798EBFAE9}"/>
              </a:ext>
            </a:extLst>
          </p:cNvPr>
          <p:cNvGrpSpPr/>
          <p:nvPr/>
        </p:nvGrpSpPr>
        <p:grpSpPr>
          <a:xfrm>
            <a:off x="5820420" y="1147025"/>
            <a:ext cx="197866" cy="324749"/>
            <a:chOff x="2929123" y="1506228"/>
            <a:chExt cx="165909" cy="406630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760C43AF-6E72-4B68-8A72-E0AC1ED40B00}"/>
                </a:ext>
              </a:extLst>
            </p:cNvPr>
            <p:cNvSpPr/>
            <p:nvPr/>
          </p:nvSpPr>
          <p:spPr>
            <a:xfrm>
              <a:off x="2929123" y="1506228"/>
              <a:ext cx="165909" cy="249428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8F535366-5EF0-47C8-B6DA-DA3B685E9ECA}"/>
                </a:ext>
              </a:extLst>
            </p:cNvPr>
            <p:cNvSpPr/>
            <p:nvPr/>
          </p:nvSpPr>
          <p:spPr>
            <a:xfrm>
              <a:off x="2947481" y="1663430"/>
              <a:ext cx="147551" cy="249428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8" name="TextBox 47">
            <a:extLst>
              <a:ext uri="{FF2B5EF4-FFF2-40B4-BE49-F238E27FC236}">
                <a16:creationId xmlns:a16="http://schemas.microsoft.com/office/drawing/2014/main" id="{0E1E8AE1-0C86-4BD3-A6B7-615B0F7F2A51}"/>
              </a:ext>
            </a:extLst>
          </p:cNvPr>
          <p:cNvSpPr txBox="1"/>
          <p:nvPr/>
        </p:nvSpPr>
        <p:spPr>
          <a:xfrm>
            <a:off x="1824935" y="1116383"/>
            <a:ext cx="109664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/>
              <a:t>MW/</a:t>
            </a:r>
            <a:r>
              <a:rPr lang="en-US" sz="1200" dirty="0" err="1"/>
              <a:t>HSL</a:t>
            </a:r>
            <a:endParaRPr lang="en-US" sz="1200" dirty="0"/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5B156C3C-B2A2-4003-B6F8-3CA0DCDD9FF0}"/>
              </a:ext>
            </a:extLst>
          </p:cNvPr>
          <p:cNvCxnSpPr>
            <a:cxnSpLocks/>
            <a:stCxn id="3" idx="0"/>
          </p:cNvCxnSpPr>
          <p:nvPr/>
        </p:nvCxnSpPr>
        <p:spPr>
          <a:xfrm flipH="1" flipV="1">
            <a:off x="1226898" y="1111875"/>
            <a:ext cx="4632" cy="2445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Isosceles Triangle 49">
            <a:extLst>
              <a:ext uri="{FF2B5EF4-FFF2-40B4-BE49-F238E27FC236}">
                <a16:creationId xmlns:a16="http://schemas.microsoft.com/office/drawing/2014/main" id="{0FA81FEB-86DC-4841-A89F-2AEFA9EE0612}"/>
              </a:ext>
            </a:extLst>
          </p:cNvPr>
          <p:cNvSpPr/>
          <p:nvPr/>
        </p:nvSpPr>
        <p:spPr>
          <a:xfrm rot="16200000">
            <a:off x="1285914" y="1163841"/>
            <a:ext cx="218766" cy="197865"/>
          </a:xfrm>
          <a:prstGeom prst="triangl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1FC9668A-2BB0-488B-9CBB-8D296226BD97}"/>
              </a:ext>
            </a:extLst>
          </p:cNvPr>
          <p:cNvCxnSpPr>
            <a:cxnSpLocks/>
            <a:endCxn id="50" idx="3"/>
          </p:cNvCxnSpPr>
          <p:nvPr/>
        </p:nvCxnSpPr>
        <p:spPr>
          <a:xfrm flipH="1" flipV="1">
            <a:off x="1494230" y="1262774"/>
            <a:ext cx="374845" cy="74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CAF9240B-6E21-45AB-81C4-809221A27B13}"/>
              </a:ext>
            </a:extLst>
          </p:cNvPr>
          <p:cNvCxnSpPr>
            <a:cxnSpLocks/>
          </p:cNvCxnSpPr>
          <p:nvPr/>
        </p:nvCxnSpPr>
        <p:spPr>
          <a:xfrm flipH="1">
            <a:off x="6161570" y="1110982"/>
            <a:ext cx="311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2254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DB260-A7AE-4F06-881E-8DBF8A59B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A59C3-3BB5-4641-A2A3-5BB985BEA4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ERCOT shares with the forecasting vendors the averaged GROSS RT Power Potential every 5 minutes as well as the meteorological data</a:t>
            </a:r>
          </a:p>
          <a:p>
            <a:r>
              <a:rPr lang="en-US" dirty="0"/>
              <a:t>Forecasting vendors will produce the forecast for GROSS Capability for the next 168 hours to estimate the power potential for IRR part</a:t>
            </a:r>
          </a:p>
          <a:p>
            <a:r>
              <a:rPr lang="en-US" dirty="0" err="1"/>
              <a:t>QSEs</a:t>
            </a:r>
            <a:r>
              <a:rPr lang="en-US" dirty="0"/>
              <a:t> need to estimate the load consumption for PUN load or Crypto load for the next 168 hours</a:t>
            </a:r>
          </a:p>
          <a:p>
            <a:r>
              <a:rPr lang="en-US" dirty="0" err="1"/>
              <a:t>QSEs</a:t>
            </a:r>
            <a:r>
              <a:rPr lang="en-US" dirty="0"/>
              <a:t> will deduct the estimated load consumption from the vendor-provided IRR forecast to update their COP </a:t>
            </a:r>
            <a:r>
              <a:rPr lang="en-US" dirty="0" err="1"/>
              <a:t>HSL</a:t>
            </a:r>
            <a:endParaRPr lang="en-US" dirty="0"/>
          </a:p>
          <a:p>
            <a:pPr lvl="1"/>
            <a:r>
              <a:rPr lang="en-US" dirty="0"/>
              <a:t>The COP </a:t>
            </a:r>
            <a:r>
              <a:rPr lang="en-US" dirty="0" err="1"/>
              <a:t>HSL</a:t>
            </a:r>
            <a:r>
              <a:rPr lang="en-US" dirty="0"/>
              <a:t> need to be reduced further if there is any equipment outage/derate not reported in the Outage Scheduler.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D7AA82-C886-45CB-AF02-485CF8BF67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66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626FE-CB11-448B-B8B3-FA9182A91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223B1E-AD58-4910-ADBB-23824F98EE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Change to resource integration handbook</a:t>
            </a:r>
          </a:p>
          <a:p>
            <a:pPr lvl="2"/>
            <a:endParaRPr lang="en-US" dirty="0"/>
          </a:p>
          <a:p>
            <a:r>
              <a:rPr lang="en-US" dirty="0"/>
              <a:t>Pengwei.du@ercot.com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4B8E59-9DC3-481F-8430-504BE0B8C5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44122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26328</TotalTime>
  <Words>265</Words>
  <Application>Microsoft Office PowerPoint</Application>
  <PresentationFormat>On-screen Show (4:3)</PresentationFormat>
  <Paragraphs>44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Courier New</vt:lpstr>
      <vt:lpstr>Wingdings</vt:lpstr>
      <vt:lpstr>1_Office Theme</vt:lpstr>
      <vt:lpstr>2_Custom Design</vt:lpstr>
      <vt:lpstr>3_Custom Design</vt:lpstr>
      <vt:lpstr>PowerPoint Presentation</vt:lpstr>
      <vt:lpstr>Co-located Crypto Load and IRR</vt:lpstr>
      <vt:lpstr>COP Update</vt:lpstr>
      <vt:lpstr>Questions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Matevosjana, Julia</dc:creator>
  <cp:lastModifiedBy>Vu, Mary</cp:lastModifiedBy>
  <cp:revision>600</cp:revision>
  <dcterms:created xsi:type="dcterms:W3CDTF">2016-04-16T13:25:21Z</dcterms:created>
  <dcterms:modified xsi:type="dcterms:W3CDTF">2022-08-22T20:27:36Z</dcterms:modified>
</cp:coreProperties>
</file>