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8"/>
  </p:notesMasterIdLst>
  <p:handoutMasterIdLst>
    <p:handoutMasterId r:id="rId9"/>
  </p:handoutMasterIdLst>
  <p:sldIdLst>
    <p:sldId id="270" r:id="rId4"/>
    <p:sldId id="571" r:id="rId5"/>
    <p:sldId id="573" r:id="rId6"/>
    <p:sldId id="5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10" d="100"/>
          <a:sy n="110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Telemetry Data for Crypto load and IRR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August 23, 2022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Integration Working Group Meeting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  <a:p>
            <a:r>
              <a:rPr lang="en-US" dirty="0"/>
              <a:t>ERCOT Balancing Operations Planning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5F00-964E-4C34-822E-C168B4D6F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Co-located Crypto Load and IRR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D0EB05-E49F-4B8F-86A7-D7B54E3CC468}"/>
              </a:ext>
            </a:extLst>
          </p:cNvPr>
          <p:cNvCxnSpPr/>
          <p:nvPr/>
        </p:nvCxnSpPr>
        <p:spPr>
          <a:xfrm>
            <a:off x="5546841" y="970019"/>
            <a:ext cx="766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8E7F408-0A79-4623-85D9-A6A4164919ED}"/>
              </a:ext>
            </a:extLst>
          </p:cNvPr>
          <p:cNvSpPr/>
          <p:nvPr/>
        </p:nvSpPr>
        <p:spPr>
          <a:xfrm>
            <a:off x="5481484" y="2414442"/>
            <a:ext cx="265471" cy="272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F16FDC-CD88-45B0-8301-6AC2AC24C523}"/>
              </a:ext>
            </a:extLst>
          </p:cNvPr>
          <p:cNvSpPr/>
          <p:nvPr/>
        </p:nvSpPr>
        <p:spPr>
          <a:xfrm>
            <a:off x="6127954" y="2445465"/>
            <a:ext cx="265471" cy="272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CAD596-E10D-4A2E-A1B8-E4050BFACB5D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5930300" y="1471774"/>
            <a:ext cx="10842" cy="489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CF7083-4F72-4C0E-9161-1857098DB8E9}"/>
              </a:ext>
            </a:extLst>
          </p:cNvPr>
          <p:cNvCxnSpPr>
            <a:cxnSpLocks/>
          </p:cNvCxnSpPr>
          <p:nvPr/>
        </p:nvCxnSpPr>
        <p:spPr>
          <a:xfrm flipH="1">
            <a:off x="5614220" y="1961528"/>
            <a:ext cx="64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73320B-00AE-425B-9EAB-0D6ABD60320E}"/>
              </a:ext>
            </a:extLst>
          </p:cNvPr>
          <p:cNvCxnSpPr/>
          <p:nvPr/>
        </p:nvCxnSpPr>
        <p:spPr>
          <a:xfrm>
            <a:off x="841051" y="1107106"/>
            <a:ext cx="766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03A6F52-7855-472F-860A-467856415DEC}"/>
              </a:ext>
            </a:extLst>
          </p:cNvPr>
          <p:cNvSpPr/>
          <p:nvPr/>
        </p:nvSpPr>
        <p:spPr>
          <a:xfrm>
            <a:off x="1118418" y="2448233"/>
            <a:ext cx="265471" cy="272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9D0BD3-9ECC-4AC7-8BCA-66417413879B}"/>
              </a:ext>
            </a:extLst>
          </p:cNvPr>
          <p:cNvCxnSpPr>
            <a:cxnSpLocks/>
          </p:cNvCxnSpPr>
          <p:nvPr/>
        </p:nvCxnSpPr>
        <p:spPr>
          <a:xfrm>
            <a:off x="1251154" y="1682545"/>
            <a:ext cx="0" cy="758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B3BCE7D-2652-48D0-AA92-3C21A98B9C05}"/>
              </a:ext>
            </a:extLst>
          </p:cNvPr>
          <p:cNvSpPr txBox="1"/>
          <p:nvPr/>
        </p:nvSpPr>
        <p:spPr>
          <a:xfrm>
            <a:off x="914439" y="737774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POI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15796F-D8FA-4ADC-BE7C-6759F57C2756}"/>
              </a:ext>
            </a:extLst>
          </p:cNvPr>
          <p:cNvSpPr txBox="1"/>
          <p:nvPr/>
        </p:nvSpPr>
        <p:spPr>
          <a:xfrm>
            <a:off x="936525" y="2806160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IRR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C271AA-5B7F-41F6-890A-0A9527B0F8B4}"/>
              </a:ext>
            </a:extLst>
          </p:cNvPr>
          <p:cNvSpPr txBox="1"/>
          <p:nvPr/>
        </p:nvSpPr>
        <p:spPr>
          <a:xfrm>
            <a:off x="5626682" y="603235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POI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B25D83-FC44-4FD1-8939-1A6BBA44A3AA}"/>
              </a:ext>
            </a:extLst>
          </p:cNvPr>
          <p:cNvSpPr txBox="1"/>
          <p:nvPr/>
        </p:nvSpPr>
        <p:spPr>
          <a:xfrm>
            <a:off x="1855819" y="1733958"/>
            <a:ext cx="10966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/>
              <a:t>GMW</a:t>
            </a:r>
            <a:endParaRPr lang="en-US" sz="12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EDD3F390-78F0-4D8E-AF19-D4C6B17C1743}"/>
              </a:ext>
            </a:extLst>
          </p:cNvPr>
          <p:cNvSpPr/>
          <p:nvPr/>
        </p:nvSpPr>
        <p:spPr>
          <a:xfrm rot="16200000">
            <a:off x="1272658" y="1766107"/>
            <a:ext cx="218766" cy="197865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DEC5148-D10C-4C63-BF9B-FCDB8952A6F3}"/>
              </a:ext>
            </a:extLst>
          </p:cNvPr>
          <p:cNvCxnSpPr>
            <a:cxnSpLocks/>
            <a:stCxn id="26" idx="1"/>
            <a:endCxn id="27" idx="3"/>
          </p:cNvCxnSpPr>
          <p:nvPr/>
        </p:nvCxnSpPr>
        <p:spPr>
          <a:xfrm flipH="1" flipV="1">
            <a:off x="1480974" y="1865040"/>
            <a:ext cx="374845" cy="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0583DF5-E1B9-47FF-87EE-7FF2D849C887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5614220" y="1961528"/>
            <a:ext cx="0" cy="45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FE9BB55-9041-4279-BE66-FC99526468FD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260689" y="1961528"/>
            <a:ext cx="1" cy="483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D10EC43-8C0A-4B11-B3C9-125A691D68EE}"/>
              </a:ext>
            </a:extLst>
          </p:cNvPr>
          <p:cNvSpPr txBox="1"/>
          <p:nvPr/>
        </p:nvSpPr>
        <p:spPr>
          <a:xfrm>
            <a:off x="5218805" y="2791724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IRR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C19B4B-6A94-426F-8F4D-1159558644C5}"/>
              </a:ext>
            </a:extLst>
          </p:cNvPr>
          <p:cNvSpPr txBox="1"/>
          <p:nvPr/>
        </p:nvSpPr>
        <p:spPr>
          <a:xfrm>
            <a:off x="5974325" y="2796970"/>
            <a:ext cx="1532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Crypto Load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8C3012-B5F9-4BA9-965D-4837AB67A7A6}"/>
              </a:ext>
            </a:extLst>
          </p:cNvPr>
          <p:cNvSpPr txBox="1"/>
          <p:nvPr/>
        </p:nvSpPr>
        <p:spPr>
          <a:xfrm>
            <a:off x="6426792" y="956854"/>
            <a:ext cx="13068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MW/HSL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CEB95540-E0FC-4499-AF7E-6658DD087BE4}"/>
              </a:ext>
            </a:extLst>
          </p:cNvPr>
          <p:cNvSpPr/>
          <p:nvPr/>
        </p:nvSpPr>
        <p:spPr>
          <a:xfrm rot="16200000">
            <a:off x="5980071" y="1020919"/>
            <a:ext cx="197069" cy="165929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2E3445-A826-408D-AF7F-8F3CDE3D62D6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5919353" y="964986"/>
            <a:ext cx="0" cy="182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505EC89-E27A-47C8-A148-4648E2D5DF86}"/>
              </a:ext>
            </a:extLst>
          </p:cNvPr>
          <p:cNvSpPr txBox="1"/>
          <p:nvPr/>
        </p:nvSpPr>
        <p:spPr>
          <a:xfrm>
            <a:off x="3605982" y="2024830"/>
            <a:ext cx="15722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Gross MW/</a:t>
            </a:r>
            <a:r>
              <a:rPr lang="en-US" sz="1200" dirty="0">
                <a:solidFill>
                  <a:srgbClr val="FF0000"/>
                </a:solidFill>
              </a:rPr>
              <a:t>Gross RT Power Potential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CC05F367-EB0A-41B0-82F9-83BB578326E9}"/>
              </a:ext>
            </a:extLst>
          </p:cNvPr>
          <p:cNvSpPr/>
          <p:nvPr/>
        </p:nvSpPr>
        <p:spPr>
          <a:xfrm rot="5400000">
            <a:off x="5385997" y="2004810"/>
            <a:ext cx="154120" cy="194161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CBBD3B1-2C46-4FBB-9107-A720343C6AD4}"/>
              </a:ext>
            </a:extLst>
          </p:cNvPr>
          <p:cNvCxnSpPr>
            <a:cxnSpLocks/>
          </p:cNvCxnSpPr>
          <p:nvPr/>
        </p:nvCxnSpPr>
        <p:spPr>
          <a:xfrm flipH="1">
            <a:off x="5020934" y="2112138"/>
            <a:ext cx="351504" cy="7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91BD9A79-C07D-4DEB-918E-F1D7EF0F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92683"/>
              </p:ext>
            </p:extLst>
          </p:nvPr>
        </p:nvGraphicFramePr>
        <p:xfrm>
          <a:off x="490096" y="3378478"/>
          <a:ext cx="7886700" cy="30175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138471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959411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2606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en-US" sz="1200" dirty="0"/>
                      </a:b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IRR + Co-located load with PUN designation or crypto 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Single IRR (WGR or PVGR)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1712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High Sustained 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Reflect net power potential of the plant (re-use the existing HSL data point)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Existing today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1352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Gross High Sustained Limit-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changed to “Gross RT Power Potential”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New telemetry data point, added to reflect real-time power potential of IRR part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6777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Reflect actual power production of the plant (re-use the existing MW data point)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Existing today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652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Gross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Existing telemetry data point to reflect real-time power production of IRR part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Existing today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74633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B05C298E-F7B1-44B1-A699-5C8A506857B0}"/>
              </a:ext>
            </a:extLst>
          </p:cNvPr>
          <p:cNvGrpSpPr/>
          <p:nvPr/>
        </p:nvGrpSpPr>
        <p:grpSpPr>
          <a:xfrm>
            <a:off x="1132597" y="1356377"/>
            <a:ext cx="197866" cy="324749"/>
            <a:chOff x="2929123" y="1506228"/>
            <a:chExt cx="165909" cy="40663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9BBF255-202A-466A-9273-A14D3AF788DD}"/>
                </a:ext>
              </a:extLst>
            </p:cNvPr>
            <p:cNvSpPr/>
            <p:nvPr/>
          </p:nvSpPr>
          <p:spPr>
            <a:xfrm>
              <a:off x="2929123" y="1506228"/>
              <a:ext cx="165909" cy="2494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5D5ABD9-CAFE-4A9A-AC96-3A4404222CE8}"/>
                </a:ext>
              </a:extLst>
            </p:cNvPr>
            <p:cNvSpPr/>
            <p:nvPr/>
          </p:nvSpPr>
          <p:spPr>
            <a:xfrm>
              <a:off x="2947481" y="1663430"/>
              <a:ext cx="147551" cy="2494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74BA73-EF8D-4F98-89F8-1BF798EBFAE9}"/>
              </a:ext>
            </a:extLst>
          </p:cNvPr>
          <p:cNvGrpSpPr/>
          <p:nvPr/>
        </p:nvGrpSpPr>
        <p:grpSpPr>
          <a:xfrm>
            <a:off x="5820420" y="1147025"/>
            <a:ext cx="197866" cy="324749"/>
            <a:chOff x="2929123" y="1506228"/>
            <a:chExt cx="165909" cy="40663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0C43AF-6E72-4B68-8A72-E0AC1ED40B00}"/>
                </a:ext>
              </a:extLst>
            </p:cNvPr>
            <p:cNvSpPr/>
            <p:nvPr/>
          </p:nvSpPr>
          <p:spPr>
            <a:xfrm>
              <a:off x="2929123" y="1506228"/>
              <a:ext cx="165909" cy="2494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F535366-5EF0-47C8-B6DA-DA3B685E9ECA}"/>
                </a:ext>
              </a:extLst>
            </p:cNvPr>
            <p:cNvSpPr/>
            <p:nvPr/>
          </p:nvSpPr>
          <p:spPr>
            <a:xfrm>
              <a:off x="2947481" y="1663430"/>
              <a:ext cx="147551" cy="24942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E1E8AE1-0C86-4BD3-A6B7-615B0F7F2A51}"/>
              </a:ext>
            </a:extLst>
          </p:cNvPr>
          <p:cNvSpPr txBox="1"/>
          <p:nvPr/>
        </p:nvSpPr>
        <p:spPr>
          <a:xfrm>
            <a:off x="1824935" y="1116383"/>
            <a:ext cx="10966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MW/</a:t>
            </a:r>
            <a:r>
              <a:rPr lang="en-US" sz="1200" dirty="0" err="1"/>
              <a:t>HSL</a:t>
            </a:r>
            <a:endParaRPr lang="en-US" sz="12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B156C3C-B2A2-4003-B6F8-3CA0DCDD9FF0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1226898" y="1111875"/>
            <a:ext cx="4632" cy="24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0FA81FEB-86DC-4841-A89F-2AEFA9EE0612}"/>
              </a:ext>
            </a:extLst>
          </p:cNvPr>
          <p:cNvSpPr/>
          <p:nvPr/>
        </p:nvSpPr>
        <p:spPr>
          <a:xfrm rot="16200000">
            <a:off x="1285914" y="1163841"/>
            <a:ext cx="218766" cy="197865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FC9668A-2BB0-488B-9CBB-8D296226BD97}"/>
              </a:ext>
            </a:extLst>
          </p:cNvPr>
          <p:cNvCxnSpPr>
            <a:cxnSpLocks/>
            <a:endCxn id="50" idx="3"/>
          </p:cNvCxnSpPr>
          <p:nvPr/>
        </p:nvCxnSpPr>
        <p:spPr>
          <a:xfrm flipH="1" flipV="1">
            <a:off x="1494230" y="1262774"/>
            <a:ext cx="374845" cy="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F9240B-6E21-45AB-81C4-809221A27B13}"/>
              </a:ext>
            </a:extLst>
          </p:cNvPr>
          <p:cNvCxnSpPr>
            <a:cxnSpLocks/>
          </p:cNvCxnSpPr>
          <p:nvPr/>
        </p:nvCxnSpPr>
        <p:spPr>
          <a:xfrm flipH="1">
            <a:off x="6161570" y="1110982"/>
            <a:ext cx="31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B260-A7AE-4F06-881E-8DBF8A59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A59C3-3BB5-4641-A2A3-5BB985BEA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shares with the forecasting vendors the averaged GROSS RT Power Potential every 5 minutes as well as the meteorological data</a:t>
            </a:r>
          </a:p>
          <a:p>
            <a:r>
              <a:rPr lang="en-US" dirty="0"/>
              <a:t>Forecasting vendors will produce the forecast for GROSS Capability for the next 168 hours to estimate the power potential for IRR part</a:t>
            </a:r>
          </a:p>
          <a:p>
            <a:r>
              <a:rPr lang="en-US" dirty="0" err="1"/>
              <a:t>QSEs</a:t>
            </a:r>
            <a:r>
              <a:rPr lang="en-US" dirty="0"/>
              <a:t> need to estimate the load consumption for PUN load or Crypto load for the next 168 hours</a:t>
            </a:r>
          </a:p>
          <a:p>
            <a:r>
              <a:rPr lang="en-US" dirty="0" err="1"/>
              <a:t>QSEs</a:t>
            </a:r>
            <a:r>
              <a:rPr lang="en-US" dirty="0"/>
              <a:t> will deduct the estimated load consumption from the vendor-provided IRR forecast to update their COP </a:t>
            </a:r>
            <a:r>
              <a:rPr lang="en-US" dirty="0" err="1"/>
              <a:t>HSL</a:t>
            </a:r>
            <a:endParaRPr lang="en-US" dirty="0"/>
          </a:p>
          <a:p>
            <a:pPr lvl="1"/>
            <a:r>
              <a:rPr lang="en-US" dirty="0"/>
              <a:t>The COP </a:t>
            </a:r>
            <a:r>
              <a:rPr lang="en-US" dirty="0" err="1"/>
              <a:t>HSL</a:t>
            </a:r>
            <a:r>
              <a:rPr lang="en-US" dirty="0"/>
              <a:t> need to be reduced further if there is any equipment outage/derate not reported in the Outage Scheduler.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7AA82-C886-45CB-AF02-485CF8BF6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626FE-CB11-448B-B8B3-FA9182A9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23B1E-AD58-4910-ADBB-23824F98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to resource integration handbook</a:t>
            </a:r>
          </a:p>
          <a:p>
            <a:pPr lvl="2"/>
            <a:endParaRPr lang="en-US" dirty="0"/>
          </a:p>
          <a:p>
            <a:r>
              <a:rPr lang="en-US" dirty="0"/>
              <a:t>Pengwei.du@ercot.com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B8E59-9DC3-481F-8430-504BE0B8C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412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26328</TotalTime>
  <Words>265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Co-located Crypto Load and IRR</vt:lpstr>
      <vt:lpstr>COP Update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Vu, Mary</cp:lastModifiedBy>
  <cp:revision>600</cp:revision>
  <dcterms:created xsi:type="dcterms:W3CDTF">2016-04-16T13:25:21Z</dcterms:created>
  <dcterms:modified xsi:type="dcterms:W3CDTF">2022-08-22T20:27:36Z</dcterms:modified>
</cp:coreProperties>
</file>