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86" r:id="rId7"/>
    <p:sldId id="269" r:id="rId8"/>
    <p:sldId id="289" r:id="rId9"/>
    <p:sldId id="290" r:id="rId10"/>
    <p:sldId id="275" r:id="rId11"/>
    <p:sldId id="291" r:id="rId12"/>
    <p:sldId id="287" r:id="rId13"/>
    <p:sldId id="292"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090" autoAdjust="0"/>
  </p:normalViewPr>
  <p:slideViewPr>
    <p:cSldViewPr showGuides="1">
      <p:cViewPr varScale="1">
        <p:scale>
          <a:sx n="79" d="100"/>
          <a:sy n="79" d="100"/>
        </p:scale>
        <p:origin x="2466"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8/22/2022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8/22/2022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FF0000"/>
                </a:solidFill>
                <a:effectLst/>
                <a:latin typeface="Calibri" panose="020F0502020204030204" pitchFamily="34" charset="0"/>
                <a:ea typeface="Times New Roman" panose="02020603050405020304" pitchFamily="18" charset="0"/>
              </a:rPr>
              <a:t>General check:</a:t>
            </a:r>
          </a:p>
          <a:p>
            <a:pPr marL="285750" indent="-285750">
              <a:buFont typeface="Arial" panose="020B0604020202020204" pitchFamily="34" charset="0"/>
              <a:buChar char="•"/>
            </a:pPr>
            <a:r>
              <a:rPr lang="en-US" sz="1200" dirty="0">
                <a:solidFill>
                  <a:srgbClr val="FF0000"/>
                </a:solidFill>
                <a:effectLst/>
                <a:latin typeface="Calibri" panose="020F0502020204030204" pitchFamily="34" charset="0"/>
              </a:rPr>
              <a:t>Values should be in MWh</a:t>
            </a:r>
          </a:p>
          <a:p>
            <a:pPr marL="285750" indent="-285750">
              <a:buFont typeface="Arial" panose="020B0604020202020204" pitchFamily="34" charset="0"/>
              <a:buChar char="•"/>
            </a:pPr>
            <a:r>
              <a:rPr lang="en-US" sz="1200" dirty="0">
                <a:solidFill>
                  <a:srgbClr val="FF0000"/>
                </a:solidFill>
                <a:effectLst/>
                <a:latin typeface="Calibri" panose="020F0502020204030204" pitchFamily="34" charset="0"/>
              </a:rPr>
              <a:t>MXOS &gt; 0.00 MWh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FF0000"/>
                </a:solidFill>
                <a:effectLst/>
                <a:latin typeface="Calibri" panose="020F0502020204030204" pitchFamily="34" charset="0"/>
                <a:ea typeface="Times New Roman" panose="02020603050405020304" pitchFamily="18" charset="0"/>
              </a:rPr>
              <a:t>MNOS&lt;=SOC&lt;=MXOS </a:t>
            </a:r>
            <a:endParaRPr lang="en-US" sz="1200" dirty="0">
              <a:solidFill>
                <a:srgbClr val="FF0000"/>
              </a:solidFill>
              <a:effectLst/>
              <a:latin typeface="Calibri" panose="020F0502020204030204" pitchFamily="34" charset="0"/>
            </a:endParaRPr>
          </a:p>
          <a:p>
            <a:pPr marL="285750" indent="-285750">
              <a:buFont typeface="Arial" panose="020B0604020202020204" pitchFamily="34" charset="0"/>
              <a:buChar char="•"/>
            </a:pPr>
            <a:r>
              <a:rPr lang="en-US" sz="1200" dirty="0">
                <a:solidFill>
                  <a:srgbClr val="FF0000"/>
                </a:solidFill>
                <a:effectLst/>
                <a:latin typeface="Calibri" panose="020F0502020204030204" pitchFamily="34" charset="0"/>
              </a:rPr>
              <a:t>MNOS &gt;= 0.00 MWh</a:t>
            </a:r>
          </a:p>
          <a:p>
            <a:pPr marL="0" indent="0">
              <a:buFont typeface="Arial" panose="020B0604020202020204" pitchFamily="34" charset="0"/>
              <a:buNone/>
            </a:pPr>
            <a:r>
              <a:rPr lang="en-US" sz="1200" dirty="0">
                <a:solidFill>
                  <a:srgbClr val="FF0000"/>
                </a:solidFill>
                <a:effectLst/>
                <a:latin typeface="Calibri" panose="020F0502020204030204" pitchFamily="34" charset="0"/>
              </a:rPr>
              <a:t>Telemetry is utilized for situational awareness tools for the ERCOT Operators.</a:t>
            </a:r>
            <a:endParaRPr lang="en-US" dirty="0"/>
          </a:p>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523812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SOC should increase when the ESR-CLR is charging (NPF &lt;&gt; 0)</a:t>
            </a:r>
          </a:p>
          <a:p>
            <a:r>
              <a:rPr lang="en-US" dirty="0"/>
              <a:t>SOC should decrease when the ESR-GR is discharging (MW &lt;&gt; 0)</a:t>
            </a:r>
          </a:p>
          <a:p>
            <a:r>
              <a:rPr lang="en-US" dirty="0"/>
              <a:t>This will be flagged for having SOC &gt; MXOS</a:t>
            </a:r>
          </a:p>
          <a:p>
            <a:r>
              <a:rPr lang="en-US" sz="1800" dirty="0">
                <a:solidFill>
                  <a:srgbClr val="FF0000"/>
                </a:solidFill>
                <a:effectLst/>
                <a:latin typeface="Calibri" panose="020F0502020204030204" pitchFamily="34" charset="0"/>
                <a:ea typeface="Times New Roman" panose="02020603050405020304" pitchFamily="18" charset="0"/>
              </a:rPr>
              <a:t>General check:</a:t>
            </a:r>
          </a:p>
          <a:p>
            <a:pPr marL="285750" indent="-285750">
              <a:buFont typeface="Arial" panose="020B0604020202020204" pitchFamily="34" charset="0"/>
              <a:buChar char="•"/>
            </a:pPr>
            <a:r>
              <a:rPr lang="en-US" sz="1800" dirty="0">
                <a:solidFill>
                  <a:srgbClr val="FF0000"/>
                </a:solidFill>
                <a:effectLst/>
                <a:latin typeface="Calibri" panose="020F0502020204030204" pitchFamily="34" charset="0"/>
              </a:rPr>
              <a:t>Values should be in MWh</a:t>
            </a:r>
          </a:p>
          <a:p>
            <a:pPr marL="285750" indent="-285750">
              <a:buFont typeface="Arial" panose="020B0604020202020204" pitchFamily="34" charset="0"/>
              <a:buChar char="•"/>
            </a:pPr>
            <a:r>
              <a:rPr lang="en-US" sz="1800" dirty="0">
                <a:solidFill>
                  <a:srgbClr val="FF0000"/>
                </a:solidFill>
                <a:effectLst/>
                <a:latin typeface="Calibri" panose="020F0502020204030204" pitchFamily="34" charset="0"/>
              </a:rPr>
              <a:t>MXOS &gt; 0.00 MWh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FF0000"/>
                </a:solidFill>
                <a:effectLst/>
                <a:latin typeface="Calibri" panose="020F0502020204030204" pitchFamily="34" charset="0"/>
                <a:ea typeface="Times New Roman" panose="02020603050405020304" pitchFamily="18" charset="0"/>
              </a:rPr>
              <a:t>MNOS&lt;=SOC&lt;=MXOS </a:t>
            </a:r>
            <a:endParaRPr lang="en-US" sz="1800" dirty="0">
              <a:solidFill>
                <a:srgbClr val="FF0000"/>
              </a:solidFill>
              <a:effectLst/>
              <a:latin typeface="Calibri" panose="020F0502020204030204" pitchFamily="34" charset="0"/>
            </a:endParaRPr>
          </a:p>
          <a:p>
            <a:pPr marL="285750" indent="-285750">
              <a:buFont typeface="Arial" panose="020B0604020202020204" pitchFamily="34" charset="0"/>
              <a:buChar char="•"/>
            </a:pPr>
            <a:r>
              <a:rPr lang="en-US" sz="1800" dirty="0">
                <a:solidFill>
                  <a:srgbClr val="FF0000"/>
                </a:solidFill>
                <a:effectLst/>
                <a:latin typeface="Calibri" panose="020F0502020204030204" pitchFamily="34" charset="0"/>
              </a:rPr>
              <a:t>MNOS &gt;= 0.00 MWh</a:t>
            </a:r>
            <a:endParaRPr lang="en-US" dirty="0"/>
          </a:p>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368095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MXOS = 193.06 MWh</a:t>
            </a:r>
          </a:p>
          <a:p>
            <a:r>
              <a:rPr lang="en-US" dirty="0"/>
              <a:t>SOC = 170.2 MWh</a:t>
            </a:r>
          </a:p>
          <a:p>
            <a:r>
              <a:rPr lang="en-US" dirty="0"/>
              <a:t>MNOS = 0 MWh</a:t>
            </a:r>
          </a:p>
          <a:p>
            <a:r>
              <a:rPr lang="en-US" dirty="0"/>
              <a:t>Calculations are as follows:</a:t>
            </a:r>
          </a:p>
          <a:p>
            <a:r>
              <a:rPr lang="en-US" dirty="0" err="1"/>
              <a:t>MW_Discharge</a:t>
            </a:r>
            <a:r>
              <a:rPr lang="en-US" dirty="0"/>
              <a:t> = Min(</a:t>
            </a:r>
            <a:r>
              <a:rPr lang="en-US" dirty="0" err="1"/>
              <a:t>MaxOperDischargeMW</a:t>
            </a:r>
            <a:r>
              <a:rPr lang="en-US" dirty="0"/>
              <a:t>, (SOC-</a:t>
            </a:r>
            <a:r>
              <a:rPr lang="en-US" dirty="0" err="1"/>
              <a:t>SOC_Min</a:t>
            </a:r>
            <a:r>
              <a:rPr lang="en-US" dirty="0"/>
              <a:t>)/</a:t>
            </a:r>
            <a:r>
              <a:rPr lang="en-US" dirty="0" err="1"/>
              <a:t>TimeRange</a:t>
            </a:r>
            <a:endParaRPr lang="en-US" dirty="0"/>
          </a:p>
          <a:p>
            <a:r>
              <a:rPr lang="en-US" dirty="0" err="1"/>
              <a:t>MW_Charging</a:t>
            </a:r>
            <a:r>
              <a:rPr lang="en-US" dirty="0"/>
              <a:t> = Min(</a:t>
            </a:r>
            <a:r>
              <a:rPr lang="en-US" dirty="0" err="1"/>
              <a:t>MaxOperChargeMW</a:t>
            </a:r>
            <a:r>
              <a:rPr lang="en-US" dirty="0"/>
              <a:t>, (</a:t>
            </a:r>
            <a:r>
              <a:rPr lang="en-US" dirty="0" err="1"/>
              <a:t>SOC_Max</a:t>
            </a:r>
            <a:r>
              <a:rPr lang="en-US" dirty="0"/>
              <a:t>-SOC)</a:t>
            </a:r>
            <a:r>
              <a:rPr lang="en-US" dirty="0" err="1"/>
              <a:t>TimeRange</a:t>
            </a:r>
            <a:endParaRPr lang="en-US" dirty="0"/>
          </a:p>
          <a:p>
            <a:r>
              <a:rPr lang="en-US" dirty="0"/>
              <a:t>For the 60 min calculation we hit the max operating discharge limit.</a:t>
            </a:r>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3960466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38100" y="6611779"/>
            <a:ext cx="1219200" cy="246221"/>
          </a:xfrm>
          <a:prstGeom prst="rect">
            <a:avLst/>
          </a:prstGeom>
          <a:noFill/>
        </p:spPr>
        <p:txBody>
          <a:bodyPr wrap="square" rtlCol="0">
            <a:spAutoFit/>
          </a:bodyPr>
          <a:lstStyle/>
          <a:p>
            <a:pPr algn="l"/>
            <a:r>
              <a:rPr lang="en-US" sz="1000" b="1" baseline="0" dirty="0">
                <a:solidFill>
                  <a:schemeClr val="tx2"/>
                </a:solidFill>
              </a:rPr>
              <a:t>CONFIDENTIAL</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ercot.com/files/docs/2018/11/08/New_Telemetry_for_Storage_Resourcev2.docx" TargetMode="External"/><Relationship Id="rId2" Type="http://schemas.openxmlformats.org/officeDocument/2006/relationships/hyperlink" Target="https://www.ercot.com/files/docs/2022/02/10/ERCOT_Nodal_ICCP_Communications_Handbook.docx"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181600" cy="1754326"/>
          </a:xfrm>
          <a:prstGeom prst="rect">
            <a:avLst/>
          </a:prstGeom>
          <a:noFill/>
        </p:spPr>
        <p:txBody>
          <a:bodyPr wrap="square" rtlCol="0">
            <a:spAutoFit/>
          </a:bodyPr>
          <a:lstStyle/>
          <a:p>
            <a:r>
              <a:rPr lang="en-US" b="1" dirty="0">
                <a:solidFill>
                  <a:schemeClr val="tx2"/>
                </a:solidFill>
              </a:rPr>
              <a:t>ESR Telemetry Review</a:t>
            </a:r>
          </a:p>
          <a:p>
            <a:r>
              <a:rPr lang="en-US" b="1" dirty="0">
                <a:solidFill>
                  <a:schemeClr val="tx2"/>
                </a:solidFill>
              </a:rPr>
              <a:t>SOC, MXSOC, MNSOC, MXCP, MXDP</a:t>
            </a:r>
          </a:p>
          <a:p>
            <a:endParaRPr lang="en-US" dirty="0">
              <a:solidFill>
                <a:schemeClr val="tx2"/>
              </a:solidFill>
            </a:endParaRPr>
          </a:p>
          <a:p>
            <a:r>
              <a:rPr lang="en-US" dirty="0">
                <a:solidFill>
                  <a:schemeClr val="tx2"/>
                </a:solidFill>
              </a:rPr>
              <a:t>Operations Planning &amp; Ancillary Services</a:t>
            </a:r>
          </a:p>
          <a:p>
            <a:endParaRPr lang="en-US" dirty="0">
              <a:solidFill>
                <a:schemeClr val="tx2"/>
              </a:solidFill>
            </a:endParaRPr>
          </a:p>
          <a:p>
            <a:r>
              <a:rPr lang="en-US" dirty="0">
                <a:solidFill>
                  <a:schemeClr val="tx2"/>
                </a:solidFill>
              </a:rPr>
              <a:t>8/22/22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EBEC6-8A94-43A9-BD42-388A0290AC55}"/>
              </a:ext>
            </a:extLst>
          </p:cNvPr>
          <p:cNvSpPr>
            <a:spLocks noGrp="1"/>
          </p:cNvSpPr>
          <p:nvPr>
            <p:ph type="title"/>
          </p:nvPr>
        </p:nvSpPr>
        <p:spPr/>
        <p:txBody>
          <a:bodyPr/>
          <a:lstStyle/>
          <a:p>
            <a:r>
              <a:rPr lang="en-US" dirty="0"/>
              <a:t>Expectations for SOC, MXOS, MNOS Telemetry</a:t>
            </a:r>
          </a:p>
        </p:txBody>
      </p:sp>
      <p:sp>
        <p:nvSpPr>
          <p:cNvPr id="3" name="Content Placeholder 2">
            <a:extLst>
              <a:ext uri="{FF2B5EF4-FFF2-40B4-BE49-F238E27FC236}">
                <a16:creationId xmlns:a16="http://schemas.microsoft.com/office/drawing/2014/main" id="{DDB1752D-C697-40D5-AB76-64F9EBAFAD31}"/>
              </a:ext>
            </a:extLst>
          </p:cNvPr>
          <p:cNvSpPr>
            <a:spLocks noGrp="1"/>
          </p:cNvSpPr>
          <p:nvPr>
            <p:ph idx="1"/>
          </p:nvPr>
        </p:nvSpPr>
        <p:spPr/>
        <p:txBody>
          <a:bodyPr/>
          <a:lstStyle/>
          <a:p>
            <a:r>
              <a:rPr lang="en-US" sz="1800" b="1" dirty="0"/>
              <a:t>Maximum Operating State of Charge (MXOS) </a:t>
            </a:r>
            <a:r>
              <a:rPr lang="en-US" sz="1800" dirty="0"/>
              <a:t>– telemetry represents the maximum amount of stored energy capability in </a:t>
            </a:r>
            <a:r>
              <a:rPr lang="en-US" sz="1800" b="1" dirty="0"/>
              <a:t>MWh</a:t>
            </a:r>
            <a:r>
              <a:rPr lang="en-US" sz="1800" dirty="0"/>
              <a:t> that can be delivered at the POI and cannot be exceeded.</a:t>
            </a:r>
          </a:p>
          <a:p>
            <a:pPr lvl="1"/>
            <a:r>
              <a:rPr lang="en-US" sz="1600" dirty="0"/>
              <a:t>For example, if the ESR currently has the capability of storing a maximum of 10 MWh and the discharge efficiency is 0.94, then this telemetered value (</a:t>
            </a:r>
            <a:r>
              <a:rPr lang="en-US" sz="1600" dirty="0" err="1"/>
              <a:t>SOC_Max</a:t>
            </a:r>
            <a:r>
              <a:rPr lang="en-US" sz="1600" dirty="0"/>
              <a:t>) = 0.94*10=9.4 MWh</a:t>
            </a:r>
          </a:p>
          <a:p>
            <a:pPr lvl="1"/>
            <a:endParaRPr lang="en-US" sz="1600" dirty="0"/>
          </a:p>
          <a:p>
            <a:r>
              <a:rPr lang="en-US" sz="1800" b="1" dirty="0"/>
              <a:t>State of Charge (SOC) </a:t>
            </a:r>
            <a:r>
              <a:rPr lang="en-US" sz="1800" dirty="0"/>
              <a:t>– telemetry represents the amount of energy in </a:t>
            </a:r>
            <a:r>
              <a:rPr lang="en-US" sz="1800" b="1" dirty="0"/>
              <a:t>MWh</a:t>
            </a:r>
            <a:r>
              <a:rPr lang="en-US" sz="1800" dirty="0"/>
              <a:t> that can be delivered to the POI.</a:t>
            </a:r>
          </a:p>
          <a:p>
            <a:pPr lvl="1"/>
            <a:r>
              <a:rPr lang="en-US" sz="1600" dirty="0"/>
              <a:t>For example, if the ESR is currently storing 6 MWh and the discharge efficiency is 0.94, then this telemetered value (SOC) = 0.94*6=5.64 MWh</a:t>
            </a:r>
          </a:p>
          <a:p>
            <a:pPr lvl="1"/>
            <a:endParaRPr lang="en-US" sz="1600" dirty="0"/>
          </a:p>
          <a:p>
            <a:r>
              <a:rPr lang="en-US" sz="1800" b="1" dirty="0"/>
              <a:t>Minimum Operating State of Charge (MNOS) </a:t>
            </a:r>
            <a:r>
              <a:rPr lang="en-US" sz="1800" dirty="0"/>
              <a:t>– telemetry represents the required minimum amount of stored energy in </a:t>
            </a:r>
            <a:r>
              <a:rPr lang="en-US" sz="1800" b="1" dirty="0"/>
              <a:t>MWh </a:t>
            </a:r>
            <a:r>
              <a:rPr lang="en-US" sz="1800" dirty="0"/>
              <a:t>that can be delivered at the POI and cannot be go below.</a:t>
            </a:r>
          </a:p>
          <a:p>
            <a:pPr lvl="1"/>
            <a:r>
              <a:rPr lang="en-US" sz="1800" dirty="0"/>
              <a:t>For example, if the ESR is required to store a minimum of 2 MWh and the discharge efficiency is 0.94, then this telemetered value (</a:t>
            </a:r>
            <a:r>
              <a:rPr lang="en-US" sz="1800" dirty="0" err="1"/>
              <a:t>SOC_Min</a:t>
            </a:r>
            <a:r>
              <a:rPr lang="en-US" sz="1800" dirty="0"/>
              <a:t>) = 0.94*2=1.88 MWh</a:t>
            </a:r>
          </a:p>
          <a:p>
            <a:pPr lvl="1"/>
            <a:endParaRPr lang="en-US" dirty="0"/>
          </a:p>
        </p:txBody>
      </p:sp>
      <p:sp>
        <p:nvSpPr>
          <p:cNvPr id="4" name="Slide Number Placeholder 3">
            <a:extLst>
              <a:ext uri="{FF2B5EF4-FFF2-40B4-BE49-F238E27FC236}">
                <a16:creationId xmlns:a16="http://schemas.microsoft.com/office/drawing/2014/main" id="{D26FE94F-075D-41F6-98D9-8C3A0359DAF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444635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Expectations for SOC, MXOS, MNOS Telemetry</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TextBox 4"/>
          <p:cNvSpPr txBox="1"/>
          <p:nvPr/>
        </p:nvSpPr>
        <p:spPr>
          <a:xfrm>
            <a:off x="1600200" y="4972050"/>
            <a:ext cx="5772150" cy="738664"/>
          </a:xfrm>
          <a:prstGeom prst="rect">
            <a:avLst/>
          </a:prstGeom>
          <a:noFill/>
        </p:spPr>
        <p:txBody>
          <a:bodyPr wrap="square" rtlCol="0">
            <a:spAutoFit/>
          </a:bodyPr>
          <a:lstStyle/>
          <a:p>
            <a:pPr algn="ctr"/>
            <a:r>
              <a:rPr lang="en-US" sz="1400" i="1" dirty="0"/>
              <a:t>With minimum, maximum, and current state of charge telemetry points, Operators can visualize the ESRs current charge with respect to the charging range.</a:t>
            </a:r>
          </a:p>
        </p:txBody>
      </p:sp>
      <p:pic>
        <p:nvPicPr>
          <p:cNvPr id="7" name="Picture 6"/>
          <p:cNvPicPr>
            <a:picLocks noChangeAspect="1"/>
          </p:cNvPicPr>
          <p:nvPr/>
        </p:nvPicPr>
        <p:blipFill>
          <a:blip r:embed="rId3"/>
          <a:stretch>
            <a:fillRect/>
          </a:stretch>
        </p:blipFill>
        <p:spPr>
          <a:xfrm>
            <a:off x="381000" y="1295401"/>
            <a:ext cx="8686801" cy="3635268"/>
          </a:xfrm>
          <a:prstGeom prst="rect">
            <a:avLst/>
          </a:prstGeom>
        </p:spPr>
      </p:pic>
    </p:spTree>
    <p:extLst>
      <p:ext uri="{BB962C8B-B14F-4D97-AF65-F5344CB8AC3E}">
        <p14:creationId xmlns:p14="http://schemas.microsoft.com/office/powerpoint/2010/main" val="3653947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CC300-C0B7-4998-9EA2-E93258243FEF}"/>
              </a:ext>
            </a:extLst>
          </p:cNvPr>
          <p:cNvSpPr>
            <a:spLocks noGrp="1"/>
          </p:cNvSpPr>
          <p:nvPr>
            <p:ph type="title"/>
          </p:nvPr>
        </p:nvSpPr>
        <p:spPr/>
        <p:txBody>
          <a:bodyPr/>
          <a:lstStyle/>
          <a:p>
            <a:r>
              <a:rPr lang="en-US" dirty="0"/>
              <a:t>Example of Real Time Telemetry</a:t>
            </a:r>
          </a:p>
        </p:txBody>
      </p:sp>
      <p:pic>
        <p:nvPicPr>
          <p:cNvPr id="8" name="Content Placeholder 7">
            <a:extLst>
              <a:ext uri="{FF2B5EF4-FFF2-40B4-BE49-F238E27FC236}">
                <a16:creationId xmlns:a16="http://schemas.microsoft.com/office/drawing/2014/main" id="{FFAA4CB4-EF4F-4518-A221-2AAC1A29DB7F}"/>
              </a:ext>
            </a:extLst>
          </p:cNvPr>
          <p:cNvPicPr>
            <a:picLocks noGrp="1" noChangeAspect="1"/>
          </p:cNvPicPr>
          <p:nvPr>
            <p:ph idx="1"/>
          </p:nvPr>
        </p:nvPicPr>
        <p:blipFill>
          <a:blip r:embed="rId3"/>
          <a:stretch>
            <a:fillRect/>
          </a:stretch>
        </p:blipFill>
        <p:spPr>
          <a:xfrm>
            <a:off x="304800" y="1295400"/>
            <a:ext cx="8534400" cy="4572000"/>
          </a:xfrm>
        </p:spPr>
      </p:pic>
      <p:sp>
        <p:nvSpPr>
          <p:cNvPr id="4" name="Slide Number Placeholder 3">
            <a:extLst>
              <a:ext uri="{FF2B5EF4-FFF2-40B4-BE49-F238E27FC236}">
                <a16:creationId xmlns:a16="http://schemas.microsoft.com/office/drawing/2014/main" id="{83C4921E-0C23-4AEC-AB1B-4A65A94B5C06}"/>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434814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C5E65-3115-42DD-9ED4-76886BB4EC0C}"/>
              </a:ext>
            </a:extLst>
          </p:cNvPr>
          <p:cNvSpPr>
            <a:spLocks noGrp="1"/>
          </p:cNvSpPr>
          <p:nvPr>
            <p:ph type="title"/>
          </p:nvPr>
        </p:nvSpPr>
        <p:spPr/>
        <p:txBody>
          <a:bodyPr/>
          <a:lstStyle/>
          <a:p>
            <a:r>
              <a:rPr lang="en-US" dirty="0"/>
              <a:t>Expectations for MXCP and MXDP Telemetry</a:t>
            </a:r>
          </a:p>
        </p:txBody>
      </p:sp>
      <p:sp>
        <p:nvSpPr>
          <p:cNvPr id="3" name="Content Placeholder 2">
            <a:extLst>
              <a:ext uri="{FF2B5EF4-FFF2-40B4-BE49-F238E27FC236}">
                <a16:creationId xmlns:a16="http://schemas.microsoft.com/office/drawing/2014/main" id="{188837D0-ACCB-4B63-B179-AFA846BEE18D}"/>
              </a:ext>
            </a:extLst>
          </p:cNvPr>
          <p:cNvSpPr>
            <a:spLocks noGrp="1"/>
          </p:cNvSpPr>
          <p:nvPr>
            <p:ph idx="1"/>
          </p:nvPr>
        </p:nvSpPr>
        <p:spPr/>
        <p:txBody>
          <a:bodyPr/>
          <a:lstStyle/>
          <a:p>
            <a:r>
              <a:rPr lang="en-US" sz="1800" b="1" dirty="0"/>
              <a:t>Maximum Operating Discharge Power Limit (MXDP) </a:t>
            </a:r>
            <a:r>
              <a:rPr lang="en-US" sz="1800" dirty="0"/>
              <a:t>–  telemetry represents the true inverter discharge capability in </a:t>
            </a:r>
            <a:r>
              <a:rPr lang="en-US" sz="1800" b="1" dirty="0"/>
              <a:t>MW</a:t>
            </a:r>
            <a:r>
              <a:rPr lang="en-US" sz="1800" dirty="0"/>
              <a:t>. This point should account for derates for operational issues. Ideally this would be close to ESR-GR HSL.</a:t>
            </a:r>
          </a:p>
          <a:p>
            <a:pPr lvl="1"/>
            <a:r>
              <a:rPr lang="en-US" sz="1600" dirty="0"/>
              <a:t>For Example, if a +-10 MW ESR is telemetering a HSL of 3 MW for the ESR-GR, the MXDP should be +10 MW unless there is a derate for operational reason. One can look at the values of HSL and MXDP and if there are differences, one can deduce that the ESR is running out of SOC and is trying to show less MW to SCED for discharge purpose.</a:t>
            </a:r>
          </a:p>
          <a:p>
            <a:pPr lvl="1"/>
            <a:endParaRPr lang="en-US" sz="1600" dirty="0"/>
          </a:p>
          <a:p>
            <a:r>
              <a:rPr lang="en-US" sz="1800" b="1" dirty="0"/>
              <a:t>Maximum Operating Charge Power Limit (MXCP) </a:t>
            </a:r>
            <a:r>
              <a:rPr lang="en-US" sz="1800" dirty="0"/>
              <a:t>– telemetry represents the true inverter charging capability in </a:t>
            </a:r>
            <a:r>
              <a:rPr lang="en-US" sz="1800" b="1" dirty="0"/>
              <a:t>MW</a:t>
            </a:r>
            <a:r>
              <a:rPr lang="en-US" sz="1800" dirty="0"/>
              <a:t>. This point should account for derates for operational issues, but ideally this would be close to ESR-CLR MPC.</a:t>
            </a:r>
          </a:p>
          <a:p>
            <a:pPr lvl="1"/>
            <a:r>
              <a:rPr lang="en-US" sz="1600" dirty="0"/>
              <a:t>For example, a +-10 MW ESR is telemetering a MPC of 3 MW for the ESR-CLR, the MXCP should be +10 MW unless there is a derate for operational reason. One can look at the values of MPC and MXCP and if there are differences, one can deduce that the ESR is almost full SOC and is trying to show less MW to SCED for charge purpose.</a:t>
            </a:r>
          </a:p>
          <a:p>
            <a:endParaRPr lang="en-US" sz="2200" dirty="0"/>
          </a:p>
        </p:txBody>
      </p:sp>
      <p:sp>
        <p:nvSpPr>
          <p:cNvPr id="4" name="Slide Number Placeholder 3">
            <a:extLst>
              <a:ext uri="{FF2B5EF4-FFF2-40B4-BE49-F238E27FC236}">
                <a16:creationId xmlns:a16="http://schemas.microsoft.com/office/drawing/2014/main" id="{A60A0708-94B8-49B8-889B-15599B78DE10}"/>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880568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C4005016-C389-49C8-8133-CA07545E3582}"/>
              </a:ext>
            </a:extLst>
          </p:cNvPr>
          <p:cNvSpPr txBox="1"/>
          <p:nvPr/>
        </p:nvSpPr>
        <p:spPr>
          <a:xfrm>
            <a:off x="914400" y="990600"/>
            <a:ext cx="4629150" cy="276999"/>
          </a:xfrm>
          <a:prstGeom prst="rect">
            <a:avLst/>
          </a:prstGeom>
          <a:noFill/>
        </p:spPr>
        <p:txBody>
          <a:bodyPr wrap="square" rtlCol="0">
            <a:spAutoFit/>
          </a:bodyPr>
          <a:lstStyle/>
          <a:p>
            <a:r>
              <a:rPr lang="en-US" sz="1200" i="1" dirty="0"/>
              <a:t>MXDP – Maximum Operating Discharge Power Limit</a:t>
            </a:r>
          </a:p>
        </p:txBody>
      </p:sp>
      <p:pic>
        <p:nvPicPr>
          <p:cNvPr id="3" name="Picture 2"/>
          <p:cNvPicPr>
            <a:picLocks noChangeAspect="1"/>
          </p:cNvPicPr>
          <p:nvPr/>
        </p:nvPicPr>
        <p:blipFill>
          <a:blip r:embed="rId2"/>
          <a:stretch>
            <a:fillRect/>
          </a:stretch>
        </p:blipFill>
        <p:spPr>
          <a:xfrm>
            <a:off x="546857" y="1865137"/>
            <a:ext cx="8126486" cy="3385375"/>
          </a:xfrm>
          <a:prstGeom prst="rect">
            <a:avLst/>
          </a:prstGeom>
        </p:spPr>
      </p:pic>
      <p:sp>
        <p:nvSpPr>
          <p:cNvPr id="2" name="Title 1"/>
          <p:cNvSpPr>
            <a:spLocks noGrp="1"/>
          </p:cNvSpPr>
          <p:nvPr>
            <p:ph type="title"/>
          </p:nvPr>
        </p:nvSpPr>
        <p:spPr/>
        <p:txBody>
          <a:bodyPr/>
          <a:lstStyle/>
          <a:p>
            <a:r>
              <a:rPr lang="en-US" dirty="0"/>
              <a:t>Charge/Discharge Duration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7" name="TextBox 6"/>
          <p:cNvSpPr txBox="1"/>
          <p:nvPr/>
        </p:nvSpPr>
        <p:spPr>
          <a:xfrm>
            <a:off x="1600200" y="5143500"/>
            <a:ext cx="5772150" cy="461665"/>
          </a:xfrm>
          <a:prstGeom prst="rect">
            <a:avLst/>
          </a:prstGeom>
          <a:noFill/>
        </p:spPr>
        <p:txBody>
          <a:bodyPr wrap="square" rtlCol="0">
            <a:spAutoFit/>
          </a:bodyPr>
          <a:lstStyle/>
          <a:p>
            <a:pPr algn="ctr"/>
            <a:r>
              <a:rPr lang="en-US" sz="1200" i="1" dirty="0"/>
              <a:t>With the current state of charge and the maximum discharge/charge rates, ERCOT can calculate the minimum times to reach MXOS and MNOS.</a:t>
            </a:r>
          </a:p>
        </p:txBody>
      </p:sp>
      <p:sp>
        <p:nvSpPr>
          <p:cNvPr id="8" name="Left Brace 7"/>
          <p:cNvSpPr/>
          <p:nvPr/>
        </p:nvSpPr>
        <p:spPr>
          <a:xfrm rot="5400000">
            <a:off x="2771775" y="1781174"/>
            <a:ext cx="171450" cy="685801"/>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r"/>
            <a:endParaRPr lang="en-US" sz="1350" dirty="0"/>
          </a:p>
        </p:txBody>
      </p:sp>
      <p:sp>
        <p:nvSpPr>
          <p:cNvPr id="9" name="TextBox 8"/>
          <p:cNvSpPr txBox="1"/>
          <p:nvPr/>
        </p:nvSpPr>
        <p:spPr>
          <a:xfrm>
            <a:off x="2320140" y="1411069"/>
            <a:ext cx="1074717" cy="646331"/>
          </a:xfrm>
          <a:prstGeom prst="rect">
            <a:avLst/>
          </a:prstGeom>
          <a:noFill/>
        </p:spPr>
        <p:txBody>
          <a:bodyPr wrap="square" rtlCol="0">
            <a:spAutoFit/>
          </a:bodyPr>
          <a:lstStyle/>
          <a:p>
            <a:pPr algn="ctr"/>
            <a:r>
              <a:rPr lang="en-US" sz="1200" dirty="0">
                <a:solidFill>
                  <a:srgbClr val="FF0000"/>
                </a:solidFill>
              </a:rPr>
              <a:t>Min. Discharge Time</a:t>
            </a:r>
          </a:p>
        </p:txBody>
      </p:sp>
      <p:sp>
        <p:nvSpPr>
          <p:cNvPr id="10" name="Left Brace 9"/>
          <p:cNvSpPr/>
          <p:nvPr/>
        </p:nvSpPr>
        <p:spPr>
          <a:xfrm rot="16200000" flipV="1">
            <a:off x="2931907" y="3901636"/>
            <a:ext cx="182954" cy="1017567"/>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r"/>
            <a:endParaRPr lang="en-US" sz="1350" dirty="0"/>
          </a:p>
        </p:txBody>
      </p:sp>
      <p:sp>
        <p:nvSpPr>
          <p:cNvPr id="11" name="TextBox 10"/>
          <p:cNvSpPr txBox="1"/>
          <p:nvPr/>
        </p:nvSpPr>
        <p:spPr>
          <a:xfrm>
            <a:off x="2457450" y="4453918"/>
            <a:ext cx="1074717" cy="415498"/>
          </a:xfrm>
          <a:prstGeom prst="rect">
            <a:avLst/>
          </a:prstGeom>
          <a:noFill/>
        </p:spPr>
        <p:txBody>
          <a:bodyPr wrap="square" rtlCol="0">
            <a:spAutoFit/>
          </a:bodyPr>
          <a:lstStyle/>
          <a:p>
            <a:pPr algn="ctr"/>
            <a:r>
              <a:rPr lang="en-US" sz="1050" dirty="0">
                <a:solidFill>
                  <a:srgbClr val="FF0000"/>
                </a:solidFill>
              </a:rPr>
              <a:t>Min. Charge Time</a:t>
            </a:r>
          </a:p>
        </p:txBody>
      </p:sp>
      <p:sp>
        <p:nvSpPr>
          <p:cNvPr id="13" name="TextBox 12">
            <a:extLst>
              <a:ext uri="{FF2B5EF4-FFF2-40B4-BE49-F238E27FC236}">
                <a16:creationId xmlns:a16="http://schemas.microsoft.com/office/drawing/2014/main" id="{8BE260FC-71AF-436E-9F79-5990ACBB5CAC}"/>
              </a:ext>
            </a:extLst>
          </p:cNvPr>
          <p:cNvSpPr txBox="1"/>
          <p:nvPr/>
        </p:nvSpPr>
        <p:spPr>
          <a:xfrm>
            <a:off x="914400" y="1222177"/>
            <a:ext cx="4629150" cy="276999"/>
          </a:xfrm>
          <a:prstGeom prst="rect">
            <a:avLst/>
          </a:prstGeom>
          <a:noFill/>
        </p:spPr>
        <p:txBody>
          <a:bodyPr wrap="square" rtlCol="0">
            <a:spAutoFit/>
          </a:bodyPr>
          <a:lstStyle/>
          <a:p>
            <a:r>
              <a:rPr lang="en-US" sz="1200" i="1" dirty="0"/>
              <a:t>MXCP – Maximum Operating Charge Power Limit</a:t>
            </a:r>
          </a:p>
        </p:txBody>
      </p:sp>
    </p:spTree>
    <p:extLst>
      <p:ext uri="{BB962C8B-B14F-4D97-AF65-F5344CB8AC3E}">
        <p14:creationId xmlns:p14="http://schemas.microsoft.com/office/powerpoint/2010/main" val="1704707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35F2E-DFD8-4390-984D-15BD33278187}"/>
              </a:ext>
            </a:extLst>
          </p:cNvPr>
          <p:cNvSpPr>
            <a:spLocks noGrp="1"/>
          </p:cNvSpPr>
          <p:nvPr>
            <p:ph type="title"/>
          </p:nvPr>
        </p:nvSpPr>
        <p:spPr/>
        <p:txBody>
          <a:bodyPr/>
          <a:lstStyle/>
          <a:p>
            <a:r>
              <a:rPr lang="en-US" dirty="0"/>
              <a:t>Example of Real Time Telemetry</a:t>
            </a:r>
          </a:p>
        </p:txBody>
      </p:sp>
      <p:sp>
        <p:nvSpPr>
          <p:cNvPr id="4" name="Slide Number Placeholder 3">
            <a:extLst>
              <a:ext uri="{FF2B5EF4-FFF2-40B4-BE49-F238E27FC236}">
                <a16:creationId xmlns:a16="http://schemas.microsoft.com/office/drawing/2014/main" id="{15FF9C49-FD75-4E9C-A0C5-60FDFE8681A5}"/>
              </a:ext>
            </a:extLst>
          </p:cNvPr>
          <p:cNvSpPr>
            <a:spLocks noGrp="1"/>
          </p:cNvSpPr>
          <p:nvPr>
            <p:ph type="sldNum" sz="quarter" idx="4"/>
          </p:nvPr>
        </p:nvSpPr>
        <p:spPr/>
        <p:txBody>
          <a:bodyPr/>
          <a:lstStyle/>
          <a:p>
            <a:fld id="{1D93BD3E-1E9A-4970-A6F7-E7AC52762E0C}" type="slidenum">
              <a:rPr lang="en-US" smtClean="0"/>
              <a:pPr/>
              <a:t>7</a:t>
            </a:fld>
            <a:endParaRPr lang="en-US" dirty="0"/>
          </a:p>
        </p:txBody>
      </p:sp>
      <p:pic>
        <p:nvPicPr>
          <p:cNvPr id="14" name="Content Placeholder 13">
            <a:extLst>
              <a:ext uri="{FF2B5EF4-FFF2-40B4-BE49-F238E27FC236}">
                <a16:creationId xmlns:a16="http://schemas.microsoft.com/office/drawing/2014/main" id="{14685F8E-91F7-494E-809D-B48084B0A1C6}"/>
              </a:ext>
            </a:extLst>
          </p:cNvPr>
          <p:cNvPicPr>
            <a:picLocks noGrp="1" noChangeAspect="1"/>
          </p:cNvPicPr>
          <p:nvPr>
            <p:ph idx="1"/>
          </p:nvPr>
        </p:nvPicPr>
        <p:blipFill>
          <a:blip r:embed="rId3"/>
          <a:stretch>
            <a:fillRect/>
          </a:stretch>
        </p:blipFill>
        <p:spPr>
          <a:xfrm>
            <a:off x="304800" y="990600"/>
            <a:ext cx="8534400" cy="5029200"/>
          </a:xfrm>
        </p:spPr>
      </p:pic>
    </p:spTree>
    <p:extLst>
      <p:ext uri="{BB962C8B-B14F-4D97-AF65-F5344CB8AC3E}">
        <p14:creationId xmlns:p14="http://schemas.microsoft.com/office/powerpoint/2010/main" val="2954746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96F74-BCB5-4934-8344-C052AE19CA21}"/>
              </a:ext>
            </a:extLst>
          </p:cNvPr>
          <p:cNvSpPr>
            <a:spLocks noGrp="1"/>
          </p:cNvSpPr>
          <p:nvPr>
            <p:ph type="title"/>
          </p:nvPr>
        </p:nvSpPr>
        <p:spPr/>
        <p:txBody>
          <a:bodyPr/>
          <a:lstStyle/>
          <a:p>
            <a:r>
              <a:rPr lang="en-US" dirty="0"/>
              <a:t>Additional Resources</a:t>
            </a:r>
          </a:p>
        </p:txBody>
      </p:sp>
      <p:sp>
        <p:nvSpPr>
          <p:cNvPr id="3" name="Content Placeholder 2">
            <a:extLst>
              <a:ext uri="{FF2B5EF4-FFF2-40B4-BE49-F238E27FC236}">
                <a16:creationId xmlns:a16="http://schemas.microsoft.com/office/drawing/2014/main" id="{70D9CFCE-DB55-469A-86F8-FE9E0D021348}"/>
              </a:ext>
            </a:extLst>
          </p:cNvPr>
          <p:cNvSpPr>
            <a:spLocks noGrp="1"/>
          </p:cNvSpPr>
          <p:nvPr>
            <p:ph idx="1"/>
          </p:nvPr>
        </p:nvSpPr>
        <p:spPr/>
        <p:txBody>
          <a:bodyPr/>
          <a:lstStyle/>
          <a:p>
            <a:r>
              <a:rPr lang="en-US" dirty="0"/>
              <a:t>ICCP Handbook</a:t>
            </a:r>
          </a:p>
          <a:p>
            <a:pPr lvl="1"/>
            <a:r>
              <a:rPr lang="en-US" sz="2000" dirty="0">
                <a:hlinkClick r:id="rId2"/>
              </a:rPr>
              <a:t>https://www.ercot.com/files/docs/2022/02/10/ERCOT_Nodal_ICCP_Communications_Handbook.docx</a:t>
            </a:r>
            <a:endParaRPr lang="en-US" sz="2000" dirty="0"/>
          </a:p>
          <a:p>
            <a:r>
              <a:rPr lang="en-US" dirty="0"/>
              <a:t>QMWG Document from Oct 15, 2018 Meeting</a:t>
            </a:r>
          </a:p>
          <a:p>
            <a:pPr lvl="1"/>
            <a:r>
              <a:rPr lang="en-US" sz="2000" dirty="0">
                <a:hlinkClick r:id="rId3">
                  <a:extLst>
                    <a:ext uri="{A12FA001-AC4F-418D-AE19-62706E023703}">
                      <ahyp:hlinkClr xmlns:ahyp="http://schemas.microsoft.com/office/drawing/2018/hyperlinkcolor" val="tx"/>
                    </a:ext>
                  </a:extLst>
                </a:hlinkClick>
              </a:rPr>
              <a:t>https://www.ercot.com/files/docs/2018/11/08/New_Telemetry_for_Storage_Resourcev2.docx</a:t>
            </a:r>
            <a:endParaRPr lang="en-US" sz="2000" dirty="0"/>
          </a:p>
          <a:p>
            <a:pPr lvl="1"/>
            <a:endParaRPr lang="en-US" dirty="0"/>
          </a:p>
          <a:p>
            <a:endParaRPr lang="en-US" dirty="0"/>
          </a:p>
        </p:txBody>
      </p:sp>
      <p:sp>
        <p:nvSpPr>
          <p:cNvPr id="4" name="Slide Number Placeholder 3">
            <a:extLst>
              <a:ext uri="{FF2B5EF4-FFF2-40B4-BE49-F238E27FC236}">
                <a16:creationId xmlns:a16="http://schemas.microsoft.com/office/drawing/2014/main" id="{EE4B27A1-5AA2-4B72-8FA9-DB3E375D66A1}"/>
              </a:ext>
            </a:extLst>
          </p:cNvPr>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4052583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DCC28A-10D1-49A9-9EF7-681499266DCE}"/>
              </a:ext>
            </a:extLst>
          </p:cNvPr>
          <p:cNvSpPr>
            <a:spLocks noGrp="1"/>
          </p:cNvSpPr>
          <p:nvPr>
            <p:ph type="ctrTitle"/>
          </p:nvPr>
        </p:nvSpPr>
        <p:spPr/>
        <p:txBody>
          <a:bodyPr/>
          <a:lstStyle/>
          <a:p>
            <a:r>
              <a:rPr lang="en-US" dirty="0"/>
              <a:t>Questions?</a:t>
            </a:r>
          </a:p>
        </p:txBody>
      </p:sp>
      <p:sp>
        <p:nvSpPr>
          <p:cNvPr id="6" name="Subtitle 5">
            <a:extLst>
              <a:ext uri="{FF2B5EF4-FFF2-40B4-BE49-F238E27FC236}">
                <a16:creationId xmlns:a16="http://schemas.microsoft.com/office/drawing/2014/main" id="{866693BB-D0D3-4160-B8E7-EE4BBFB0613A}"/>
              </a:ext>
            </a:extLst>
          </p:cNvPr>
          <p:cNvSpPr>
            <a:spLocks noGrp="1"/>
          </p:cNvSpPr>
          <p:nvPr>
            <p:ph type="subTitle" idx="1"/>
          </p:nvPr>
        </p:nvSpPr>
        <p:spPr/>
        <p:txBody>
          <a:bodyPr/>
          <a:lstStyle/>
          <a:p>
            <a:endParaRPr lang="en-US"/>
          </a:p>
        </p:txBody>
      </p:sp>
      <p:sp>
        <p:nvSpPr>
          <p:cNvPr id="4" name="Slide Number Placeholder 3">
            <a:extLst>
              <a:ext uri="{FF2B5EF4-FFF2-40B4-BE49-F238E27FC236}">
                <a16:creationId xmlns:a16="http://schemas.microsoft.com/office/drawing/2014/main" id="{61D7718D-573B-4EAD-B420-4111E530EA38}"/>
              </a:ext>
            </a:extLst>
          </p:cNvPr>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2007746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678</TotalTime>
  <Words>764</Words>
  <Application>Microsoft Office PowerPoint</Application>
  <PresentationFormat>On-screen Show (4:3)</PresentationFormat>
  <Paragraphs>69</Paragraphs>
  <Slides>9</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Expectations for SOC, MXOS, MNOS Telemetry</vt:lpstr>
      <vt:lpstr>Expectations for SOC, MXOS, MNOS Telemetry</vt:lpstr>
      <vt:lpstr>Example of Real Time Telemetry</vt:lpstr>
      <vt:lpstr>Expectations for MXCP and MXDP Telemetry</vt:lpstr>
      <vt:lpstr>Charge/Discharge Duration</vt:lpstr>
      <vt:lpstr>Example of Real Time Telemetry</vt:lpstr>
      <vt:lpstr>Additional Resources</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Hinojosa, Luis</cp:lastModifiedBy>
  <cp:revision>123</cp:revision>
  <cp:lastPrinted>2016-01-21T20:53:15Z</cp:lastPrinted>
  <dcterms:created xsi:type="dcterms:W3CDTF">2016-01-21T15:20:31Z</dcterms:created>
  <dcterms:modified xsi:type="dcterms:W3CDTF">2022-08-22T20:59:01Z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