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3" r:id="rId6"/>
  </p:sldMasterIdLst>
  <p:notesMasterIdLst>
    <p:notesMasterId r:id="rId20"/>
  </p:notesMasterIdLst>
  <p:handoutMasterIdLst>
    <p:handoutMasterId r:id="rId21"/>
  </p:handoutMasterIdLst>
  <p:sldIdLst>
    <p:sldId id="445" r:id="rId7"/>
    <p:sldId id="463" r:id="rId8"/>
    <p:sldId id="491" r:id="rId9"/>
    <p:sldId id="534" r:id="rId10"/>
    <p:sldId id="546" r:id="rId11"/>
    <p:sldId id="548" r:id="rId12"/>
    <p:sldId id="547" r:id="rId13"/>
    <p:sldId id="552" r:id="rId14"/>
    <p:sldId id="551" r:id="rId15"/>
    <p:sldId id="550" r:id="rId16"/>
    <p:sldId id="549" r:id="rId17"/>
    <p:sldId id="454" r:id="rId18"/>
    <p:sldId id="464" r:id="rId1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6303" userDrawn="1">
          <p15:clr>
            <a:srgbClr val="A4A3A4"/>
          </p15:clr>
        </p15:guide>
        <p15:guide id="4" orient="horz" pos="2256" userDrawn="1">
          <p15:clr>
            <a:srgbClr val="A4A3A4"/>
          </p15:clr>
        </p15:guide>
        <p15:guide id="5" pos="64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kerson, Woody" initials="RW" lastIdx="1" clrIdx="0">
    <p:extLst>
      <p:ext uri="{19B8F6BF-5375-455C-9EA6-DF929625EA0E}">
        <p15:presenceInfo xmlns:p15="http://schemas.microsoft.com/office/powerpoint/2012/main" userId="S-1-5-21-639947351-343809578-3807592339-4404" providerId="AD"/>
      </p:ext>
    </p:extLst>
  </p:cmAuthor>
  <p:cmAuthor id="2" name="Teixeira, Jay" initials="TJ" lastIdx="4" clrIdx="1">
    <p:extLst>
      <p:ext uri="{19B8F6BF-5375-455C-9EA6-DF929625EA0E}">
        <p15:presenceInfo xmlns:p15="http://schemas.microsoft.com/office/powerpoint/2012/main" userId="S-1-5-21-639947351-343809578-3807592339-4441" providerId="AD"/>
      </p:ext>
    </p:extLst>
  </p:cmAuthor>
  <p:cmAuthor id="3" name="Jay Teixeira" initials="JT" lastIdx="2" clrIdx="2">
    <p:extLst>
      <p:ext uri="{19B8F6BF-5375-455C-9EA6-DF929625EA0E}">
        <p15:presenceInfo xmlns:p15="http://schemas.microsoft.com/office/powerpoint/2012/main" userId="e3c21acb6147413a" providerId="Windows Live"/>
      </p:ext>
    </p:extLst>
  </p:cmAuthor>
  <p:cmAuthor id="4" name="Teixeira, Jay" initials="TJ [2]" lastIdx="1" clrIdx="3">
    <p:extLst>
      <p:ext uri="{19B8F6BF-5375-455C-9EA6-DF929625EA0E}">
        <p15:presenceInfo xmlns:p15="http://schemas.microsoft.com/office/powerpoint/2012/main" userId="Teixeira, Ja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15" autoAdjust="0"/>
    <p:restoredTop sz="90485" autoAdjust="0"/>
  </p:normalViewPr>
  <p:slideViewPr>
    <p:cSldViewPr showGuides="1">
      <p:cViewPr varScale="1">
        <p:scale>
          <a:sx n="143" d="100"/>
          <a:sy n="143" d="100"/>
        </p:scale>
        <p:origin x="3750" y="126"/>
      </p:cViewPr>
      <p:guideLst>
        <p:guide orient="horz" pos="2160"/>
        <p:guide pos="3840"/>
        <p:guide pos="6303"/>
        <p:guide orient="horz" pos="2256"/>
        <p:guide pos="6480"/>
      </p:guideLst>
    </p:cSldViewPr>
  </p:slideViewPr>
  <p:notesTextViewPr>
    <p:cViewPr>
      <p:scale>
        <a:sx n="3" d="2"/>
        <a:sy n="3" d="2"/>
      </p:scale>
      <p:origin x="0" y="0"/>
    </p:cViewPr>
  </p:notesTextViewPr>
  <p:notesViewPr>
    <p:cSldViewPr showGuides="1">
      <p:cViewPr varScale="1">
        <p:scale>
          <a:sx n="96" d="100"/>
          <a:sy n="96" d="100"/>
        </p:scale>
        <p:origin x="35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8/22/2022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8/22/2022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8294138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2349141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419863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40203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39956657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34812395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3882715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4771044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33527120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1601980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78964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4"/>
          </p:nvPr>
        </p:nvSpPr>
        <p:spPr>
          <a:xfrm>
            <a:off x="11277600" y="6505761"/>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77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57482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 id="2147483661"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1277600" y="6527713"/>
            <a:ext cx="8128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2754549710"/>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mailto:ResourceIntegrationDepartment@ercot.com"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Box 6"/>
          <p:cNvSpPr txBox="1"/>
          <p:nvPr/>
        </p:nvSpPr>
        <p:spPr>
          <a:xfrm>
            <a:off x="4936906" y="2413338"/>
            <a:ext cx="5646034" cy="2031325"/>
          </a:xfrm>
          <a:prstGeom prst="rect">
            <a:avLst/>
          </a:prstGeom>
          <a:noFill/>
        </p:spPr>
        <p:txBody>
          <a:bodyPr wrap="square" rtlCol="0">
            <a:spAutoFit/>
          </a:bodyPr>
          <a:lstStyle/>
          <a:p>
            <a:r>
              <a:rPr lang="en-US" b="1" dirty="0"/>
              <a:t>Resource Integration Topics </a:t>
            </a:r>
          </a:p>
          <a:p>
            <a:endParaRPr lang="en-US" dirty="0"/>
          </a:p>
          <a:p>
            <a:r>
              <a:rPr lang="en-US" dirty="0"/>
              <a:t>Jay Teixeira</a:t>
            </a:r>
          </a:p>
          <a:p>
            <a:endParaRPr lang="en-US" dirty="0"/>
          </a:p>
          <a:p>
            <a:r>
              <a:rPr lang="en-US" dirty="0"/>
              <a:t>ERCOT</a:t>
            </a:r>
          </a:p>
          <a:p>
            <a:r>
              <a:rPr lang="en-US" dirty="0"/>
              <a:t>Resource Integration Working Group</a:t>
            </a:r>
            <a:r>
              <a:rPr lang="en-US" b="1" dirty="0"/>
              <a:t> </a:t>
            </a:r>
          </a:p>
          <a:p>
            <a:r>
              <a:rPr lang="en-US" dirty="0"/>
              <a:t>August 23, 2022</a:t>
            </a:r>
          </a:p>
        </p:txBody>
      </p:sp>
    </p:spTree>
    <p:extLst>
      <p:ext uri="{BB962C8B-B14F-4D97-AF65-F5344CB8AC3E}">
        <p14:creationId xmlns:p14="http://schemas.microsoft.com/office/powerpoint/2010/main" val="3872258217"/>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9829800" cy="975518"/>
          </a:xfrm>
        </p:spPr>
        <p:txBody>
          <a:bodyPr/>
          <a:lstStyle/>
          <a:p>
            <a:r>
              <a:rPr lang="en-US" dirty="0"/>
              <a:t>4 Quadrant Telemetry Check for ESR</a:t>
            </a:r>
          </a:p>
        </p:txBody>
      </p:sp>
      <p:grpSp>
        <p:nvGrpSpPr>
          <p:cNvPr id="3" name="Group 2">
            <a:extLst>
              <a:ext uri="{FF2B5EF4-FFF2-40B4-BE49-F238E27FC236}">
                <a16:creationId xmlns:a16="http://schemas.microsoft.com/office/drawing/2014/main" id="{3EC694EF-1F41-4167-8ECC-8132E151EC48}"/>
              </a:ext>
            </a:extLst>
          </p:cNvPr>
          <p:cNvGrpSpPr/>
          <p:nvPr/>
        </p:nvGrpSpPr>
        <p:grpSpPr>
          <a:xfrm>
            <a:off x="2971800" y="561211"/>
            <a:ext cx="6096000" cy="6088406"/>
            <a:chOff x="381000" y="525912"/>
            <a:chExt cx="6096000" cy="6088406"/>
          </a:xfrm>
        </p:grpSpPr>
        <p:sp>
          <p:nvSpPr>
            <p:cNvPr id="8" name="Freeform: Shape 7">
              <a:extLst>
                <a:ext uri="{FF2B5EF4-FFF2-40B4-BE49-F238E27FC236}">
                  <a16:creationId xmlns:a16="http://schemas.microsoft.com/office/drawing/2014/main" id="{CA47A592-9013-46F5-9EBA-5D0185A6E88E}"/>
                </a:ext>
              </a:extLst>
            </p:cNvPr>
            <p:cNvSpPr/>
            <p:nvPr/>
          </p:nvSpPr>
          <p:spPr>
            <a:xfrm>
              <a:off x="381000" y="533400"/>
              <a:ext cx="6096000" cy="6080918"/>
            </a:xfrm>
            <a:custGeom>
              <a:avLst/>
              <a:gdLst>
                <a:gd name="connsiteX0" fmla="*/ 1493908 w 2986952"/>
                <a:gd name="connsiteY0" fmla="*/ 0 h 2986952"/>
                <a:gd name="connsiteX1" fmla="*/ 0 w 2986952"/>
                <a:gd name="connsiteY1" fmla="*/ 1493044 h 2986952"/>
                <a:gd name="connsiteX2" fmla="*/ 1493044 w 2986952"/>
                <a:gd name="connsiteY2" fmla="*/ 2986952 h 2986952"/>
                <a:gd name="connsiteX3" fmla="*/ 2986952 w 2986952"/>
                <a:gd name="connsiteY3" fmla="*/ 1493908 h 2986952"/>
                <a:gd name="connsiteX4" fmla="*/ 2986952 w 2986952"/>
                <a:gd name="connsiteY4" fmla="*/ 1493437 h 2986952"/>
                <a:gd name="connsiteX5" fmla="*/ 1495087 w 2986952"/>
                <a:gd name="connsiteY5" fmla="*/ 0 h 2986952"/>
                <a:gd name="connsiteX6" fmla="*/ 1493908 w 2986952"/>
                <a:gd name="connsiteY6" fmla="*/ 0 h 2986952"/>
                <a:gd name="connsiteX7" fmla="*/ 1493908 w 2986952"/>
                <a:gd name="connsiteY7" fmla="*/ 2908332 h 2986952"/>
                <a:gd name="connsiteX8" fmla="*/ 78581 w 2986952"/>
                <a:gd name="connsiteY8" fmla="*/ 1493869 h 2986952"/>
                <a:gd name="connsiteX9" fmla="*/ 1493044 w 2986952"/>
                <a:gd name="connsiteY9" fmla="*/ 78542 h 2986952"/>
                <a:gd name="connsiteX10" fmla="*/ 2908371 w 2986952"/>
                <a:gd name="connsiteY10" fmla="*/ 1493005 h 2986952"/>
                <a:gd name="connsiteX11" fmla="*/ 2908371 w 2986952"/>
                <a:gd name="connsiteY11" fmla="*/ 1493555 h 2986952"/>
                <a:gd name="connsiteX12" fmla="*/ 1493908 w 2986952"/>
                <a:gd name="connsiteY12" fmla="*/ 2908449 h 2986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86952" h="2986952">
                  <a:moveTo>
                    <a:pt x="1493908" y="0"/>
                  </a:moveTo>
                  <a:cubicBezTo>
                    <a:pt x="669084" y="-238"/>
                    <a:pt x="239" y="668220"/>
                    <a:pt x="0" y="1493044"/>
                  </a:cubicBezTo>
                  <a:cubicBezTo>
                    <a:pt x="-238" y="2317868"/>
                    <a:pt x="668220" y="2986712"/>
                    <a:pt x="1493044" y="2986952"/>
                  </a:cubicBezTo>
                  <a:cubicBezTo>
                    <a:pt x="2317868" y="2987192"/>
                    <a:pt x="2986712" y="2318733"/>
                    <a:pt x="2986952" y="1493908"/>
                  </a:cubicBezTo>
                  <a:cubicBezTo>
                    <a:pt x="2986952" y="1493751"/>
                    <a:pt x="2986952" y="1493594"/>
                    <a:pt x="2986952" y="1493437"/>
                  </a:cubicBezTo>
                  <a:cubicBezTo>
                    <a:pt x="2987384" y="669068"/>
                    <a:pt x="2319455" y="432"/>
                    <a:pt x="1495087" y="0"/>
                  </a:cubicBezTo>
                  <a:cubicBezTo>
                    <a:pt x="1494694" y="0"/>
                    <a:pt x="1494301" y="0"/>
                    <a:pt x="1493908" y="0"/>
                  </a:cubicBezTo>
                  <a:close/>
                  <a:moveTo>
                    <a:pt x="1493908" y="2908332"/>
                  </a:moveTo>
                  <a:cubicBezTo>
                    <a:pt x="712485" y="2908571"/>
                    <a:pt x="78821" y="2275293"/>
                    <a:pt x="78581" y="1493869"/>
                  </a:cubicBezTo>
                  <a:cubicBezTo>
                    <a:pt x="78342" y="712445"/>
                    <a:pt x="711620" y="78782"/>
                    <a:pt x="1493044" y="78542"/>
                  </a:cubicBezTo>
                  <a:cubicBezTo>
                    <a:pt x="2274468" y="78302"/>
                    <a:pt x="2908131" y="711581"/>
                    <a:pt x="2908371" y="1493005"/>
                  </a:cubicBezTo>
                  <a:cubicBezTo>
                    <a:pt x="2908371" y="1493189"/>
                    <a:pt x="2908371" y="1493370"/>
                    <a:pt x="2908371" y="1493555"/>
                  </a:cubicBezTo>
                  <a:cubicBezTo>
                    <a:pt x="2907593" y="2274487"/>
                    <a:pt x="2274841" y="2907432"/>
                    <a:pt x="1493908" y="2908449"/>
                  </a:cubicBezTo>
                  <a:close/>
                </a:path>
              </a:pathLst>
            </a:custGeom>
            <a:solidFill>
              <a:srgbClr val="000000"/>
            </a:solidFill>
            <a:ln w="39291"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CC1ECA07-CC7A-4200-A9D0-3A55C4AE5D92}"/>
                </a:ext>
              </a:extLst>
            </p:cNvPr>
            <p:cNvSpPr>
              <a:spLocks/>
            </p:cNvSpPr>
            <p:nvPr/>
          </p:nvSpPr>
          <p:spPr>
            <a:xfrm>
              <a:off x="381000" y="525912"/>
              <a:ext cx="5943599" cy="6053107"/>
            </a:xfrm>
            <a:custGeom>
              <a:avLst/>
              <a:gdLst>
                <a:gd name="connsiteX0" fmla="*/ 726877 w 1375171"/>
                <a:gd name="connsiteY0" fmla="*/ 0 h 1375171"/>
                <a:gd name="connsiteX1" fmla="*/ 648295 w 1375171"/>
                <a:gd name="connsiteY1" fmla="*/ 0 h 1375171"/>
                <a:gd name="connsiteX2" fmla="*/ 648295 w 1375171"/>
                <a:gd name="connsiteY2" fmla="*/ 647745 h 1375171"/>
                <a:gd name="connsiteX3" fmla="*/ 0 w 1375171"/>
                <a:gd name="connsiteY3" fmla="*/ 647745 h 1375171"/>
                <a:gd name="connsiteX4" fmla="*/ 0 w 1375171"/>
                <a:gd name="connsiteY4" fmla="*/ 726327 h 1375171"/>
                <a:gd name="connsiteX5" fmla="*/ 648295 w 1375171"/>
                <a:gd name="connsiteY5" fmla="*/ 726327 h 1375171"/>
                <a:gd name="connsiteX6" fmla="*/ 648295 w 1375171"/>
                <a:gd name="connsiteY6" fmla="*/ 1375172 h 1375171"/>
                <a:gd name="connsiteX7" fmla="*/ 726877 w 1375171"/>
                <a:gd name="connsiteY7" fmla="*/ 1375172 h 1375171"/>
                <a:gd name="connsiteX8" fmla="*/ 726877 w 1375171"/>
                <a:gd name="connsiteY8" fmla="*/ 726327 h 1375171"/>
                <a:gd name="connsiteX9" fmla="*/ 1375172 w 1375171"/>
                <a:gd name="connsiteY9" fmla="*/ 726327 h 1375171"/>
                <a:gd name="connsiteX10" fmla="*/ 1375172 w 1375171"/>
                <a:gd name="connsiteY10" fmla="*/ 647745 h 1375171"/>
                <a:gd name="connsiteX11" fmla="*/ 726877 w 1375171"/>
                <a:gd name="connsiteY11" fmla="*/ 647745 h 1375171"/>
                <a:gd name="connsiteX12" fmla="*/ 726877 w 1375171"/>
                <a:gd name="connsiteY12" fmla="*/ 0 h 1375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75171" h="1375171">
                  <a:moveTo>
                    <a:pt x="726877" y="0"/>
                  </a:moveTo>
                  <a:lnTo>
                    <a:pt x="648295" y="0"/>
                  </a:lnTo>
                  <a:lnTo>
                    <a:pt x="648295" y="647745"/>
                  </a:lnTo>
                  <a:lnTo>
                    <a:pt x="0" y="647745"/>
                  </a:lnTo>
                  <a:lnTo>
                    <a:pt x="0" y="726327"/>
                  </a:lnTo>
                  <a:lnTo>
                    <a:pt x="648295" y="726327"/>
                  </a:lnTo>
                  <a:lnTo>
                    <a:pt x="648295" y="1375172"/>
                  </a:lnTo>
                  <a:lnTo>
                    <a:pt x="726877" y="1375172"/>
                  </a:lnTo>
                  <a:lnTo>
                    <a:pt x="726877" y="726327"/>
                  </a:lnTo>
                  <a:lnTo>
                    <a:pt x="1375172" y="726327"/>
                  </a:lnTo>
                  <a:lnTo>
                    <a:pt x="1375172" y="647745"/>
                  </a:lnTo>
                  <a:lnTo>
                    <a:pt x="726877" y="647745"/>
                  </a:lnTo>
                  <a:lnTo>
                    <a:pt x="726877" y="0"/>
                  </a:lnTo>
                  <a:close/>
                </a:path>
              </a:pathLst>
            </a:custGeom>
            <a:solidFill>
              <a:schemeClr val="tx1"/>
            </a:solidFill>
            <a:ln w="39291" cap="flat">
              <a:noFill/>
              <a:prstDash val="solid"/>
              <a:miter/>
            </a:ln>
          </p:spPr>
          <p:txBody>
            <a:bodyPr vert="wordArtVert" tIns="45720" rtlCol="0" anchor="ctr"/>
            <a:lstStyle/>
            <a:p>
              <a:endParaRPr lang="en-US" dirty="0"/>
            </a:p>
          </p:txBody>
        </p:sp>
      </p:gr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10</a:t>
            </a:fld>
            <a:endParaRPr lang="en-US">
              <a:solidFill>
                <a:prstClr val="black">
                  <a:tint val="75000"/>
                </a:prstClr>
              </a:solidFill>
            </a:endParaRPr>
          </a:p>
        </p:txBody>
      </p:sp>
      <p:sp>
        <p:nvSpPr>
          <p:cNvPr id="5" name="TextBox 4">
            <a:extLst>
              <a:ext uri="{FF2B5EF4-FFF2-40B4-BE49-F238E27FC236}">
                <a16:creationId xmlns:a16="http://schemas.microsoft.com/office/drawing/2014/main" id="{EA278446-2185-4D07-B3A9-7BF4ABEDD84B}"/>
              </a:ext>
            </a:extLst>
          </p:cNvPr>
          <p:cNvSpPr txBox="1"/>
          <p:nvPr/>
        </p:nvSpPr>
        <p:spPr>
          <a:xfrm>
            <a:off x="6404650" y="1157235"/>
            <a:ext cx="3017520" cy="2103120"/>
          </a:xfrm>
          <a:prstGeom prst="rect">
            <a:avLst/>
          </a:prstGeom>
          <a:solidFill>
            <a:schemeClr val="bg2"/>
          </a:solidFill>
        </p:spPr>
        <p:txBody>
          <a:bodyPr wrap="square" rtlCol="0">
            <a:spAutoFit/>
          </a:bodyPr>
          <a:lstStyle/>
          <a:p>
            <a:r>
              <a:rPr lang="en-US" sz="1800" dirty="0">
                <a:effectLst/>
                <a:latin typeface="Calibri" panose="020F0502020204030204" pitchFamily="34" charset="0"/>
                <a:ea typeface="Times New Roman" panose="02020603050405020304" pitchFamily="18" charset="0"/>
              </a:rPr>
              <a:t>BESS unit discharging MW (shown as positive generator gross and net MW) and exporting MVAr (shown as positive generator gross and net MVAr)</a:t>
            </a:r>
            <a:endParaRPr lang="en-US" sz="1800" dirty="0">
              <a:effectLst/>
              <a:latin typeface="Calibri" panose="020F0502020204030204" pitchFamily="34" charset="0"/>
              <a:ea typeface="Calibri" panose="020F0502020204030204" pitchFamily="34" charset="0"/>
            </a:endParaRPr>
          </a:p>
          <a:p>
            <a:endParaRPr lang="en-US" dirty="0"/>
          </a:p>
        </p:txBody>
      </p:sp>
      <p:sp>
        <p:nvSpPr>
          <p:cNvPr id="13" name="TextBox 12">
            <a:extLst>
              <a:ext uri="{FF2B5EF4-FFF2-40B4-BE49-F238E27FC236}">
                <a16:creationId xmlns:a16="http://schemas.microsoft.com/office/drawing/2014/main" id="{6421ED80-B3BA-4B54-9425-9D50ED0B8416}"/>
              </a:ext>
            </a:extLst>
          </p:cNvPr>
          <p:cNvSpPr txBox="1"/>
          <p:nvPr/>
        </p:nvSpPr>
        <p:spPr>
          <a:xfrm>
            <a:off x="6351194" y="4214916"/>
            <a:ext cx="3017520" cy="2103120"/>
          </a:xfrm>
          <a:prstGeom prst="rect">
            <a:avLst/>
          </a:prstGeom>
          <a:solidFill>
            <a:schemeClr val="bg2"/>
          </a:solidFill>
        </p:spPr>
        <p:txBody>
          <a:bodyPr wrap="square">
            <a:spAutoFit/>
          </a:bodyPr>
          <a:lstStyle/>
          <a:p>
            <a:pPr marR="0" lvl="0">
              <a:spcBef>
                <a:spcPts val="0"/>
              </a:spcBef>
              <a:spcAft>
                <a:spcPts val="0"/>
              </a:spcAft>
            </a:pPr>
            <a:r>
              <a:rPr lang="en-US" sz="1800" dirty="0">
                <a:effectLst/>
                <a:latin typeface="Calibri" panose="020F0502020204030204" pitchFamily="34" charset="0"/>
                <a:ea typeface="Times New Roman" panose="02020603050405020304" pitchFamily="18" charset="0"/>
              </a:rPr>
              <a:t>BESS unit discharging MW (shown as positive generator gross and net MW) and importing MVAr (shown as negative generator gross and net MVAr)</a:t>
            </a:r>
            <a:endParaRPr lang="en-US" sz="1800" dirty="0">
              <a:effectLst/>
              <a:latin typeface="Calibri" panose="020F0502020204030204" pitchFamily="34" charset="0"/>
              <a:ea typeface="Calibri" panose="020F0502020204030204" pitchFamily="34" charset="0"/>
            </a:endParaRPr>
          </a:p>
        </p:txBody>
      </p:sp>
      <p:sp>
        <p:nvSpPr>
          <p:cNvPr id="14" name="TextBox 13">
            <a:extLst>
              <a:ext uri="{FF2B5EF4-FFF2-40B4-BE49-F238E27FC236}">
                <a16:creationId xmlns:a16="http://schemas.microsoft.com/office/drawing/2014/main" id="{A8735C76-529C-4C3D-A8AF-C458A419547D}"/>
              </a:ext>
            </a:extLst>
          </p:cNvPr>
          <p:cNvSpPr txBox="1"/>
          <p:nvPr/>
        </p:nvSpPr>
        <p:spPr>
          <a:xfrm>
            <a:off x="2593193" y="4101425"/>
            <a:ext cx="3017520" cy="2103120"/>
          </a:xfrm>
          <a:prstGeom prst="rect">
            <a:avLst/>
          </a:prstGeom>
          <a:solidFill>
            <a:schemeClr val="bg2"/>
          </a:solidFill>
        </p:spPr>
        <p:txBody>
          <a:bodyPr wrap="square">
            <a:spAutoFit/>
          </a:bodyPr>
          <a:lstStyle/>
          <a:p>
            <a:pPr marR="0" lvl="0">
              <a:spcBef>
                <a:spcPts val="0"/>
              </a:spcBef>
              <a:spcAft>
                <a:spcPts val="0"/>
              </a:spcAft>
            </a:pPr>
            <a:r>
              <a:rPr lang="en-US" sz="1800" dirty="0">
                <a:effectLst/>
                <a:latin typeface="Calibri" panose="020F0502020204030204" pitchFamily="34" charset="0"/>
                <a:ea typeface="Times New Roman" panose="02020603050405020304" pitchFamily="18" charset="0"/>
              </a:rPr>
              <a:t>BESS unit charging MW (shown as positive charging load MW and Load Resource NPF) and importing MVAr (shown as negative generator gross and net MVAr)</a:t>
            </a:r>
            <a:endParaRPr lang="en-US" sz="1800" dirty="0">
              <a:effectLst/>
              <a:latin typeface="Calibri" panose="020F0502020204030204" pitchFamily="34" charset="0"/>
              <a:ea typeface="Calibri" panose="020F0502020204030204" pitchFamily="34" charset="0"/>
            </a:endParaRPr>
          </a:p>
        </p:txBody>
      </p:sp>
      <p:sp>
        <p:nvSpPr>
          <p:cNvPr id="15" name="TextBox 14">
            <a:extLst>
              <a:ext uri="{FF2B5EF4-FFF2-40B4-BE49-F238E27FC236}">
                <a16:creationId xmlns:a16="http://schemas.microsoft.com/office/drawing/2014/main" id="{79C8E803-5F3D-477A-951E-76701D5A7AA9}"/>
              </a:ext>
            </a:extLst>
          </p:cNvPr>
          <p:cNvSpPr txBox="1"/>
          <p:nvPr/>
        </p:nvSpPr>
        <p:spPr>
          <a:xfrm>
            <a:off x="2593193" y="1163353"/>
            <a:ext cx="3017520" cy="2103120"/>
          </a:xfrm>
          <a:prstGeom prst="rect">
            <a:avLst/>
          </a:prstGeom>
          <a:solidFill>
            <a:schemeClr val="bg2"/>
          </a:solidFill>
        </p:spPr>
        <p:txBody>
          <a:bodyPr wrap="square">
            <a:spAutoFit/>
          </a:bodyPr>
          <a:lstStyle/>
          <a:p>
            <a:pPr marR="0" lvl="0">
              <a:spcBef>
                <a:spcPts val="0"/>
              </a:spcBef>
              <a:spcAft>
                <a:spcPts val="0"/>
              </a:spcAft>
            </a:pPr>
            <a:r>
              <a:rPr lang="en-US" sz="1800" dirty="0">
                <a:effectLst/>
                <a:latin typeface="Calibri" panose="020F0502020204030204" pitchFamily="34" charset="0"/>
                <a:ea typeface="Times New Roman" panose="02020603050405020304" pitchFamily="18" charset="0"/>
              </a:rPr>
              <a:t>BESS unit charging MW (shown as positive charging load MW and Load Resource NPF) and exporting MVAr (shown as positive generator gross and net MVAr)</a:t>
            </a:r>
            <a:endParaRPr lang="en-US" sz="1800" dirty="0">
              <a:effectLst/>
              <a:latin typeface="Calibri" panose="020F0502020204030204" pitchFamily="34" charset="0"/>
              <a:ea typeface="Calibri" panose="020F0502020204030204" pitchFamily="34" charset="0"/>
            </a:endParaRPr>
          </a:p>
        </p:txBody>
      </p:sp>
      <p:sp>
        <p:nvSpPr>
          <p:cNvPr id="16" name="TextBox 15">
            <a:extLst>
              <a:ext uri="{FF2B5EF4-FFF2-40B4-BE49-F238E27FC236}">
                <a16:creationId xmlns:a16="http://schemas.microsoft.com/office/drawing/2014/main" id="{841ADF3E-761E-42DC-A863-9AA5E6A35531}"/>
              </a:ext>
            </a:extLst>
          </p:cNvPr>
          <p:cNvSpPr txBox="1"/>
          <p:nvPr/>
        </p:nvSpPr>
        <p:spPr>
          <a:xfrm>
            <a:off x="8179994" y="3732093"/>
            <a:ext cx="595035" cy="369332"/>
          </a:xfrm>
          <a:prstGeom prst="rect">
            <a:avLst/>
          </a:prstGeom>
          <a:noFill/>
        </p:spPr>
        <p:txBody>
          <a:bodyPr wrap="none" rtlCol="0">
            <a:spAutoFit/>
          </a:bodyPr>
          <a:lstStyle/>
          <a:p>
            <a:r>
              <a:rPr lang="en-US" dirty="0"/>
              <a:t>MW</a:t>
            </a:r>
          </a:p>
        </p:txBody>
      </p:sp>
      <p:sp>
        <p:nvSpPr>
          <p:cNvPr id="17" name="TextBox 16">
            <a:extLst>
              <a:ext uri="{FF2B5EF4-FFF2-40B4-BE49-F238E27FC236}">
                <a16:creationId xmlns:a16="http://schemas.microsoft.com/office/drawing/2014/main" id="{2411D56D-DC31-4ED3-A69B-4D8D68657B77}"/>
              </a:ext>
            </a:extLst>
          </p:cNvPr>
          <p:cNvSpPr txBox="1"/>
          <p:nvPr/>
        </p:nvSpPr>
        <p:spPr>
          <a:xfrm>
            <a:off x="6029812" y="780087"/>
            <a:ext cx="461665" cy="742063"/>
          </a:xfrm>
          <a:prstGeom prst="rect">
            <a:avLst/>
          </a:prstGeom>
          <a:noFill/>
        </p:spPr>
        <p:txBody>
          <a:bodyPr vert="vert270" wrap="none" rtlCol="0">
            <a:spAutoFit/>
          </a:bodyPr>
          <a:lstStyle/>
          <a:p>
            <a:r>
              <a:rPr lang="en-US" dirty="0"/>
              <a:t>MVAR</a:t>
            </a:r>
          </a:p>
        </p:txBody>
      </p:sp>
      <p:grpSp>
        <p:nvGrpSpPr>
          <p:cNvPr id="37" name="Group 36">
            <a:extLst>
              <a:ext uri="{FF2B5EF4-FFF2-40B4-BE49-F238E27FC236}">
                <a16:creationId xmlns:a16="http://schemas.microsoft.com/office/drawing/2014/main" id="{C7EB7160-46A1-4099-B8BA-E904531EAB53}"/>
              </a:ext>
            </a:extLst>
          </p:cNvPr>
          <p:cNvGrpSpPr/>
          <p:nvPr/>
        </p:nvGrpSpPr>
        <p:grpSpPr>
          <a:xfrm>
            <a:off x="9390406" y="1558455"/>
            <a:ext cx="2578943" cy="1047657"/>
            <a:chOff x="9658547" y="1614894"/>
            <a:chExt cx="2578943" cy="1047657"/>
          </a:xfrm>
        </p:grpSpPr>
        <p:sp>
          <p:nvSpPr>
            <p:cNvPr id="27" name="TextBox 26">
              <a:extLst>
                <a:ext uri="{FF2B5EF4-FFF2-40B4-BE49-F238E27FC236}">
                  <a16:creationId xmlns:a16="http://schemas.microsoft.com/office/drawing/2014/main" id="{C83ED8AF-0F03-4615-A335-C2B12A7438DA}"/>
                </a:ext>
              </a:extLst>
            </p:cNvPr>
            <p:cNvSpPr txBox="1"/>
            <p:nvPr/>
          </p:nvSpPr>
          <p:spPr>
            <a:xfrm>
              <a:off x="11506200" y="2139331"/>
              <a:ext cx="731290" cy="523220"/>
            </a:xfrm>
            <a:prstGeom prst="rect">
              <a:avLst/>
            </a:prstGeom>
            <a:noFill/>
          </p:spPr>
          <p:txBody>
            <a:bodyPr wrap="none" rtlCol="0">
              <a:spAutoFit/>
            </a:bodyPr>
            <a:lstStyle/>
            <a:p>
              <a:r>
                <a:rPr lang="en-US" sz="1400" dirty="0"/>
                <a:t>0 MW</a:t>
              </a:r>
            </a:p>
            <a:p>
              <a:r>
                <a:rPr lang="en-US" sz="1400" dirty="0"/>
                <a:t>0 </a:t>
              </a:r>
              <a:r>
                <a:rPr lang="en-US" sz="1400" dirty="0" err="1"/>
                <a:t>Mvar</a:t>
              </a:r>
              <a:endParaRPr lang="en-US" sz="1400" dirty="0"/>
            </a:p>
          </p:txBody>
        </p:sp>
        <p:sp>
          <p:nvSpPr>
            <p:cNvPr id="28" name="TextBox 27">
              <a:extLst>
                <a:ext uri="{FF2B5EF4-FFF2-40B4-BE49-F238E27FC236}">
                  <a16:creationId xmlns:a16="http://schemas.microsoft.com/office/drawing/2014/main" id="{8FC06097-E1F4-4793-BC34-3BF5EBD76D5B}"/>
                </a:ext>
              </a:extLst>
            </p:cNvPr>
            <p:cNvSpPr txBox="1"/>
            <p:nvPr/>
          </p:nvSpPr>
          <p:spPr>
            <a:xfrm>
              <a:off x="9658547" y="2120463"/>
              <a:ext cx="747320" cy="523220"/>
            </a:xfrm>
            <a:prstGeom prst="rect">
              <a:avLst/>
            </a:prstGeom>
            <a:noFill/>
          </p:spPr>
          <p:txBody>
            <a:bodyPr wrap="none" rtlCol="0">
              <a:spAutoFit/>
            </a:bodyPr>
            <a:lstStyle/>
            <a:p>
              <a:r>
                <a:rPr lang="en-US" sz="1400" dirty="0"/>
                <a:t>+ MW</a:t>
              </a:r>
            </a:p>
            <a:p>
              <a:r>
                <a:rPr lang="en-US" sz="1400" dirty="0"/>
                <a:t>+ GMV</a:t>
              </a:r>
            </a:p>
          </p:txBody>
        </p:sp>
        <p:grpSp>
          <p:nvGrpSpPr>
            <p:cNvPr id="29" name="Group 28">
              <a:extLst>
                <a:ext uri="{FF2B5EF4-FFF2-40B4-BE49-F238E27FC236}">
                  <a16:creationId xmlns:a16="http://schemas.microsoft.com/office/drawing/2014/main" id="{8DEC0398-2850-4319-AA34-C466C2C58319}"/>
                </a:ext>
              </a:extLst>
            </p:cNvPr>
            <p:cNvGrpSpPr/>
            <p:nvPr/>
          </p:nvGrpSpPr>
          <p:grpSpPr>
            <a:xfrm>
              <a:off x="10188219" y="1614894"/>
              <a:ext cx="1600200" cy="1028789"/>
              <a:chOff x="4101221" y="2283197"/>
              <a:chExt cx="1600200" cy="1028789"/>
            </a:xfrm>
          </p:grpSpPr>
          <p:grpSp>
            <p:nvGrpSpPr>
              <p:cNvPr id="30" name="Group 29">
                <a:extLst>
                  <a:ext uri="{FF2B5EF4-FFF2-40B4-BE49-F238E27FC236}">
                    <a16:creationId xmlns:a16="http://schemas.microsoft.com/office/drawing/2014/main" id="{DF465F3E-F374-4CD5-9DA3-7421D31A47B8}"/>
                  </a:ext>
                </a:extLst>
              </p:cNvPr>
              <p:cNvGrpSpPr/>
              <p:nvPr/>
            </p:nvGrpSpPr>
            <p:grpSpPr>
              <a:xfrm>
                <a:off x="4101221" y="2283197"/>
                <a:ext cx="1600200" cy="998944"/>
                <a:chOff x="4114800" y="2285999"/>
                <a:chExt cx="1600200" cy="998944"/>
              </a:xfrm>
            </p:grpSpPr>
            <p:sp>
              <p:nvSpPr>
                <p:cNvPr id="32" name="Isosceles Triangle 31">
                  <a:extLst>
                    <a:ext uri="{FF2B5EF4-FFF2-40B4-BE49-F238E27FC236}">
                      <a16:creationId xmlns:a16="http://schemas.microsoft.com/office/drawing/2014/main" id="{0899D3C7-E73B-4403-913F-D8B3867C4E25}"/>
                    </a:ext>
                  </a:extLst>
                </p:cNvPr>
                <p:cNvSpPr/>
                <p:nvPr/>
              </p:nvSpPr>
              <p:spPr>
                <a:xfrm rot="10800000">
                  <a:off x="4991100" y="2980143"/>
                  <a:ext cx="381000" cy="3048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a:extLst>
                    <a:ext uri="{FF2B5EF4-FFF2-40B4-BE49-F238E27FC236}">
                      <a16:creationId xmlns:a16="http://schemas.microsoft.com/office/drawing/2014/main" id="{6ED6F7C2-8344-4328-BB0A-08FCE4142CE0}"/>
                    </a:ext>
                  </a:extLst>
                </p:cNvPr>
                <p:cNvCxnSpPr>
                  <a:cxnSpLocks/>
                </p:cNvCxnSpPr>
                <p:nvPr/>
              </p:nvCxnSpPr>
              <p:spPr>
                <a:xfrm>
                  <a:off x="4114800" y="2286000"/>
                  <a:ext cx="1600200" cy="31619"/>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7C80C01A-E35F-4149-947F-B05F4DFF8701}"/>
                    </a:ext>
                  </a:extLst>
                </p:cNvPr>
                <p:cNvCxnSpPr>
                  <a:cxnSpLocks/>
                </p:cNvCxnSpPr>
                <p:nvPr/>
              </p:nvCxnSpPr>
              <p:spPr>
                <a:xfrm>
                  <a:off x="4572000" y="2285999"/>
                  <a:ext cx="0" cy="68580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F6F13F12-8ED6-4802-B8F4-3AADABEA502D}"/>
                    </a:ext>
                  </a:extLst>
                </p:cNvPr>
                <p:cNvCxnSpPr>
                  <a:cxnSpLocks/>
                </p:cNvCxnSpPr>
                <p:nvPr/>
              </p:nvCxnSpPr>
              <p:spPr>
                <a:xfrm>
                  <a:off x="5185213" y="2317619"/>
                  <a:ext cx="1" cy="68580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6" name="Flowchart: Delay 35">
                  <a:extLst>
                    <a:ext uri="{FF2B5EF4-FFF2-40B4-BE49-F238E27FC236}">
                      <a16:creationId xmlns:a16="http://schemas.microsoft.com/office/drawing/2014/main" id="{56CAB8FF-B7AF-450D-8245-B3B044376A52}"/>
                    </a:ext>
                  </a:extLst>
                </p:cNvPr>
                <p:cNvSpPr/>
                <p:nvPr/>
              </p:nvSpPr>
              <p:spPr>
                <a:xfrm rot="16200000">
                  <a:off x="4451027" y="2903942"/>
                  <a:ext cx="228599" cy="381000"/>
                </a:xfrm>
                <a:prstGeom prst="flowChartDela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31" name="Straight Connector 30">
                <a:extLst>
                  <a:ext uri="{FF2B5EF4-FFF2-40B4-BE49-F238E27FC236}">
                    <a16:creationId xmlns:a16="http://schemas.microsoft.com/office/drawing/2014/main" id="{3B338D99-828D-43C9-8955-F744D2EE5DDA}"/>
                  </a:ext>
                </a:extLst>
              </p:cNvPr>
              <p:cNvCxnSpPr>
                <a:cxnSpLocks/>
              </p:cNvCxnSpPr>
              <p:nvPr/>
            </p:nvCxnSpPr>
            <p:spPr>
              <a:xfrm flipV="1">
                <a:off x="4977521" y="2895600"/>
                <a:ext cx="381000" cy="416386"/>
              </a:xfrm>
              <a:prstGeom prst="line">
                <a:avLst/>
              </a:prstGeom>
              <a:ln w="25400"/>
            </p:spPr>
            <p:style>
              <a:lnRef idx="1">
                <a:schemeClr val="accent1"/>
              </a:lnRef>
              <a:fillRef idx="0">
                <a:schemeClr val="accent1"/>
              </a:fillRef>
              <a:effectRef idx="0">
                <a:schemeClr val="accent1"/>
              </a:effectRef>
              <a:fontRef idx="minor">
                <a:schemeClr val="tx1"/>
              </a:fontRef>
            </p:style>
          </p:cxnSp>
        </p:grpSp>
      </p:grpSp>
      <p:grpSp>
        <p:nvGrpSpPr>
          <p:cNvPr id="38" name="Group 37">
            <a:extLst>
              <a:ext uri="{FF2B5EF4-FFF2-40B4-BE49-F238E27FC236}">
                <a16:creationId xmlns:a16="http://schemas.microsoft.com/office/drawing/2014/main" id="{6C4DD6C3-F196-4976-BD64-2BD767646CE1}"/>
              </a:ext>
            </a:extLst>
          </p:cNvPr>
          <p:cNvGrpSpPr/>
          <p:nvPr/>
        </p:nvGrpSpPr>
        <p:grpSpPr>
          <a:xfrm>
            <a:off x="9390406" y="4313746"/>
            <a:ext cx="2569092" cy="1069199"/>
            <a:chOff x="3581400" y="2261655"/>
            <a:chExt cx="2569092" cy="1069199"/>
          </a:xfrm>
        </p:grpSpPr>
        <p:sp>
          <p:nvSpPr>
            <p:cNvPr id="39" name="TextBox 38">
              <a:extLst>
                <a:ext uri="{FF2B5EF4-FFF2-40B4-BE49-F238E27FC236}">
                  <a16:creationId xmlns:a16="http://schemas.microsoft.com/office/drawing/2014/main" id="{C6EC08C6-1168-4714-9A46-B362B2DD99A5}"/>
                </a:ext>
              </a:extLst>
            </p:cNvPr>
            <p:cNvSpPr txBox="1"/>
            <p:nvPr/>
          </p:nvSpPr>
          <p:spPr>
            <a:xfrm>
              <a:off x="5419202" y="2807634"/>
              <a:ext cx="731290" cy="523220"/>
            </a:xfrm>
            <a:prstGeom prst="rect">
              <a:avLst/>
            </a:prstGeom>
            <a:noFill/>
          </p:spPr>
          <p:txBody>
            <a:bodyPr wrap="none" rtlCol="0">
              <a:spAutoFit/>
            </a:bodyPr>
            <a:lstStyle/>
            <a:p>
              <a:r>
                <a:rPr lang="en-US" sz="1400" dirty="0"/>
                <a:t>0 MW</a:t>
              </a:r>
            </a:p>
            <a:p>
              <a:r>
                <a:rPr lang="en-US" sz="1400" dirty="0"/>
                <a:t>0 </a:t>
              </a:r>
              <a:r>
                <a:rPr lang="en-US" sz="1400" dirty="0" err="1"/>
                <a:t>Mvar</a:t>
              </a:r>
              <a:endParaRPr lang="en-US" sz="1400" dirty="0"/>
            </a:p>
          </p:txBody>
        </p:sp>
        <p:sp>
          <p:nvSpPr>
            <p:cNvPr id="40" name="TextBox 39">
              <a:extLst>
                <a:ext uri="{FF2B5EF4-FFF2-40B4-BE49-F238E27FC236}">
                  <a16:creationId xmlns:a16="http://schemas.microsoft.com/office/drawing/2014/main" id="{78BEDF20-C061-4EFF-8B12-71CB4137335E}"/>
                </a:ext>
              </a:extLst>
            </p:cNvPr>
            <p:cNvSpPr txBox="1"/>
            <p:nvPr/>
          </p:nvSpPr>
          <p:spPr>
            <a:xfrm>
              <a:off x="3581400" y="2767224"/>
              <a:ext cx="702436" cy="523220"/>
            </a:xfrm>
            <a:prstGeom prst="rect">
              <a:avLst/>
            </a:prstGeom>
            <a:noFill/>
          </p:spPr>
          <p:txBody>
            <a:bodyPr wrap="none" rtlCol="0">
              <a:spAutoFit/>
            </a:bodyPr>
            <a:lstStyle/>
            <a:p>
              <a:r>
                <a:rPr lang="en-US" sz="1400" dirty="0"/>
                <a:t>+ MW</a:t>
              </a:r>
            </a:p>
            <a:p>
              <a:r>
                <a:rPr lang="en-US" sz="1400" dirty="0"/>
                <a:t>- GMV</a:t>
              </a:r>
            </a:p>
          </p:txBody>
        </p:sp>
        <p:grpSp>
          <p:nvGrpSpPr>
            <p:cNvPr id="41" name="Group 40">
              <a:extLst>
                <a:ext uri="{FF2B5EF4-FFF2-40B4-BE49-F238E27FC236}">
                  <a16:creationId xmlns:a16="http://schemas.microsoft.com/office/drawing/2014/main" id="{5801C397-46EF-4EC6-977E-B0974CC3B9E9}"/>
                </a:ext>
              </a:extLst>
            </p:cNvPr>
            <p:cNvGrpSpPr/>
            <p:nvPr/>
          </p:nvGrpSpPr>
          <p:grpSpPr>
            <a:xfrm>
              <a:off x="4111072" y="2261655"/>
              <a:ext cx="1600200" cy="1028789"/>
              <a:chOff x="4101221" y="2283197"/>
              <a:chExt cx="1600200" cy="1028789"/>
            </a:xfrm>
          </p:grpSpPr>
          <p:grpSp>
            <p:nvGrpSpPr>
              <p:cNvPr id="42" name="Group 41">
                <a:extLst>
                  <a:ext uri="{FF2B5EF4-FFF2-40B4-BE49-F238E27FC236}">
                    <a16:creationId xmlns:a16="http://schemas.microsoft.com/office/drawing/2014/main" id="{0B78104E-AE1E-4417-B788-65B5278452A3}"/>
                  </a:ext>
                </a:extLst>
              </p:cNvPr>
              <p:cNvGrpSpPr/>
              <p:nvPr/>
            </p:nvGrpSpPr>
            <p:grpSpPr>
              <a:xfrm>
                <a:off x="4101221" y="2283197"/>
                <a:ext cx="1600200" cy="998944"/>
                <a:chOff x="4114800" y="2285999"/>
                <a:chExt cx="1600200" cy="998944"/>
              </a:xfrm>
            </p:grpSpPr>
            <p:sp>
              <p:nvSpPr>
                <p:cNvPr id="44" name="Isosceles Triangle 43">
                  <a:extLst>
                    <a:ext uri="{FF2B5EF4-FFF2-40B4-BE49-F238E27FC236}">
                      <a16:creationId xmlns:a16="http://schemas.microsoft.com/office/drawing/2014/main" id="{16065451-D4F6-46F5-8D13-1CC1682B0E9D}"/>
                    </a:ext>
                  </a:extLst>
                </p:cNvPr>
                <p:cNvSpPr/>
                <p:nvPr/>
              </p:nvSpPr>
              <p:spPr>
                <a:xfrm rot="10800000">
                  <a:off x="4991100" y="2980143"/>
                  <a:ext cx="381000" cy="3048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5" name="Straight Connector 44">
                  <a:extLst>
                    <a:ext uri="{FF2B5EF4-FFF2-40B4-BE49-F238E27FC236}">
                      <a16:creationId xmlns:a16="http://schemas.microsoft.com/office/drawing/2014/main" id="{3304DFC8-D63E-4102-813B-00899F61912E}"/>
                    </a:ext>
                  </a:extLst>
                </p:cNvPr>
                <p:cNvCxnSpPr>
                  <a:cxnSpLocks/>
                </p:cNvCxnSpPr>
                <p:nvPr/>
              </p:nvCxnSpPr>
              <p:spPr>
                <a:xfrm>
                  <a:off x="4114800" y="2286000"/>
                  <a:ext cx="1600200" cy="31619"/>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1E8FADC1-0DC5-4934-B46A-10A048174617}"/>
                    </a:ext>
                  </a:extLst>
                </p:cNvPr>
                <p:cNvCxnSpPr>
                  <a:cxnSpLocks/>
                </p:cNvCxnSpPr>
                <p:nvPr/>
              </p:nvCxnSpPr>
              <p:spPr>
                <a:xfrm>
                  <a:off x="4572000" y="2285999"/>
                  <a:ext cx="0" cy="68580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392EEE95-06C7-43EC-B8A6-E9E566412BA2}"/>
                    </a:ext>
                  </a:extLst>
                </p:cNvPr>
                <p:cNvCxnSpPr>
                  <a:cxnSpLocks/>
                </p:cNvCxnSpPr>
                <p:nvPr/>
              </p:nvCxnSpPr>
              <p:spPr>
                <a:xfrm>
                  <a:off x="5185213" y="2317619"/>
                  <a:ext cx="1" cy="68580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8" name="Flowchart: Delay 47">
                  <a:extLst>
                    <a:ext uri="{FF2B5EF4-FFF2-40B4-BE49-F238E27FC236}">
                      <a16:creationId xmlns:a16="http://schemas.microsoft.com/office/drawing/2014/main" id="{7252C8B3-D750-4274-A10F-60D5572D4B93}"/>
                    </a:ext>
                  </a:extLst>
                </p:cNvPr>
                <p:cNvSpPr/>
                <p:nvPr/>
              </p:nvSpPr>
              <p:spPr>
                <a:xfrm rot="16200000">
                  <a:off x="4451027" y="2903942"/>
                  <a:ext cx="228599" cy="381000"/>
                </a:xfrm>
                <a:prstGeom prst="flowChartDela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3" name="Straight Connector 42">
                <a:extLst>
                  <a:ext uri="{FF2B5EF4-FFF2-40B4-BE49-F238E27FC236}">
                    <a16:creationId xmlns:a16="http://schemas.microsoft.com/office/drawing/2014/main" id="{9294E335-7F04-4F1A-82D2-69B7E3F6B08C}"/>
                  </a:ext>
                </a:extLst>
              </p:cNvPr>
              <p:cNvCxnSpPr>
                <a:cxnSpLocks/>
              </p:cNvCxnSpPr>
              <p:nvPr/>
            </p:nvCxnSpPr>
            <p:spPr>
              <a:xfrm flipV="1">
                <a:off x="4977521" y="2895600"/>
                <a:ext cx="381000" cy="416386"/>
              </a:xfrm>
              <a:prstGeom prst="line">
                <a:avLst/>
              </a:prstGeom>
              <a:ln w="25400"/>
            </p:spPr>
            <p:style>
              <a:lnRef idx="1">
                <a:schemeClr val="accent1"/>
              </a:lnRef>
              <a:fillRef idx="0">
                <a:schemeClr val="accent1"/>
              </a:fillRef>
              <a:effectRef idx="0">
                <a:schemeClr val="accent1"/>
              </a:effectRef>
              <a:fontRef idx="minor">
                <a:schemeClr val="tx1"/>
              </a:fontRef>
            </p:style>
          </p:cxnSp>
        </p:grpSp>
      </p:grpSp>
      <p:grpSp>
        <p:nvGrpSpPr>
          <p:cNvPr id="71" name="Group 70">
            <a:extLst>
              <a:ext uri="{FF2B5EF4-FFF2-40B4-BE49-F238E27FC236}">
                <a16:creationId xmlns:a16="http://schemas.microsoft.com/office/drawing/2014/main" id="{9C6016FF-1F5F-467F-A247-0424CFFA005F}"/>
              </a:ext>
            </a:extLst>
          </p:cNvPr>
          <p:cNvGrpSpPr/>
          <p:nvPr/>
        </p:nvGrpSpPr>
        <p:grpSpPr>
          <a:xfrm>
            <a:off x="138505" y="1488200"/>
            <a:ext cx="2584341" cy="1069199"/>
            <a:chOff x="3556300" y="2280081"/>
            <a:chExt cx="2584341" cy="1069199"/>
          </a:xfrm>
        </p:grpSpPr>
        <p:sp>
          <p:nvSpPr>
            <p:cNvPr id="72" name="TextBox 71">
              <a:extLst>
                <a:ext uri="{FF2B5EF4-FFF2-40B4-BE49-F238E27FC236}">
                  <a16:creationId xmlns:a16="http://schemas.microsoft.com/office/drawing/2014/main" id="{C88AE77C-EC8D-4BFB-B3A9-0CB2AF517A7F}"/>
                </a:ext>
              </a:extLst>
            </p:cNvPr>
            <p:cNvSpPr txBox="1"/>
            <p:nvPr/>
          </p:nvSpPr>
          <p:spPr>
            <a:xfrm>
              <a:off x="3556300" y="2826060"/>
              <a:ext cx="747320" cy="523220"/>
            </a:xfrm>
            <a:prstGeom prst="rect">
              <a:avLst/>
            </a:prstGeom>
            <a:noFill/>
          </p:spPr>
          <p:txBody>
            <a:bodyPr wrap="none" rtlCol="0">
              <a:spAutoFit/>
            </a:bodyPr>
            <a:lstStyle/>
            <a:p>
              <a:r>
                <a:rPr lang="en-US" sz="1400" dirty="0"/>
                <a:t>0 MW</a:t>
              </a:r>
            </a:p>
            <a:p>
              <a:r>
                <a:rPr lang="en-US" sz="1400" dirty="0"/>
                <a:t>+ GMV</a:t>
              </a:r>
            </a:p>
          </p:txBody>
        </p:sp>
        <p:sp>
          <p:nvSpPr>
            <p:cNvPr id="73" name="TextBox 72">
              <a:extLst>
                <a:ext uri="{FF2B5EF4-FFF2-40B4-BE49-F238E27FC236}">
                  <a16:creationId xmlns:a16="http://schemas.microsoft.com/office/drawing/2014/main" id="{26A42F8C-AF59-4CE4-BDFB-157EBB5E750C}"/>
                </a:ext>
              </a:extLst>
            </p:cNvPr>
            <p:cNvSpPr txBox="1"/>
            <p:nvPr/>
          </p:nvSpPr>
          <p:spPr>
            <a:xfrm>
              <a:off x="5409351" y="2826060"/>
              <a:ext cx="731290" cy="523220"/>
            </a:xfrm>
            <a:prstGeom prst="rect">
              <a:avLst/>
            </a:prstGeom>
            <a:noFill/>
          </p:spPr>
          <p:txBody>
            <a:bodyPr wrap="none" rtlCol="0">
              <a:spAutoFit/>
            </a:bodyPr>
            <a:lstStyle/>
            <a:p>
              <a:r>
                <a:rPr lang="en-US" sz="1400" dirty="0"/>
                <a:t>+ MW</a:t>
              </a:r>
            </a:p>
            <a:p>
              <a:r>
                <a:rPr lang="en-US" sz="1400" dirty="0"/>
                <a:t>0 </a:t>
              </a:r>
              <a:r>
                <a:rPr lang="en-US" sz="1400" dirty="0" err="1"/>
                <a:t>Mvar</a:t>
              </a:r>
              <a:endParaRPr lang="en-US" sz="1400" dirty="0"/>
            </a:p>
          </p:txBody>
        </p:sp>
        <p:grpSp>
          <p:nvGrpSpPr>
            <p:cNvPr id="74" name="Group 73">
              <a:extLst>
                <a:ext uri="{FF2B5EF4-FFF2-40B4-BE49-F238E27FC236}">
                  <a16:creationId xmlns:a16="http://schemas.microsoft.com/office/drawing/2014/main" id="{002A744E-F414-4290-964B-D102C3E593AB}"/>
                </a:ext>
              </a:extLst>
            </p:cNvPr>
            <p:cNvGrpSpPr/>
            <p:nvPr/>
          </p:nvGrpSpPr>
          <p:grpSpPr>
            <a:xfrm>
              <a:off x="4101221" y="2280081"/>
              <a:ext cx="1600200" cy="1028789"/>
              <a:chOff x="4101221" y="2283197"/>
              <a:chExt cx="1600200" cy="1028789"/>
            </a:xfrm>
          </p:grpSpPr>
          <p:grpSp>
            <p:nvGrpSpPr>
              <p:cNvPr id="75" name="Group 74">
                <a:extLst>
                  <a:ext uri="{FF2B5EF4-FFF2-40B4-BE49-F238E27FC236}">
                    <a16:creationId xmlns:a16="http://schemas.microsoft.com/office/drawing/2014/main" id="{F8198681-CE6A-4B7D-AE14-2BC095960D81}"/>
                  </a:ext>
                </a:extLst>
              </p:cNvPr>
              <p:cNvGrpSpPr/>
              <p:nvPr/>
            </p:nvGrpSpPr>
            <p:grpSpPr>
              <a:xfrm>
                <a:off x="4101221" y="2283197"/>
                <a:ext cx="1600200" cy="998944"/>
                <a:chOff x="4114800" y="2285999"/>
                <a:chExt cx="1600200" cy="998944"/>
              </a:xfrm>
            </p:grpSpPr>
            <p:sp>
              <p:nvSpPr>
                <p:cNvPr id="77" name="Isosceles Triangle 76">
                  <a:extLst>
                    <a:ext uri="{FF2B5EF4-FFF2-40B4-BE49-F238E27FC236}">
                      <a16:creationId xmlns:a16="http://schemas.microsoft.com/office/drawing/2014/main" id="{E0ED52C0-0C68-480F-888D-CB8952CCE088}"/>
                    </a:ext>
                  </a:extLst>
                </p:cNvPr>
                <p:cNvSpPr/>
                <p:nvPr/>
              </p:nvSpPr>
              <p:spPr>
                <a:xfrm rot="10800000">
                  <a:off x="4991100" y="2980143"/>
                  <a:ext cx="381000" cy="3048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8" name="Straight Connector 77">
                  <a:extLst>
                    <a:ext uri="{FF2B5EF4-FFF2-40B4-BE49-F238E27FC236}">
                      <a16:creationId xmlns:a16="http://schemas.microsoft.com/office/drawing/2014/main" id="{0163FEE7-D667-4F53-B6A9-09198043B269}"/>
                    </a:ext>
                  </a:extLst>
                </p:cNvPr>
                <p:cNvCxnSpPr>
                  <a:cxnSpLocks/>
                </p:cNvCxnSpPr>
                <p:nvPr/>
              </p:nvCxnSpPr>
              <p:spPr>
                <a:xfrm>
                  <a:off x="4114800" y="2286000"/>
                  <a:ext cx="1600200" cy="31619"/>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83C83F9E-E8DF-4FCF-94E2-342830AED574}"/>
                    </a:ext>
                  </a:extLst>
                </p:cNvPr>
                <p:cNvCxnSpPr>
                  <a:cxnSpLocks/>
                </p:cNvCxnSpPr>
                <p:nvPr/>
              </p:nvCxnSpPr>
              <p:spPr>
                <a:xfrm>
                  <a:off x="4572000" y="2285999"/>
                  <a:ext cx="0" cy="68580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C68D1BFB-134C-48EF-9613-F44FD8FB8633}"/>
                    </a:ext>
                  </a:extLst>
                </p:cNvPr>
                <p:cNvCxnSpPr>
                  <a:cxnSpLocks/>
                </p:cNvCxnSpPr>
                <p:nvPr/>
              </p:nvCxnSpPr>
              <p:spPr>
                <a:xfrm>
                  <a:off x="5185213" y="2317619"/>
                  <a:ext cx="1" cy="68580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1" name="Flowchart: Delay 80">
                  <a:extLst>
                    <a:ext uri="{FF2B5EF4-FFF2-40B4-BE49-F238E27FC236}">
                      <a16:creationId xmlns:a16="http://schemas.microsoft.com/office/drawing/2014/main" id="{80CB06C8-567A-4BC3-B8FC-D95F6B4FC8AD}"/>
                    </a:ext>
                  </a:extLst>
                </p:cNvPr>
                <p:cNvSpPr/>
                <p:nvPr/>
              </p:nvSpPr>
              <p:spPr>
                <a:xfrm rot="16200000">
                  <a:off x="4451027" y="2903942"/>
                  <a:ext cx="228599" cy="381000"/>
                </a:xfrm>
                <a:prstGeom prst="flowChartDela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76" name="Straight Connector 75">
                <a:extLst>
                  <a:ext uri="{FF2B5EF4-FFF2-40B4-BE49-F238E27FC236}">
                    <a16:creationId xmlns:a16="http://schemas.microsoft.com/office/drawing/2014/main" id="{B621F7B5-BFF8-4B2E-AE3A-79F42F8F4412}"/>
                  </a:ext>
                </a:extLst>
              </p:cNvPr>
              <p:cNvCxnSpPr>
                <a:cxnSpLocks/>
              </p:cNvCxnSpPr>
              <p:nvPr/>
            </p:nvCxnSpPr>
            <p:spPr>
              <a:xfrm flipV="1">
                <a:off x="4977521" y="2895600"/>
                <a:ext cx="381000" cy="416386"/>
              </a:xfrm>
              <a:prstGeom prst="line">
                <a:avLst/>
              </a:prstGeom>
              <a:ln w="25400"/>
            </p:spPr>
            <p:style>
              <a:lnRef idx="1">
                <a:schemeClr val="accent1"/>
              </a:lnRef>
              <a:fillRef idx="0">
                <a:schemeClr val="accent1"/>
              </a:fillRef>
              <a:effectRef idx="0">
                <a:schemeClr val="accent1"/>
              </a:effectRef>
              <a:fontRef idx="minor">
                <a:schemeClr val="tx1"/>
              </a:fontRef>
            </p:style>
          </p:cxnSp>
        </p:grpSp>
      </p:grpSp>
      <p:grpSp>
        <p:nvGrpSpPr>
          <p:cNvPr id="82" name="Group 81">
            <a:extLst>
              <a:ext uri="{FF2B5EF4-FFF2-40B4-BE49-F238E27FC236}">
                <a16:creationId xmlns:a16="http://schemas.microsoft.com/office/drawing/2014/main" id="{84EFBC33-790E-4392-96CA-0B029254008E}"/>
              </a:ext>
            </a:extLst>
          </p:cNvPr>
          <p:cNvGrpSpPr/>
          <p:nvPr/>
        </p:nvGrpSpPr>
        <p:grpSpPr>
          <a:xfrm>
            <a:off x="138505" y="4329556"/>
            <a:ext cx="2584341" cy="1078012"/>
            <a:chOff x="3556300" y="2271268"/>
            <a:chExt cx="2584341" cy="1078012"/>
          </a:xfrm>
        </p:grpSpPr>
        <p:sp>
          <p:nvSpPr>
            <p:cNvPr id="83" name="TextBox 82">
              <a:extLst>
                <a:ext uri="{FF2B5EF4-FFF2-40B4-BE49-F238E27FC236}">
                  <a16:creationId xmlns:a16="http://schemas.microsoft.com/office/drawing/2014/main" id="{6174369A-A7A7-4FFA-80AB-D8A781DFA6F1}"/>
                </a:ext>
              </a:extLst>
            </p:cNvPr>
            <p:cNvSpPr txBox="1"/>
            <p:nvPr/>
          </p:nvSpPr>
          <p:spPr>
            <a:xfrm>
              <a:off x="5409351" y="2826060"/>
              <a:ext cx="731290" cy="523220"/>
            </a:xfrm>
            <a:prstGeom prst="rect">
              <a:avLst/>
            </a:prstGeom>
            <a:noFill/>
          </p:spPr>
          <p:txBody>
            <a:bodyPr wrap="none" rtlCol="0">
              <a:spAutoFit/>
            </a:bodyPr>
            <a:lstStyle/>
            <a:p>
              <a:r>
                <a:rPr lang="en-US" sz="1400" dirty="0"/>
                <a:t>+ MW</a:t>
              </a:r>
            </a:p>
            <a:p>
              <a:r>
                <a:rPr lang="en-US" sz="1400" dirty="0"/>
                <a:t>0 </a:t>
              </a:r>
              <a:r>
                <a:rPr lang="en-US" sz="1400" dirty="0" err="1"/>
                <a:t>Mvar</a:t>
              </a:r>
              <a:endParaRPr lang="en-US" sz="1400" dirty="0"/>
            </a:p>
          </p:txBody>
        </p:sp>
        <p:sp>
          <p:nvSpPr>
            <p:cNvPr id="84" name="TextBox 83">
              <a:extLst>
                <a:ext uri="{FF2B5EF4-FFF2-40B4-BE49-F238E27FC236}">
                  <a16:creationId xmlns:a16="http://schemas.microsoft.com/office/drawing/2014/main" id="{2A7D2EBD-1894-4617-97D3-BAF2961D1498}"/>
                </a:ext>
              </a:extLst>
            </p:cNvPr>
            <p:cNvSpPr txBox="1"/>
            <p:nvPr/>
          </p:nvSpPr>
          <p:spPr>
            <a:xfrm>
              <a:off x="3556300" y="2817247"/>
              <a:ext cx="702436" cy="523220"/>
            </a:xfrm>
            <a:prstGeom prst="rect">
              <a:avLst/>
            </a:prstGeom>
            <a:noFill/>
          </p:spPr>
          <p:txBody>
            <a:bodyPr wrap="none" rtlCol="0">
              <a:spAutoFit/>
            </a:bodyPr>
            <a:lstStyle/>
            <a:p>
              <a:r>
                <a:rPr lang="en-US" sz="1400" dirty="0"/>
                <a:t>0 MW</a:t>
              </a:r>
            </a:p>
            <a:p>
              <a:r>
                <a:rPr lang="en-US" sz="1400" dirty="0"/>
                <a:t>- GMV</a:t>
              </a:r>
            </a:p>
          </p:txBody>
        </p:sp>
        <p:grpSp>
          <p:nvGrpSpPr>
            <p:cNvPr id="85" name="Group 84">
              <a:extLst>
                <a:ext uri="{FF2B5EF4-FFF2-40B4-BE49-F238E27FC236}">
                  <a16:creationId xmlns:a16="http://schemas.microsoft.com/office/drawing/2014/main" id="{D00559AF-5887-49A0-A368-BC6F40BF8FFF}"/>
                </a:ext>
              </a:extLst>
            </p:cNvPr>
            <p:cNvGrpSpPr/>
            <p:nvPr/>
          </p:nvGrpSpPr>
          <p:grpSpPr>
            <a:xfrm>
              <a:off x="4101221" y="2271268"/>
              <a:ext cx="1600200" cy="1028789"/>
              <a:chOff x="4101221" y="2283197"/>
              <a:chExt cx="1600200" cy="1028789"/>
            </a:xfrm>
          </p:grpSpPr>
          <p:grpSp>
            <p:nvGrpSpPr>
              <p:cNvPr id="86" name="Group 85">
                <a:extLst>
                  <a:ext uri="{FF2B5EF4-FFF2-40B4-BE49-F238E27FC236}">
                    <a16:creationId xmlns:a16="http://schemas.microsoft.com/office/drawing/2014/main" id="{75E59882-C403-4B0E-B2BF-48408722974A}"/>
                  </a:ext>
                </a:extLst>
              </p:cNvPr>
              <p:cNvGrpSpPr/>
              <p:nvPr/>
            </p:nvGrpSpPr>
            <p:grpSpPr>
              <a:xfrm>
                <a:off x="4101221" y="2283197"/>
                <a:ext cx="1600200" cy="998944"/>
                <a:chOff x="4114800" y="2285999"/>
                <a:chExt cx="1600200" cy="998944"/>
              </a:xfrm>
            </p:grpSpPr>
            <p:sp>
              <p:nvSpPr>
                <p:cNvPr id="88" name="Isosceles Triangle 87">
                  <a:extLst>
                    <a:ext uri="{FF2B5EF4-FFF2-40B4-BE49-F238E27FC236}">
                      <a16:creationId xmlns:a16="http://schemas.microsoft.com/office/drawing/2014/main" id="{D7D02D2B-B53E-45A9-8AF7-52F22D66A17F}"/>
                    </a:ext>
                  </a:extLst>
                </p:cNvPr>
                <p:cNvSpPr/>
                <p:nvPr/>
              </p:nvSpPr>
              <p:spPr>
                <a:xfrm rot="10800000">
                  <a:off x="4991100" y="2980143"/>
                  <a:ext cx="381000" cy="3048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9" name="Straight Connector 88">
                  <a:extLst>
                    <a:ext uri="{FF2B5EF4-FFF2-40B4-BE49-F238E27FC236}">
                      <a16:creationId xmlns:a16="http://schemas.microsoft.com/office/drawing/2014/main" id="{DC2F5812-1E13-4DF2-9EA0-CB6DCDE6DB05}"/>
                    </a:ext>
                  </a:extLst>
                </p:cNvPr>
                <p:cNvCxnSpPr>
                  <a:cxnSpLocks/>
                </p:cNvCxnSpPr>
                <p:nvPr/>
              </p:nvCxnSpPr>
              <p:spPr>
                <a:xfrm>
                  <a:off x="4114800" y="2286000"/>
                  <a:ext cx="1600200" cy="31619"/>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8A1CD551-1E43-4B83-A971-358BF8849CA8}"/>
                    </a:ext>
                  </a:extLst>
                </p:cNvPr>
                <p:cNvCxnSpPr>
                  <a:cxnSpLocks/>
                </p:cNvCxnSpPr>
                <p:nvPr/>
              </p:nvCxnSpPr>
              <p:spPr>
                <a:xfrm>
                  <a:off x="4572000" y="2285999"/>
                  <a:ext cx="0" cy="68580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52BA7DD9-3594-4842-A314-B79164757D17}"/>
                    </a:ext>
                  </a:extLst>
                </p:cNvPr>
                <p:cNvCxnSpPr>
                  <a:cxnSpLocks/>
                </p:cNvCxnSpPr>
                <p:nvPr/>
              </p:nvCxnSpPr>
              <p:spPr>
                <a:xfrm>
                  <a:off x="5185213" y="2317619"/>
                  <a:ext cx="1" cy="68580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92" name="Flowchart: Delay 91">
                  <a:extLst>
                    <a:ext uri="{FF2B5EF4-FFF2-40B4-BE49-F238E27FC236}">
                      <a16:creationId xmlns:a16="http://schemas.microsoft.com/office/drawing/2014/main" id="{BF5B7050-7B90-4EFE-B787-CFF336357C86}"/>
                    </a:ext>
                  </a:extLst>
                </p:cNvPr>
                <p:cNvSpPr/>
                <p:nvPr/>
              </p:nvSpPr>
              <p:spPr>
                <a:xfrm rot="16200000">
                  <a:off x="4451027" y="2903942"/>
                  <a:ext cx="228599" cy="381000"/>
                </a:xfrm>
                <a:prstGeom prst="flowChartDela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87" name="Straight Connector 86">
                <a:extLst>
                  <a:ext uri="{FF2B5EF4-FFF2-40B4-BE49-F238E27FC236}">
                    <a16:creationId xmlns:a16="http://schemas.microsoft.com/office/drawing/2014/main" id="{F054483B-F7A7-4642-95ED-F1295B18D279}"/>
                  </a:ext>
                </a:extLst>
              </p:cNvPr>
              <p:cNvCxnSpPr>
                <a:cxnSpLocks/>
              </p:cNvCxnSpPr>
              <p:nvPr/>
            </p:nvCxnSpPr>
            <p:spPr>
              <a:xfrm flipV="1">
                <a:off x="4977521" y="2895600"/>
                <a:ext cx="381000" cy="416386"/>
              </a:xfrm>
              <a:prstGeom prst="line">
                <a:avLst/>
              </a:prstGeom>
              <a:ln w="25400"/>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019941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9829800" cy="975518"/>
          </a:xfrm>
        </p:spPr>
        <p:txBody>
          <a:bodyPr/>
          <a:lstStyle/>
          <a:p>
            <a:r>
              <a:rPr lang="en-US" dirty="0"/>
              <a:t>Active RR’s</a:t>
            </a:r>
          </a:p>
        </p:txBody>
      </p:sp>
      <p:sp>
        <p:nvSpPr>
          <p:cNvPr id="3" name="Content Placeholder 2"/>
          <p:cNvSpPr>
            <a:spLocks noGrp="1"/>
          </p:cNvSpPr>
          <p:nvPr>
            <p:ph idx="1"/>
          </p:nvPr>
        </p:nvSpPr>
        <p:spPr>
          <a:xfrm>
            <a:off x="443621" y="1373125"/>
            <a:ext cx="8915400" cy="1976155"/>
          </a:xfrm>
        </p:spPr>
        <p:txBody>
          <a:bodyPr/>
          <a:lstStyle/>
          <a:p>
            <a:r>
              <a:rPr lang="en-US" sz="2400" dirty="0"/>
              <a:t>None</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11</a:t>
            </a:fld>
            <a:endParaRPr lang="en-US">
              <a:solidFill>
                <a:prstClr val="black">
                  <a:tint val="75000"/>
                </a:prstClr>
              </a:solidFill>
            </a:endParaRPr>
          </a:p>
        </p:txBody>
      </p:sp>
    </p:spTree>
    <p:extLst>
      <p:ext uri="{BB962C8B-B14F-4D97-AF65-F5344CB8AC3E}">
        <p14:creationId xmlns:p14="http://schemas.microsoft.com/office/powerpoint/2010/main" val="2056187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43682"/>
            <a:ext cx="9753600" cy="670718"/>
          </a:xfrm>
        </p:spPr>
        <p:txBody>
          <a:bodyPr/>
          <a:lstStyle/>
          <a:p>
            <a:r>
              <a:rPr lang="en-US" dirty="0"/>
              <a:t>Other contact information</a:t>
            </a:r>
          </a:p>
        </p:txBody>
      </p:sp>
      <p:sp>
        <p:nvSpPr>
          <p:cNvPr id="3" name="Content Placeholder 2"/>
          <p:cNvSpPr>
            <a:spLocks noGrp="1"/>
          </p:cNvSpPr>
          <p:nvPr>
            <p:ph idx="1"/>
          </p:nvPr>
        </p:nvSpPr>
        <p:spPr>
          <a:xfrm>
            <a:off x="609600" y="1143000"/>
            <a:ext cx="8534400" cy="4511040"/>
          </a:xfrm>
        </p:spPr>
        <p:txBody>
          <a:bodyPr/>
          <a:lstStyle/>
          <a:p>
            <a:r>
              <a:rPr lang="en-US" dirty="0">
                <a:hlinkClick r:id="rId3"/>
              </a:rPr>
              <a:t>ResourceIntegrationDepartment@ercot.com</a:t>
            </a:r>
            <a:r>
              <a:rPr lang="en-US" dirty="0"/>
              <a:t> is distribution list for Resource Integration department</a:t>
            </a:r>
          </a:p>
          <a:p>
            <a:r>
              <a:rPr lang="en-US" dirty="0"/>
              <a:t>Mailing List</a:t>
            </a:r>
          </a:p>
          <a:p>
            <a:pPr lvl="1"/>
            <a:r>
              <a:rPr lang="en-US" sz="2400" dirty="0"/>
              <a:t>RESOURCE_INTEGRATION@LISTS.ERCOT.COM</a:t>
            </a: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3304018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Questions?</a:t>
            </a:r>
          </a:p>
        </p:txBody>
      </p:sp>
      <p:sp>
        <p:nvSpPr>
          <p:cNvPr id="3" name="Subtitle 2"/>
          <p:cNvSpPr>
            <a:spLocks noGrp="1"/>
          </p:cNvSpPr>
          <p:nvPr>
            <p:ph type="subTitle" idx="1"/>
          </p:nvPr>
        </p:nvSpPr>
        <p:spPr/>
        <p:txBody>
          <a:bodyPr/>
          <a:lstStyle/>
          <a:p>
            <a:r>
              <a:rPr lang="en-US" dirty="0"/>
              <a:t>Thank you!</a:t>
            </a:r>
          </a:p>
        </p:txBody>
      </p:sp>
      <p:pic>
        <p:nvPicPr>
          <p:cNvPr id="4" name="Picture 3"/>
          <p:cNvPicPr>
            <a:picLocks noChangeAspect="1"/>
          </p:cNvPicPr>
          <p:nvPr/>
        </p:nvPicPr>
        <p:blipFill>
          <a:blip r:embed="rId3"/>
          <a:stretch>
            <a:fillRect/>
          </a:stretch>
        </p:blipFill>
        <p:spPr>
          <a:xfrm>
            <a:off x="3124200" y="938274"/>
            <a:ext cx="5517497" cy="4624326"/>
          </a:xfrm>
          <a:prstGeom prst="rect">
            <a:avLst/>
          </a:prstGeom>
        </p:spPr>
      </p:pic>
    </p:spTree>
    <p:extLst>
      <p:ext uri="{BB962C8B-B14F-4D97-AF65-F5344CB8AC3E}">
        <p14:creationId xmlns:p14="http://schemas.microsoft.com/office/powerpoint/2010/main" val="3994861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Quarterly Stability Assessment (QSA) </a:t>
            </a:r>
            <a:br>
              <a:rPr lang="en-US" dirty="0"/>
            </a:br>
            <a:endParaRPr lang="en-US" dirty="0"/>
          </a:p>
        </p:txBody>
      </p:sp>
      <p:sp>
        <p:nvSpPr>
          <p:cNvPr id="3" name="Content Placeholder 2"/>
          <p:cNvSpPr>
            <a:spLocks noGrp="1"/>
          </p:cNvSpPr>
          <p:nvPr>
            <p:ph idx="1"/>
          </p:nvPr>
        </p:nvSpPr>
        <p:spPr>
          <a:xfrm>
            <a:off x="406400" y="1066801"/>
            <a:ext cx="11379200" cy="5562599"/>
          </a:xfrm>
        </p:spPr>
        <p:txBody>
          <a:bodyPr/>
          <a:lstStyle/>
          <a:p>
            <a:pPr marL="0" indent="0">
              <a:buNone/>
            </a:pPr>
            <a:r>
              <a:rPr lang="en-US" dirty="0"/>
              <a:t>Planning Guide 5.9</a:t>
            </a:r>
          </a:p>
          <a:p>
            <a:r>
              <a:rPr lang="en-US" sz="2800" dirty="0"/>
              <a:t>Next Deadline for QSA</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endParaRPr lang="en-US" sz="2800" dirty="0"/>
          </a:p>
          <a:p>
            <a:endParaRPr lang="en-US" sz="2800" dirty="0"/>
          </a:p>
          <a:p>
            <a:r>
              <a:rPr lang="en-US" sz="2800" dirty="0"/>
              <a:t>If a GINR is not included in QSA, its Initial Synchronization date will be automatically delayed to the next quarter </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673347588"/>
              </p:ext>
            </p:extLst>
          </p:nvPr>
        </p:nvGraphicFramePr>
        <p:xfrm>
          <a:off x="2209800" y="2362200"/>
          <a:ext cx="7467600" cy="2519680"/>
        </p:xfrm>
        <a:graphic>
          <a:graphicData uri="http://schemas.openxmlformats.org/drawingml/2006/table">
            <a:tbl>
              <a:tblPr firstRow="1" firstCol="1" bandRow="1">
                <a:tableStyleId>{5C22544A-7EE6-4342-B048-85BDC9FD1C3A}</a:tableStyleId>
              </a:tblPr>
              <a:tblGrid>
                <a:gridCol w="2489200">
                  <a:extLst>
                    <a:ext uri="{9D8B030D-6E8A-4147-A177-3AD203B41FA5}">
                      <a16:colId xmlns:a16="http://schemas.microsoft.com/office/drawing/2014/main" val="20000"/>
                    </a:ext>
                  </a:extLst>
                </a:gridCol>
                <a:gridCol w="2489200">
                  <a:extLst>
                    <a:ext uri="{9D8B030D-6E8A-4147-A177-3AD203B41FA5}">
                      <a16:colId xmlns:a16="http://schemas.microsoft.com/office/drawing/2014/main" val="20001"/>
                    </a:ext>
                  </a:extLst>
                </a:gridCol>
                <a:gridCol w="2489200">
                  <a:extLst>
                    <a:ext uri="{9D8B030D-6E8A-4147-A177-3AD203B41FA5}">
                      <a16:colId xmlns:a16="http://schemas.microsoft.com/office/drawing/2014/main" val="20002"/>
                    </a:ext>
                  </a:extLst>
                </a:gridCol>
              </a:tblGrid>
              <a:tr h="71120">
                <a:tc>
                  <a:txBody>
                    <a:bodyPr/>
                    <a:lstStyle/>
                    <a:p>
                      <a:pPr marL="0" marR="0">
                        <a:spcBef>
                          <a:spcPts val="0"/>
                        </a:spcBef>
                        <a:spcAft>
                          <a:spcPts val="0"/>
                        </a:spcAft>
                      </a:pPr>
                      <a:r>
                        <a:rPr lang="en-US" sz="1200" dirty="0">
                          <a:effectLst/>
                        </a:rPr>
                        <a:t>All-Inclusive Generation Resource Initial Synchronization Date</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Last Day for an IE to meet prerequisites as listed in paragraph (4) below</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Completion of Quarterly Stability Assessment</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92760">
                <a:tc>
                  <a:txBody>
                    <a:bodyPr/>
                    <a:lstStyle/>
                    <a:p>
                      <a:pPr marL="0" marR="0">
                        <a:spcBef>
                          <a:spcPts val="0"/>
                        </a:spcBef>
                        <a:spcAft>
                          <a:spcPts val="0"/>
                        </a:spcAft>
                      </a:pPr>
                      <a:r>
                        <a:rPr lang="en-US" sz="1200">
                          <a:effectLst/>
                        </a:rPr>
                        <a:t>Upcoming January, February, March</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August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October</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92760">
                <a:tc>
                  <a:txBody>
                    <a:bodyPr/>
                    <a:lstStyle/>
                    <a:p>
                      <a:pPr marL="0" marR="0">
                        <a:spcBef>
                          <a:spcPts val="0"/>
                        </a:spcBef>
                        <a:spcAft>
                          <a:spcPts val="0"/>
                        </a:spcAft>
                      </a:pPr>
                      <a:r>
                        <a:rPr lang="en-US" sz="1200">
                          <a:effectLst/>
                        </a:rPr>
                        <a:t>Upcoming April, May, June</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Prior November 1</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January</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92760">
                <a:tc>
                  <a:txBody>
                    <a:bodyPr/>
                    <a:lstStyle/>
                    <a:p>
                      <a:pPr marL="0" marR="0">
                        <a:spcBef>
                          <a:spcPts val="0"/>
                        </a:spcBef>
                        <a:spcAft>
                          <a:spcPts val="0"/>
                        </a:spcAft>
                      </a:pPr>
                      <a:r>
                        <a:rPr lang="en-US" sz="1200">
                          <a:effectLst/>
                        </a:rPr>
                        <a:t>Upcoming July, August, September</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February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April</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492760">
                <a:tc>
                  <a:txBody>
                    <a:bodyPr/>
                    <a:lstStyle/>
                    <a:p>
                      <a:pPr marL="0" marR="0">
                        <a:spcBef>
                          <a:spcPts val="0"/>
                        </a:spcBef>
                        <a:spcAft>
                          <a:spcPts val="0"/>
                        </a:spcAft>
                      </a:pPr>
                      <a:r>
                        <a:rPr lang="en-US" sz="1200">
                          <a:effectLst/>
                        </a:rPr>
                        <a:t>Upcoming October, November, December</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May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End of July</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
        <p:nvSpPr>
          <p:cNvPr id="6" name="Right Arrow 5"/>
          <p:cNvSpPr/>
          <p:nvPr/>
        </p:nvSpPr>
        <p:spPr>
          <a:xfrm>
            <a:off x="1231392" y="3429000"/>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9931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Quarterly Stability Assessment (QSA) </a:t>
            </a:r>
            <a:br>
              <a:rPr lang="en-US" dirty="0"/>
            </a:br>
            <a:endParaRPr lang="en-US" dirty="0"/>
          </a:p>
        </p:txBody>
      </p:sp>
      <p:sp>
        <p:nvSpPr>
          <p:cNvPr id="3" name="Content Placeholder 2"/>
          <p:cNvSpPr>
            <a:spLocks noGrp="1"/>
          </p:cNvSpPr>
          <p:nvPr>
            <p:ph idx="1"/>
          </p:nvPr>
        </p:nvSpPr>
        <p:spPr>
          <a:xfrm>
            <a:off x="508000" y="795995"/>
            <a:ext cx="11379200" cy="5833405"/>
          </a:xfrm>
        </p:spPr>
        <p:txBody>
          <a:bodyPr/>
          <a:lstStyle/>
          <a:p>
            <a:pPr marL="0" indent="0">
              <a:buNone/>
            </a:pPr>
            <a:r>
              <a:rPr lang="en-US" dirty="0"/>
              <a:t>Planning Guide 5.9, Quarterly Stability Assessment</a:t>
            </a:r>
          </a:p>
          <a:p>
            <a:r>
              <a:rPr lang="en-US" sz="2800" dirty="0"/>
              <a:t>Issue’s seen in previous QSA’s</a:t>
            </a:r>
          </a:p>
          <a:p>
            <a:pPr lvl="1"/>
            <a:r>
              <a:rPr lang="en-US" sz="2400" dirty="0"/>
              <a:t>10 day comment period for FIS</a:t>
            </a:r>
          </a:p>
          <a:p>
            <a:pPr lvl="2"/>
            <a:r>
              <a:rPr lang="en-US" sz="2000" dirty="0"/>
              <a:t>Needs to be complete before QSA deadline</a:t>
            </a:r>
          </a:p>
          <a:p>
            <a:pPr lvl="2"/>
            <a:r>
              <a:rPr lang="en-US" sz="2000" dirty="0"/>
              <a:t>TSPs need to plan for it</a:t>
            </a:r>
          </a:p>
          <a:p>
            <a:pPr lvl="1"/>
            <a:r>
              <a:rPr lang="en-US" sz="2400" dirty="0"/>
              <a:t>Dynamic/PSCAD Model Review</a:t>
            </a:r>
          </a:p>
          <a:p>
            <a:pPr lvl="2"/>
            <a:r>
              <a:rPr lang="en-US" sz="2000" dirty="0"/>
              <a:t>Dependent on FIS Stability study</a:t>
            </a:r>
          </a:p>
          <a:p>
            <a:pPr lvl="2"/>
            <a:r>
              <a:rPr lang="en-US" sz="2000" dirty="0"/>
              <a:t>Need to meet PG 6.9 15 to 30 days prior to QSA deadline</a:t>
            </a:r>
          </a:p>
          <a:p>
            <a:r>
              <a:rPr lang="en-US" sz="2800" dirty="0"/>
              <a:t>PSSE Model Quality Test Required</a:t>
            </a:r>
          </a:p>
          <a:p>
            <a:r>
              <a:rPr lang="en-US" sz="2800" dirty="0"/>
              <a:t>PSCAD Model Quality Test and Unit Model Validation required</a:t>
            </a:r>
          </a:p>
          <a:p>
            <a:r>
              <a:rPr lang="en-US" sz="2800" dirty="0"/>
              <a:t>TSAT Model Required – If PSSE model is UDM, then TSAT model should be UDM</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241044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pic>
        <p:nvPicPr>
          <p:cNvPr id="12" name="Picture 11">
            <a:extLst>
              <a:ext uri="{FF2B5EF4-FFF2-40B4-BE49-F238E27FC236}">
                <a16:creationId xmlns:a16="http://schemas.microsoft.com/office/drawing/2014/main" id="{0958AB39-BD59-4B90-BD33-AC9ECA42ADEB}"/>
              </a:ext>
            </a:extLst>
          </p:cNvPr>
          <p:cNvPicPr>
            <a:picLocks noChangeAspect="1"/>
          </p:cNvPicPr>
          <p:nvPr/>
        </p:nvPicPr>
        <p:blipFill>
          <a:blip r:embed="rId2"/>
          <a:stretch>
            <a:fillRect/>
          </a:stretch>
        </p:blipFill>
        <p:spPr>
          <a:xfrm>
            <a:off x="1450692" y="0"/>
            <a:ext cx="9290615" cy="6858000"/>
          </a:xfrm>
          <a:prstGeom prst="rect">
            <a:avLst/>
          </a:prstGeom>
        </p:spPr>
      </p:pic>
    </p:spTree>
    <p:extLst>
      <p:ext uri="{BB962C8B-B14F-4D97-AF65-F5344CB8AC3E}">
        <p14:creationId xmlns:p14="http://schemas.microsoft.com/office/powerpoint/2010/main" val="3335158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pic>
        <p:nvPicPr>
          <p:cNvPr id="5" name="Picture 4">
            <a:extLst>
              <a:ext uri="{FF2B5EF4-FFF2-40B4-BE49-F238E27FC236}">
                <a16:creationId xmlns:a16="http://schemas.microsoft.com/office/drawing/2014/main" id="{956989F5-8509-4DFD-987C-2449AD09F1D4}"/>
              </a:ext>
            </a:extLst>
          </p:cNvPr>
          <p:cNvPicPr>
            <a:picLocks noChangeAspect="1"/>
          </p:cNvPicPr>
          <p:nvPr/>
        </p:nvPicPr>
        <p:blipFill>
          <a:blip r:embed="rId2"/>
          <a:stretch>
            <a:fillRect/>
          </a:stretch>
        </p:blipFill>
        <p:spPr>
          <a:xfrm>
            <a:off x="1752600" y="76200"/>
            <a:ext cx="9218259" cy="6767951"/>
          </a:xfrm>
          <a:prstGeom prst="rect">
            <a:avLst/>
          </a:prstGeom>
        </p:spPr>
      </p:pic>
    </p:spTree>
    <p:extLst>
      <p:ext uri="{BB962C8B-B14F-4D97-AF65-F5344CB8AC3E}">
        <p14:creationId xmlns:p14="http://schemas.microsoft.com/office/powerpoint/2010/main" val="954024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pic>
        <p:nvPicPr>
          <p:cNvPr id="6" name="Picture 5">
            <a:extLst>
              <a:ext uri="{FF2B5EF4-FFF2-40B4-BE49-F238E27FC236}">
                <a16:creationId xmlns:a16="http://schemas.microsoft.com/office/drawing/2014/main" id="{A1FD7F11-CDD1-41C2-8E4D-E3FC54E10C73}"/>
              </a:ext>
            </a:extLst>
          </p:cNvPr>
          <p:cNvPicPr>
            <a:picLocks noChangeAspect="1"/>
          </p:cNvPicPr>
          <p:nvPr/>
        </p:nvPicPr>
        <p:blipFill>
          <a:blip r:embed="rId2"/>
          <a:stretch>
            <a:fillRect/>
          </a:stretch>
        </p:blipFill>
        <p:spPr>
          <a:xfrm>
            <a:off x="1367639" y="0"/>
            <a:ext cx="9456720" cy="6857999"/>
          </a:xfrm>
          <a:prstGeom prst="rect">
            <a:avLst/>
          </a:prstGeom>
        </p:spPr>
      </p:pic>
    </p:spTree>
    <p:extLst>
      <p:ext uri="{BB962C8B-B14F-4D97-AF65-F5344CB8AC3E}">
        <p14:creationId xmlns:p14="http://schemas.microsoft.com/office/powerpoint/2010/main" val="3139257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10287000" cy="975518"/>
          </a:xfrm>
        </p:spPr>
        <p:txBody>
          <a:bodyPr/>
          <a:lstStyle/>
          <a:p>
            <a:r>
              <a:rPr lang="en-US" dirty="0"/>
              <a:t>Miscellaneous Resource Integration Information</a:t>
            </a:r>
          </a:p>
        </p:txBody>
      </p:sp>
      <p:sp>
        <p:nvSpPr>
          <p:cNvPr id="3" name="Content Placeholder 2"/>
          <p:cNvSpPr>
            <a:spLocks noGrp="1"/>
          </p:cNvSpPr>
          <p:nvPr>
            <p:ph idx="1"/>
          </p:nvPr>
        </p:nvSpPr>
        <p:spPr>
          <a:xfrm>
            <a:off x="533400" y="838200"/>
            <a:ext cx="10134600" cy="5867399"/>
          </a:xfrm>
        </p:spPr>
        <p:txBody>
          <a:bodyPr/>
          <a:lstStyle/>
          <a:p>
            <a:pPr marL="0" indent="0">
              <a:buNone/>
            </a:pPr>
            <a:r>
              <a:rPr lang="en-US" sz="2800" dirty="0"/>
              <a:t>Case to Use for Screening and Full Interconnect Studies</a:t>
            </a:r>
          </a:p>
          <a:p>
            <a:pPr lvl="1"/>
            <a:r>
              <a:rPr lang="en-US" dirty="0"/>
              <a:t>ERCOT changing summer cutoff from June 1 to July 1</a:t>
            </a:r>
          </a:p>
          <a:p>
            <a:pPr lvl="1"/>
            <a:r>
              <a:rPr lang="en-US" dirty="0"/>
              <a:t>Align with SSWG cases</a:t>
            </a:r>
          </a:p>
          <a:p>
            <a:pPr marL="457200" lvl="1" indent="0">
              <a:buNone/>
            </a:pPr>
            <a:endParaRPr lang="en-US" dirty="0"/>
          </a:p>
          <a:p>
            <a:pPr lvl="1"/>
            <a:endParaRPr lang="en-US" dirty="0"/>
          </a:p>
          <a:p>
            <a:pPr marL="0" indent="0">
              <a:buNone/>
            </a:pPr>
            <a:r>
              <a:rPr lang="en-US" dirty="0"/>
              <a:t>Staffing Issues</a:t>
            </a:r>
          </a:p>
          <a:p>
            <a:pPr lvl="1"/>
            <a:r>
              <a:rPr lang="en-US" dirty="0"/>
              <a:t>Pause on processing periodic reactive and AVR tests</a:t>
            </a:r>
          </a:p>
          <a:p>
            <a:pPr lvl="1"/>
            <a:r>
              <a:rPr lang="en-US" dirty="0"/>
              <a:t>Resume when fully staffed</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Tree>
    <p:extLst>
      <p:ext uri="{BB962C8B-B14F-4D97-AF65-F5344CB8AC3E}">
        <p14:creationId xmlns:p14="http://schemas.microsoft.com/office/powerpoint/2010/main" val="750529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10287000" cy="975518"/>
          </a:xfrm>
        </p:spPr>
        <p:txBody>
          <a:bodyPr/>
          <a:lstStyle/>
          <a:p>
            <a:r>
              <a:rPr lang="en-US" dirty="0"/>
              <a:t>Screening Studies for Simultaneous GIM/FIS Applications</a:t>
            </a:r>
          </a:p>
        </p:txBody>
      </p:sp>
      <p:sp>
        <p:nvSpPr>
          <p:cNvPr id="3" name="Content Placeholder 2"/>
          <p:cNvSpPr>
            <a:spLocks noGrp="1"/>
          </p:cNvSpPr>
          <p:nvPr>
            <p:ph idx="1"/>
          </p:nvPr>
        </p:nvSpPr>
        <p:spPr>
          <a:xfrm>
            <a:off x="533400" y="838200"/>
            <a:ext cx="10134600" cy="5867399"/>
          </a:xfrm>
        </p:spPr>
        <p:txBody>
          <a:bodyPr/>
          <a:lstStyle/>
          <a:p>
            <a:pPr marL="0" indent="0">
              <a:buNone/>
            </a:pPr>
            <a:r>
              <a:rPr lang="en-US" sz="2000" dirty="0"/>
              <a:t>Planning Guide 5.3.1, Security Screening Study</a:t>
            </a:r>
          </a:p>
          <a:p>
            <a:pPr marL="0" marR="0" indent="0">
              <a:spcBef>
                <a:spcPts val="1200"/>
              </a:spcBef>
              <a:spcAft>
                <a:spcPts val="1200"/>
              </a:spcAft>
              <a:buNone/>
              <a:tabLst>
                <a:tab pos="640080" algn="l"/>
                <a:tab pos="685800" algn="l"/>
              </a:tabLst>
            </a:pPr>
            <a:r>
              <a:rPr lang="en-US" sz="1800" b="1" i="1" dirty="0">
                <a:effectLst/>
                <a:latin typeface="Times New Roman" panose="02020603050405020304" pitchFamily="18" charset="0"/>
                <a:ea typeface="Times New Roman" panose="02020603050405020304" pitchFamily="18" charset="0"/>
              </a:rPr>
              <a:t>5.3.1	Security Screening Study</a:t>
            </a:r>
          </a:p>
          <a:p>
            <a:pPr marL="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(1)	For each Generator Interconnection or Modification (GIM) submitted for a large generator, ERCOT will conduct a steady-state Security Screening Study, including power-flow and transfer studies, based on the expected in-service year to identify potential generation dispatch limitations based on the site proposed by the Interconnecting Entity (IE).  </a:t>
            </a:r>
          </a:p>
          <a:p>
            <a:pPr marL="45720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(a)	The Security Screening Study is a high-level review of the project and generally includes a number of initial assumptions from both ERCOT and the IE.  In accordance with P.U.C. S</a:t>
            </a:r>
            <a:r>
              <a:rPr lang="en-US" sz="1800" cap="small" dirty="0">
                <a:effectLst/>
                <a:latin typeface="Times New Roman" panose="02020603050405020304" pitchFamily="18" charset="0"/>
                <a:ea typeface="Times New Roman" panose="02020603050405020304" pitchFamily="18" charset="0"/>
              </a:rPr>
              <a:t>ubst</a:t>
            </a:r>
            <a:r>
              <a:rPr lang="en-US" sz="1800" dirty="0">
                <a:effectLst/>
                <a:latin typeface="Times New Roman" panose="02020603050405020304" pitchFamily="18" charset="0"/>
                <a:ea typeface="Times New Roman" panose="02020603050405020304" pitchFamily="18" charset="0"/>
              </a:rPr>
              <a:t>. R. 25.198, Initiating Transmission Service, </a:t>
            </a:r>
            <a:r>
              <a:rPr lang="en-US" sz="1800" dirty="0">
                <a:effectLst/>
                <a:highlight>
                  <a:srgbClr val="FFFF00"/>
                </a:highlight>
                <a:latin typeface="Times New Roman" panose="02020603050405020304" pitchFamily="18" charset="0"/>
                <a:ea typeface="Times New Roman" panose="02020603050405020304" pitchFamily="18" charset="0"/>
              </a:rPr>
              <a:t>ERCOT will establish the scope of the Security Screening Study that will include a determination of the need for a more in-depth </a:t>
            </a:r>
            <a:r>
              <a:rPr lang="en-US" sz="1800" dirty="0" err="1">
                <a:effectLst/>
                <a:highlight>
                  <a:srgbClr val="FFFF00"/>
                </a:highlight>
                <a:latin typeface="Times New Roman" panose="02020603050405020304" pitchFamily="18" charset="0"/>
                <a:ea typeface="Times New Roman" panose="02020603050405020304" pitchFamily="18" charset="0"/>
              </a:rPr>
              <a:t>Subsynchronous</a:t>
            </a:r>
            <a:r>
              <a:rPr lang="en-US" sz="1800" dirty="0">
                <a:effectLst/>
                <a:highlight>
                  <a:srgbClr val="FFFF00"/>
                </a:highlight>
                <a:latin typeface="Times New Roman" panose="02020603050405020304" pitchFamily="18" charset="0"/>
                <a:ea typeface="Times New Roman" panose="02020603050405020304" pitchFamily="18" charset="0"/>
              </a:rPr>
              <a:t> Resonance (SSR) study</a:t>
            </a:r>
            <a:r>
              <a:rPr lang="en-US" sz="1800" dirty="0">
                <a:effectLst/>
                <a:latin typeface="Times New Roman" panose="02020603050405020304" pitchFamily="18" charset="0"/>
                <a:ea typeface="Times New Roman" panose="02020603050405020304" pitchFamily="18" charset="0"/>
              </a:rPr>
              <a:t>.  The SSR vulnerability of all Generation Resources applicable under Section 5, Generator Interconnection or Modification, will be assessed pursuant to Protocol Section 3.22.1.2, Generation Resource or Energy Storage Resource Interconnection Assessment. </a:t>
            </a:r>
          </a:p>
          <a:p>
            <a:pPr marL="45720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(b)	</a:t>
            </a:r>
            <a:r>
              <a:rPr lang="en-US" sz="1800" dirty="0">
                <a:effectLst/>
                <a:highlight>
                  <a:srgbClr val="FFFF00"/>
                </a:highlight>
                <a:latin typeface="Times New Roman" panose="02020603050405020304" pitchFamily="18" charset="0"/>
                <a:ea typeface="Times New Roman" panose="02020603050405020304" pitchFamily="18" charset="0"/>
              </a:rPr>
              <a:t>At its sole discretion, ERCOT may waive the requirement for a Security Screening Study for a GIM.</a:t>
            </a:r>
          </a:p>
          <a:p>
            <a:pPr marL="0" indent="0">
              <a:buNone/>
            </a:pPr>
            <a:r>
              <a:rPr lang="en-US" sz="2000" dirty="0"/>
              <a:t>ERCOT has created a Screening Study Template that states the Screening Study has been waived and includes a determination of the need for a SSR study.</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8</a:t>
            </a:fld>
            <a:endParaRPr lang="en-US">
              <a:solidFill>
                <a:prstClr val="black">
                  <a:tint val="75000"/>
                </a:prstClr>
              </a:solidFill>
            </a:endParaRPr>
          </a:p>
        </p:txBody>
      </p:sp>
    </p:spTree>
    <p:extLst>
      <p:ext uri="{BB962C8B-B14F-4D97-AF65-F5344CB8AC3E}">
        <p14:creationId xmlns:p14="http://schemas.microsoft.com/office/powerpoint/2010/main" val="2746601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9829800" cy="975518"/>
          </a:xfrm>
        </p:spPr>
        <p:txBody>
          <a:bodyPr/>
          <a:lstStyle/>
          <a:p>
            <a:r>
              <a:rPr lang="en-US" dirty="0"/>
              <a:t>4 Quadrant Telemetry Check for ESR</a:t>
            </a:r>
          </a:p>
        </p:txBody>
      </p:sp>
      <p:sp>
        <p:nvSpPr>
          <p:cNvPr id="3" name="Content Placeholder 2"/>
          <p:cNvSpPr>
            <a:spLocks noGrp="1"/>
          </p:cNvSpPr>
          <p:nvPr>
            <p:ph idx="1"/>
          </p:nvPr>
        </p:nvSpPr>
        <p:spPr>
          <a:xfrm>
            <a:off x="533400" y="990601"/>
            <a:ext cx="10134600" cy="5537284"/>
          </a:xfrm>
        </p:spPr>
        <p:txBody>
          <a:bodyPr/>
          <a:lstStyle/>
          <a:p>
            <a:pPr marL="0" indent="0">
              <a:spcBef>
                <a:spcPts val="0"/>
              </a:spcBef>
              <a:buNone/>
            </a:pPr>
            <a:r>
              <a:rPr lang="en-US" sz="2800" b="1" dirty="0">
                <a:effectLst/>
                <a:latin typeface="Calibri" panose="020F0502020204030204" pitchFamily="34" charset="0"/>
                <a:ea typeface="Calibri" panose="020F0502020204030204" pitchFamily="34" charset="0"/>
              </a:rPr>
              <a:t>4-quadrant BESS unit telemetry check</a:t>
            </a:r>
            <a:endParaRPr lang="en-US" sz="2800" dirty="0">
              <a:effectLst/>
              <a:latin typeface="Calibri" panose="020F0502020204030204" pitchFamily="34" charset="0"/>
              <a:ea typeface="Calibri" panose="020F0502020204030204" pitchFamily="34" charset="0"/>
            </a:endParaRPr>
          </a:p>
          <a:p>
            <a:pPr marL="400050" lvl="1">
              <a:spcBef>
                <a:spcPts val="0"/>
              </a:spcBef>
            </a:pPr>
            <a:r>
              <a:rPr lang="en-US" sz="2400" dirty="0">
                <a:effectLst/>
                <a:latin typeface="Calibri" panose="020F0502020204030204" pitchFamily="34" charset="0"/>
                <a:ea typeface="Calibri" panose="020F0502020204030204" pitchFamily="34" charset="0"/>
              </a:rPr>
              <a:t>Completed before approval to lift the 20 MVA limit for transmission connected BESS units or before Part 3 testing for DESRs </a:t>
            </a:r>
          </a:p>
          <a:p>
            <a:pPr marL="400050" lvl="1">
              <a:spcBef>
                <a:spcPts val="0"/>
              </a:spcBef>
            </a:pPr>
            <a:r>
              <a:rPr lang="en-US" sz="2400" dirty="0">
                <a:effectLst/>
                <a:latin typeface="Calibri" panose="020F0502020204030204" pitchFamily="34" charset="0"/>
                <a:ea typeface="Calibri" panose="020F0502020204030204" pitchFamily="34" charset="0"/>
              </a:rPr>
              <a:t>ERCOT will observe a </a:t>
            </a:r>
            <a:r>
              <a:rPr lang="en-US" sz="2400" dirty="0">
                <a:latin typeface="Calibri" panose="020F0502020204030204" pitchFamily="34" charset="0"/>
                <a:ea typeface="Calibri" panose="020F0502020204030204" pitchFamily="34" charset="0"/>
              </a:rPr>
              <a:t>check</a:t>
            </a:r>
            <a:r>
              <a:rPr lang="en-US" sz="2400" dirty="0">
                <a:effectLst/>
                <a:latin typeface="Calibri" panose="020F0502020204030204" pitchFamily="34" charset="0"/>
                <a:ea typeface="Calibri" panose="020F0502020204030204" pitchFamily="34" charset="0"/>
              </a:rPr>
              <a:t> of the telemetry that demonstrates that it is functioning correctly during a 4-quadrant telemetry check for each of the BESS (battery) units at the station.  </a:t>
            </a:r>
          </a:p>
          <a:p>
            <a:pPr marL="400050" lvl="1">
              <a:spcBef>
                <a:spcPts val="0"/>
              </a:spcBef>
            </a:pPr>
            <a:r>
              <a:rPr lang="en-US" sz="2400" dirty="0">
                <a:effectLst/>
                <a:latin typeface="Calibri" panose="020F0502020204030204" pitchFamily="34" charset="0"/>
                <a:ea typeface="Calibri" panose="020F0502020204030204" pitchFamily="34" charset="0"/>
              </a:rPr>
              <a:t>The amount of BESS unit charging and discharging and leading and lagging reactive power can be small, around 2 - 5 MW and MVAr (or less for DESRs).  </a:t>
            </a:r>
          </a:p>
          <a:p>
            <a:pPr marL="400050" lvl="1">
              <a:spcBef>
                <a:spcPts val="0"/>
              </a:spcBef>
            </a:pPr>
            <a:r>
              <a:rPr lang="en-US" sz="2400" dirty="0">
                <a:effectLst/>
                <a:latin typeface="Calibri" panose="020F0502020204030204" pitchFamily="34" charset="0"/>
                <a:ea typeface="Calibri" panose="020F0502020204030204" pitchFamily="34" charset="0"/>
              </a:rPr>
              <a:t>All BESS unit Reactive Power needs to be shown on the generating unit gross and net MVAr telemetry with zero on the charging load MVAr telemetry, regardless of whether the BESS unit is charging or discharging.</a:t>
            </a:r>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9</a:t>
            </a:fld>
            <a:endParaRPr lang="en-US">
              <a:solidFill>
                <a:prstClr val="black">
                  <a:tint val="75000"/>
                </a:prstClr>
              </a:solidFill>
            </a:endParaRPr>
          </a:p>
        </p:txBody>
      </p:sp>
    </p:spTree>
    <p:extLst>
      <p:ext uri="{BB962C8B-B14F-4D97-AF65-F5344CB8AC3E}">
        <p14:creationId xmlns:p14="http://schemas.microsoft.com/office/powerpoint/2010/main" val="389197406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2.xml><?xml version="1.0" encoding="utf-8"?>
<ds:datastoreItem xmlns:ds="http://schemas.openxmlformats.org/officeDocument/2006/customXml" ds:itemID="{D6933135-FA74-4199-91D5-29F71F2AA5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63D459-1C05-483F-85D1-C9E478EC32CC}">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69828</TotalTime>
  <Words>838</Words>
  <Application>Microsoft Office PowerPoint</Application>
  <PresentationFormat>Widescreen</PresentationFormat>
  <Paragraphs>118</Paragraphs>
  <Slides>13</Slides>
  <Notes>10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13</vt:i4>
      </vt:variant>
    </vt:vector>
  </HeadingPairs>
  <TitlesOfParts>
    <vt:vector size="19" baseType="lpstr">
      <vt:lpstr>Arial</vt:lpstr>
      <vt:lpstr>Calibri</vt:lpstr>
      <vt:lpstr>Times New Roman</vt:lpstr>
      <vt:lpstr>1_Custom Design</vt:lpstr>
      <vt:lpstr>Inside pages</vt:lpstr>
      <vt:lpstr>2_Custom Design</vt:lpstr>
      <vt:lpstr>PowerPoint Presentation</vt:lpstr>
      <vt:lpstr>Quarterly Stability Assessment (QSA)  </vt:lpstr>
      <vt:lpstr>Quarterly Stability Assessment (QSA)  </vt:lpstr>
      <vt:lpstr>PowerPoint Presentation</vt:lpstr>
      <vt:lpstr>PowerPoint Presentation</vt:lpstr>
      <vt:lpstr>PowerPoint Presentation</vt:lpstr>
      <vt:lpstr>Miscellaneous Resource Integration Information</vt:lpstr>
      <vt:lpstr>Screening Studies for Simultaneous GIM/FIS Applications</vt:lpstr>
      <vt:lpstr>4 Quadrant Telemetry Check for ESR</vt:lpstr>
      <vt:lpstr>4 Quadrant Telemetry Check for ESR</vt:lpstr>
      <vt:lpstr>Active RR’s</vt:lpstr>
      <vt:lpstr>Other contact information</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 JJT</cp:lastModifiedBy>
  <cp:revision>690</cp:revision>
  <cp:lastPrinted>2018-07-25T14:31:19Z</cp:lastPrinted>
  <dcterms:created xsi:type="dcterms:W3CDTF">2016-01-21T15:20:31Z</dcterms:created>
  <dcterms:modified xsi:type="dcterms:W3CDTF">2022-08-22T18:45:11Z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