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60" r:id="rId6"/>
    <p:sldId id="275" r:id="rId7"/>
    <p:sldId id="364" r:id="rId8"/>
    <p:sldId id="363" r:id="rId9"/>
    <p:sldId id="361" r:id="rId10"/>
    <p:sldId id="353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7" d="100"/>
          <a:sy n="97" d="100"/>
        </p:scale>
        <p:origin x="84" y="24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33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1802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198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015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urldefense.com/v3/__https:/nam12.safelinks.protection.outlook.com/?url=https*3A*2F*2Fwww.nerc.com*2Fpa*2Frrm*2Fea*2FDocuments*2FPanhandle_Wind_Disturbance_Report.pdf&amp;data=05*7C01*7Cdavid.penney*40texasre.org*7C404e845c85f44561528c08da7adc1fe4*7C96f651d68bad42d391ff396eeaaeb703*7C1*7C0*7C637957383141152643*7CUnknown*7CTWFpbGZsb3d8eyJWIjoiMC4wLjAwMDAiLCJQIjoiV2luMzIiLCJBTiI6Ik1haWwiLCJXVCI6Mn0*3D*7C3000*7C*7C*7C&amp;sdata=fPTHxUooRFX09bN3zYUeeCYYfALyeDYeZANkkEoj0DU*3D&amp;reserved=0__;JSUlJSUlJSUlJSUlJSUlJSUlJSUlJSUl!!DR3VkBMYqM1H!Z9CdOEUPEVZ0BcVFiiK7i5cmrVTB-QGFiC4QpZva_XfXOa3wMwUcD0iDvK52OYxAascxRmZXUeYVh_GRDhk2dSjr0Dj8$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rq/r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48768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Review PGRR085 Model Parameter Verification Requirements 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John Schmall</a:t>
            </a:r>
          </a:p>
          <a:p>
            <a:r>
              <a:rPr lang="en-US" dirty="0">
                <a:solidFill>
                  <a:schemeClr val="tx2"/>
                </a:solidFill>
              </a:rPr>
              <a:t>ERCOT Transmission Planning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Resource Integration Working Group Meeting</a:t>
            </a:r>
          </a:p>
          <a:p>
            <a:r>
              <a:rPr lang="en-US" dirty="0">
                <a:solidFill>
                  <a:schemeClr val="tx2"/>
                </a:solidFill>
              </a:rPr>
              <a:t>August 23,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Planning Guide Section 6.2(5)(b)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" name="object 3">
            <a:extLst>
              <a:ext uri="{FF2B5EF4-FFF2-40B4-BE49-F238E27FC236}">
                <a16:creationId xmlns:a16="http://schemas.microsoft.com/office/drawing/2014/main" id="{4A167F2C-B054-4F6D-BF95-0D3C5BDDEA3E}"/>
              </a:ext>
            </a:extLst>
          </p:cNvPr>
          <p:cNvSpPr txBox="1"/>
          <p:nvPr/>
        </p:nvSpPr>
        <p:spPr>
          <a:xfrm>
            <a:off x="280987" y="1111096"/>
            <a:ext cx="8582025" cy="766235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358140" indent="-34607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8140" algn="l"/>
                <a:tab pos="358775" algn="l"/>
              </a:tabLst>
            </a:pPr>
            <a:r>
              <a:rPr lang="en-US" sz="2400" spc="-25" dirty="0">
                <a:solidFill>
                  <a:srgbClr val="5B676F"/>
                </a:solidFill>
                <a:latin typeface="Arial"/>
                <a:cs typeface="Arial"/>
              </a:rPr>
              <a:t>Document that site specific tunable field settings are accurately reflected in submitted model parameters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DB9719C-DC52-4B32-86BC-288304B1E6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355" y="2226427"/>
            <a:ext cx="8711490" cy="3644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971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Planning Guide Section 5.5(3)(b)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" name="object 3">
            <a:extLst>
              <a:ext uri="{FF2B5EF4-FFF2-40B4-BE49-F238E27FC236}">
                <a16:creationId xmlns:a16="http://schemas.microsoft.com/office/drawing/2014/main" id="{4A167F2C-B054-4F6D-BF95-0D3C5BDDEA3E}"/>
              </a:ext>
            </a:extLst>
          </p:cNvPr>
          <p:cNvSpPr txBox="1"/>
          <p:nvPr/>
        </p:nvSpPr>
        <p:spPr>
          <a:xfrm>
            <a:off x="280987" y="1111096"/>
            <a:ext cx="8582025" cy="1135567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358140" indent="-34607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8140" algn="l"/>
                <a:tab pos="358775" algn="l"/>
              </a:tabLst>
            </a:pPr>
            <a:r>
              <a:rPr lang="en-US" sz="2400" spc="-25" dirty="0">
                <a:solidFill>
                  <a:srgbClr val="5B676F"/>
                </a:solidFill>
                <a:latin typeface="Arial"/>
                <a:cs typeface="Arial"/>
              </a:rPr>
              <a:t>Specifies timing for providing parameter verification report – required by March 1, 2023, for Resources commissioned prior to March 1, 2021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9894700-40AD-4833-A964-55D65E13EF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2573636"/>
            <a:ext cx="8369475" cy="2878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32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NERC Recommendation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84847"/>
            <a:ext cx="8534400" cy="518318"/>
          </a:xfrm>
        </p:spPr>
        <p:txBody>
          <a:bodyPr/>
          <a:lstStyle/>
          <a:p>
            <a:pPr marL="0" indent="0">
              <a:buNone/>
            </a:pPr>
            <a:r>
              <a:rPr lang="en-US" sz="1800" b="1" i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Panhandle Wind Disturbance: Joint NERC and Texas RE Staff Report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63221DA-BE84-4549-B850-3FF9906B9D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485" y="1143000"/>
            <a:ext cx="8785030" cy="1820006"/>
          </a:xfrm>
          <a:prstGeom prst="rect">
            <a:avLst/>
          </a:prstGeom>
        </p:spPr>
      </p:pic>
      <p:sp>
        <p:nvSpPr>
          <p:cNvPr id="11" name="object 3">
            <a:extLst>
              <a:ext uri="{FF2B5EF4-FFF2-40B4-BE49-F238E27FC236}">
                <a16:creationId xmlns:a16="http://schemas.microsoft.com/office/drawing/2014/main" id="{3F5364DA-7D9C-484A-8536-B0472C7FBFF0}"/>
              </a:ext>
            </a:extLst>
          </p:cNvPr>
          <p:cNvSpPr txBox="1"/>
          <p:nvPr/>
        </p:nvSpPr>
        <p:spPr>
          <a:xfrm>
            <a:off x="280987" y="3771592"/>
            <a:ext cx="8582025" cy="1874231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358140" indent="-34607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8140" algn="l"/>
                <a:tab pos="358775" algn="l"/>
              </a:tabLst>
            </a:pPr>
            <a:r>
              <a:rPr lang="en-US" sz="2400" spc="-25" dirty="0">
                <a:solidFill>
                  <a:srgbClr val="5B676F"/>
                </a:solidFill>
                <a:latin typeface="Arial"/>
                <a:cs typeface="Arial"/>
              </a:rPr>
              <a:t>This recommendation is addressed by the model parameter verification component of PGRR085 which was approved and became effective as of March 1, 2021</a:t>
            </a:r>
          </a:p>
          <a:p>
            <a:pPr marL="358140" indent="-34607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8140" algn="l"/>
                <a:tab pos="358775" algn="l"/>
              </a:tabLst>
            </a:pPr>
            <a:r>
              <a:rPr lang="en-US" sz="2400" spc="-25" dirty="0">
                <a:solidFill>
                  <a:srgbClr val="5B676F"/>
                </a:solidFill>
                <a:latin typeface="Arial"/>
                <a:cs typeface="Arial"/>
              </a:rPr>
              <a:t>A Market Notice to remind Resource Entities of this requirement was sent out on August 18, 2022 </a:t>
            </a:r>
          </a:p>
        </p:txBody>
      </p:sp>
    </p:spTree>
    <p:extLst>
      <p:ext uri="{BB962C8B-B14F-4D97-AF65-F5344CB8AC3E}">
        <p14:creationId xmlns:p14="http://schemas.microsoft.com/office/powerpoint/2010/main" val="3878474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Summary of Dynamic Model Requirements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object 3">
            <a:extLst>
              <a:ext uri="{FF2B5EF4-FFF2-40B4-BE49-F238E27FC236}">
                <a16:creationId xmlns:a16="http://schemas.microsoft.com/office/drawing/2014/main" id="{493EAAE9-5829-4EA5-9A9F-F357B3FB8148}"/>
              </a:ext>
            </a:extLst>
          </p:cNvPr>
          <p:cNvSpPr txBox="1"/>
          <p:nvPr/>
        </p:nvSpPr>
        <p:spPr>
          <a:xfrm>
            <a:off x="254143" y="5416934"/>
            <a:ext cx="8599805" cy="715581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360"/>
              </a:spcBef>
              <a:buFont typeface="+mj-lt"/>
              <a:buAutoNum type="arabicParenR"/>
              <a:tabLst>
                <a:tab pos="327660" algn="l"/>
              </a:tabLst>
            </a:pPr>
            <a:r>
              <a:rPr lang="en-US" sz="1450" spc="-5" dirty="0">
                <a:solidFill>
                  <a:srgbClr val="5B676F"/>
                </a:solidFill>
                <a:latin typeface="Arial"/>
                <a:cs typeface="Arial"/>
              </a:rPr>
              <a:t>Helpful instruction can be found in the recently updated Model Quality Guide package posted at:  </a:t>
            </a:r>
            <a:r>
              <a:rPr lang="en-US" sz="1450" spc="-5" dirty="0">
                <a:solidFill>
                  <a:srgbClr val="5B676F"/>
                </a:solidFill>
                <a:latin typeface="Arial"/>
                <a:cs typeface="Arial"/>
                <a:hlinkClick r:id="rId3"/>
              </a:rPr>
              <a:t>https://www.ercot.com/services/rq/re</a:t>
            </a:r>
            <a:r>
              <a:rPr lang="en-US" sz="1450" spc="-5" dirty="0">
                <a:solidFill>
                  <a:srgbClr val="5B676F"/>
                </a:solidFill>
                <a:latin typeface="Arial"/>
                <a:cs typeface="Arial"/>
              </a:rPr>
              <a:t>.  After downloading package, please review the “About Verification Reports” document</a:t>
            </a:r>
            <a:r>
              <a:rPr sz="1450" spc="-10" dirty="0">
                <a:solidFill>
                  <a:srgbClr val="5B676F"/>
                </a:solidFill>
                <a:latin typeface="Arial"/>
                <a:cs typeface="Arial"/>
              </a:rPr>
              <a:t>.</a:t>
            </a:r>
            <a:endParaRPr sz="1450" dirty="0">
              <a:latin typeface="Arial"/>
              <a:cs typeface="Arial"/>
            </a:endParaRPr>
          </a:p>
        </p:txBody>
      </p:sp>
      <p:graphicFrame>
        <p:nvGraphicFramePr>
          <p:cNvPr id="10" name="Content Placeholder 4">
            <a:extLst>
              <a:ext uri="{FF2B5EF4-FFF2-40B4-BE49-F238E27FC236}">
                <a16:creationId xmlns:a16="http://schemas.microsoft.com/office/drawing/2014/main" id="{5A7C15C6-CF8D-4887-8EDD-14A4E0CB41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1415478"/>
              </p:ext>
            </p:extLst>
          </p:nvPr>
        </p:nvGraphicFramePr>
        <p:xfrm>
          <a:off x="228600" y="855504"/>
          <a:ext cx="8763000" cy="4549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Requirement</a:t>
                      </a:r>
                      <a:endParaRPr lang="en-US" sz="105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Applicable Equipment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Required</a:t>
                      </a:r>
                      <a:r>
                        <a:rPr lang="en-US" sz="1050" baseline="0" dirty="0"/>
                        <a:t> Tests</a:t>
                      </a:r>
                      <a:r>
                        <a:rPr lang="en-US" sz="1050" baseline="30000" dirty="0"/>
                        <a:t>(1)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When to Update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Responsible Entity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Language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Model Quality Test for PSS/e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All Resources and Dynamic Transmission Elements</a:t>
                      </a:r>
                    </a:p>
                    <a:p>
                      <a:r>
                        <a:rPr lang="en-US" sz="9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(system strength test is only required for inverter-based devices)</a:t>
                      </a:r>
                      <a:endParaRPr lang="en-US" sz="105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Flat</a:t>
                      </a:r>
                      <a:r>
                        <a:rPr lang="en-US" sz="1050" baseline="0" dirty="0"/>
                        <a:t> start, small and large voltage disturbance, small frequency disturbance, and system strength tests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A new or updated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Equipment owner (RE,</a:t>
                      </a:r>
                      <a:r>
                        <a:rPr lang="en-US" sz="1050" baseline="0" dirty="0"/>
                        <a:t> IE or TSP)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PG 6.2(5)(c)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Model Quality</a:t>
                      </a:r>
                      <a:r>
                        <a:rPr lang="en-US" sz="1050" baseline="0" dirty="0"/>
                        <a:t> Test for PSCAD Model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Inverter-based Resources</a:t>
                      </a:r>
                      <a:r>
                        <a:rPr lang="en-US" sz="1050" baseline="0" dirty="0"/>
                        <a:t> (IBRs) and Inverter-based Dynamic Transmission Elements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All above tests plus</a:t>
                      </a:r>
                    </a:p>
                    <a:p>
                      <a:r>
                        <a:rPr lang="en-US" sz="1050" dirty="0"/>
                        <a:t>phase angle jump 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A new or updated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Equipment owner (RE,</a:t>
                      </a:r>
                      <a:r>
                        <a:rPr lang="en-US" sz="1050" baseline="0" dirty="0"/>
                        <a:t> IE or TSP)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PG 6.2(5)(c)</a:t>
                      </a:r>
                    </a:p>
                    <a:p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Unit Model Validation</a:t>
                      </a:r>
                      <a:r>
                        <a:rPr lang="en-US" sz="1050" baseline="0" dirty="0"/>
                        <a:t> for PSCAD Model</a:t>
                      </a:r>
                      <a:endParaRPr lang="en-US" sz="105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Inverter-based Resources</a:t>
                      </a:r>
                      <a:r>
                        <a:rPr lang="en-US" sz="1050" baseline="0" dirty="0"/>
                        <a:t> (IBRs)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Step change in voltage, large</a:t>
                      </a:r>
                      <a:r>
                        <a:rPr lang="en-US" sz="1050" baseline="0" dirty="0"/>
                        <a:t> voltage disturbance, system strength, phase angle jump, and </a:t>
                      </a:r>
                      <a:r>
                        <a:rPr lang="en-US" sz="1050" baseline="0" dirty="0" err="1"/>
                        <a:t>subsynchronous</a:t>
                      </a:r>
                      <a:r>
                        <a:rPr lang="en-US" sz="1050" baseline="0" dirty="0"/>
                        <a:t> tests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A new PSCAD model provided after 3/1/21.  (Validation tests should not need updating for model parameter updates on an existing model.)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Resource owner (RE or</a:t>
                      </a:r>
                      <a:r>
                        <a:rPr lang="en-US" sz="1050" baseline="0" dirty="0"/>
                        <a:t> IE)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PG 6.2(5)(d)</a:t>
                      </a:r>
                    </a:p>
                    <a:p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Model Parameter Verification</a:t>
                      </a:r>
                    </a:p>
                    <a:p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(“Verification Report”)</a:t>
                      </a:r>
                      <a:r>
                        <a:rPr lang="en-US" sz="1050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 Resources and Dynamic Transmission Elements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effectLst/>
                        </a:rPr>
                        <a:t>Provide evidence that tunable model parameters match what is implemented in the field.  Evidence can take the form of screenshots, nameplate photographs, signed manufacturer commissioning reports, etc.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050" dirty="0">
                          <a:effectLst/>
                        </a:rPr>
                        <a:t>Within 30 days of COD (i.e., Part 3 approval), 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050" dirty="0">
                          <a:effectLst/>
                        </a:rPr>
                        <a:t>12 to 24 months after COD or </a:t>
                      </a:r>
                      <a:r>
                        <a:rPr lang="en-US" sz="1050" dirty="0">
                          <a:effectLst/>
                          <a:highlight>
                            <a:srgbClr val="FFFF00"/>
                          </a:highlight>
                        </a:rPr>
                        <a:t>12-24 months after March 1, 2021 for existing resources</a:t>
                      </a:r>
                      <a:r>
                        <a:rPr lang="en-US" sz="1050" dirty="0">
                          <a:effectLst/>
                        </a:rPr>
                        <a:t>, 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050" dirty="0">
                          <a:effectLst/>
                        </a:rPr>
                        <a:t>A minimum of every 10 years.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050" dirty="0">
                          <a:effectLst/>
                        </a:rPr>
                        <a:t>Within 30 days of a change at the plant 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Equipment owner (RE,</a:t>
                      </a:r>
                      <a:r>
                        <a:rPr lang="en-US" sz="1050" baseline="0" dirty="0"/>
                        <a:t> IE or TSP)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PG 5.5, </a:t>
                      </a:r>
                    </a:p>
                    <a:p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PG 6.2(5)(b)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A368E146-0147-4A04-B00C-D5AC887798A9}"/>
              </a:ext>
            </a:extLst>
          </p:cNvPr>
          <p:cNvSpPr/>
          <p:nvPr/>
        </p:nvSpPr>
        <p:spPr>
          <a:xfrm>
            <a:off x="132735" y="4021394"/>
            <a:ext cx="8915400" cy="138079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501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8BCA165-8537-4668-8F20-0591F421F9EB}"/>
              </a:ext>
            </a:extLst>
          </p:cNvPr>
          <p:cNvGrpSpPr/>
          <p:nvPr/>
        </p:nvGrpSpPr>
        <p:grpSpPr>
          <a:xfrm>
            <a:off x="2263903" y="1003713"/>
            <a:ext cx="4616194" cy="5315711"/>
            <a:chOff x="2263139" y="1542288"/>
            <a:chExt cx="4616194" cy="5315711"/>
          </a:xfrm>
        </p:grpSpPr>
        <p:pic>
          <p:nvPicPr>
            <p:cNvPr id="11" name="object 3">
              <a:extLst>
                <a:ext uri="{FF2B5EF4-FFF2-40B4-BE49-F238E27FC236}">
                  <a16:creationId xmlns:a16="http://schemas.microsoft.com/office/drawing/2014/main" id="{033B2242-14C8-4F81-B11B-295F51D20D1B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63139" y="1542288"/>
              <a:ext cx="4616194" cy="5315711"/>
            </a:xfrm>
            <a:prstGeom prst="rect">
              <a:avLst/>
            </a:prstGeom>
          </p:spPr>
        </p:pic>
        <p:sp>
          <p:nvSpPr>
            <p:cNvPr id="12" name="object 4">
              <a:extLst>
                <a:ext uri="{FF2B5EF4-FFF2-40B4-BE49-F238E27FC236}">
                  <a16:creationId xmlns:a16="http://schemas.microsoft.com/office/drawing/2014/main" id="{1B63AB97-F12B-4540-9336-D6861CA8DF97}"/>
                </a:ext>
              </a:extLst>
            </p:cNvPr>
            <p:cNvSpPr txBox="1"/>
            <p:nvPr/>
          </p:nvSpPr>
          <p:spPr>
            <a:xfrm>
              <a:off x="3851846" y="2248916"/>
              <a:ext cx="1438275" cy="307403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20000" spc="-5" dirty="0">
                  <a:solidFill>
                    <a:srgbClr val="00AEC7"/>
                  </a:solidFill>
                  <a:latin typeface="Arial"/>
                  <a:cs typeface="Arial"/>
                </a:rPr>
                <a:t>?</a:t>
              </a:r>
              <a:endParaRPr sz="20000" dirty="0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8196774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10946</TotalTime>
  <Words>482</Words>
  <Application>Microsoft Office PowerPoint</Application>
  <PresentationFormat>On-screen Show (4:3)</PresentationFormat>
  <Paragraphs>67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PowerPoint Presentation</vt:lpstr>
      <vt:lpstr>Planning Guide Section 6.2(5)(b)</vt:lpstr>
      <vt:lpstr>Planning Guide Section 5.5(3)(b)</vt:lpstr>
      <vt:lpstr>NERC Recommendation</vt:lpstr>
      <vt:lpstr>Summary of Dynamic Model Requirements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Schmall, John</cp:lastModifiedBy>
  <cp:revision>93</cp:revision>
  <cp:lastPrinted>2016-01-21T20:53:15Z</cp:lastPrinted>
  <dcterms:created xsi:type="dcterms:W3CDTF">2016-01-21T15:20:31Z</dcterms:created>
  <dcterms:modified xsi:type="dcterms:W3CDTF">2022-08-17T21:27:41Z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