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53" r:id="rId4"/>
    <p:sldMasterId id="2147483648" r:id="rId5"/>
  </p:sldMasterIdLst>
  <p:notesMasterIdLst>
    <p:notesMasterId r:id="rId15"/>
  </p:notesMasterIdLst>
  <p:handoutMasterIdLst>
    <p:handoutMasterId r:id="rId16"/>
  </p:handoutMasterIdLst>
  <p:sldIdLst>
    <p:sldId id="260" r:id="rId6"/>
    <p:sldId id="281" r:id="rId7"/>
    <p:sldId id="279" r:id="rId8"/>
    <p:sldId id="312" r:id="rId9"/>
    <p:sldId id="313" r:id="rId10"/>
    <p:sldId id="311" r:id="rId11"/>
    <p:sldId id="284" r:id="rId12"/>
    <p:sldId id="295" r:id="rId13"/>
    <p:sldId id="285"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08/24/2022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08/24/2022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061463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806281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032048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3000170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8/25/22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mktrules/issues/NPRR1144#keydocs"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Donald.maul@ercot.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ercot.com/calendar/event?id=1657043965021"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August 25,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Introductions and Format Review</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04800" y="838200"/>
            <a:ext cx="8153400" cy="707886"/>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Brief review of WebEx attendees and meeting format</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NPRR 1144</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12" name="TextBox 11"/>
          <p:cNvSpPr txBox="1"/>
          <p:nvPr/>
        </p:nvSpPr>
        <p:spPr>
          <a:xfrm>
            <a:off x="304800" y="838200"/>
            <a:ext cx="8153400" cy="2246769"/>
          </a:xfrm>
          <a:prstGeom prst="rect">
            <a:avLst/>
          </a:prstGeom>
          <a:noFill/>
        </p:spPr>
        <p:txBody>
          <a:bodyPr wrap="square" rtlCol="0">
            <a:spAutoFit/>
          </a:bodyPr>
          <a:lstStyle/>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Review and discussion of NPRR 1144 and comments</a:t>
            </a:r>
          </a:p>
          <a:p>
            <a:pPr marL="742950" lvl="2"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See key documents: </a:t>
            </a:r>
          </a:p>
          <a:p>
            <a:pPr marL="1200150" lvl="3"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2A. NPRR1144 Metering Working Group Presentations</a:t>
            </a:r>
          </a:p>
          <a:p>
            <a:pPr marL="1200150" lvl="3"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2B. NPRR1144 Diagram</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hlinkClick r:id="rId3"/>
              </a:rPr>
              <a:t>https://www.ercot.com/mktrules/issues/NPRR1144#keydocs</a:t>
            </a:r>
            <a:endParaRPr lang="en-US" sz="2000" dirty="0">
              <a:latin typeface="TradeGothic LT" panose="020B0506030503020504" pitchFamily="34" charset="0"/>
              <a:ea typeface="TradeGothic LT" panose="020B0506030503020504" pitchFamily="34" charset="0"/>
            </a:endParaRPr>
          </a:p>
          <a:p>
            <a:pPr marL="0" lvl="1"/>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643636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Nodal Pricing for CLR Discussion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12" name="TextBox 11"/>
          <p:cNvSpPr txBox="1"/>
          <p:nvPr/>
        </p:nvSpPr>
        <p:spPr>
          <a:xfrm>
            <a:off x="304800" y="838200"/>
            <a:ext cx="8153400" cy="1631216"/>
          </a:xfrm>
          <a:prstGeom prst="rect">
            <a:avLst/>
          </a:prstGeom>
          <a:noFill/>
        </p:spPr>
        <p:txBody>
          <a:bodyPr wrap="square" rtlCol="0">
            <a:spAutoFit/>
          </a:bodyPr>
          <a:lstStyle/>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Review and discussion of potential market changes to support nodal pricing of controllable load resources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See key document 3. For MWG Demand Response CLR Nodal Settlement - Proposed NPRR</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321704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Reports on EPS Activities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Rectangle 4"/>
          <p:cNvSpPr/>
          <p:nvPr/>
        </p:nvSpPr>
        <p:spPr>
          <a:xfrm>
            <a:off x="381000" y="762000"/>
            <a:ext cx="8153400" cy="1631216"/>
          </a:xfrm>
          <a:prstGeom prst="rect">
            <a:avLst/>
          </a:prstGeom>
        </p:spPr>
        <p:txBody>
          <a:bodyPr wrap="square">
            <a:spAutoFit/>
          </a:bodyPr>
          <a:lstStyle/>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See key document 4. Report on EPS Activities Aug 2022</a:t>
            </a: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Anonymous TDSP codes are the same as the last MWG.</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If need your code or would like to confirm yours, please send an email to </a:t>
            </a:r>
            <a:r>
              <a:rPr lang="en-US" sz="2000" dirty="0">
                <a:latin typeface="TradeGothic LT" panose="020B0506030503020504" pitchFamily="34" charset="0"/>
                <a:ea typeface="TradeGothic LT" panose="020B0506030503020504" pitchFamily="34" charset="0"/>
                <a:hlinkClick r:id="rId3"/>
              </a:rPr>
              <a:t>Donald.maul@ercot.com</a:t>
            </a:r>
            <a:r>
              <a:rPr lang="en-US" sz="2000" dirty="0">
                <a:latin typeface="TradeGothic LT" panose="020B0506030503020504" pitchFamily="34" charset="0"/>
                <a:ea typeface="TradeGothic LT" panose="020B0506030503020504" pitchFamily="34" charset="0"/>
              </a:rPr>
              <a:t>	</a:t>
            </a:r>
          </a:p>
        </p:txBody>
      </p:sp>
    </p:spTree>
    <p:extLst>
      <p:ext uri="{BB962C8B-B14F-4D97-AF65-F5344CB8AC3E}">
        <p14:creationId xmlns:p14="http://schemas.microsoft.com/office/powerpoint/2010/main" val="1272290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Progress Report on NPRR949 Implementation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3" name="Rectangle 2"/>
          <p:cNvSpPr/>
          <p:nvPr/>
        </p:nvSpPr>
        <p:spPr>
          <a:xfrm>
            <a:off x="374072" y="914400"/>
            <a:ext cx="8160327" cy="1323439"/>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NPRR949 was approved 8/13/2019 and Protocol 10.12.1 will be updated effective 1/1/2023 requiring IP EPS meter communication</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See key document 5. Progress Report on NPRR949 Aug2022</a:t>
            </a:r>
          </a:p>
        </p:txBody>
      </p:sp>
    </p:spTree>
    <p:extLst>
      <p:ext uri="{BB962C8B-B14F-4D97-AF65-F5344CB8AC3E}">
        <p14:creationId xmlns:p14="http://schemas.microsoft.com/office/powerpoint/2010/main" val="2200049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8881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3" name="Rectangle 2"/>
          <p:cNvSpPr/>
          <p:nvPr/>
        </p:nvSpPr>
        <p:spPr>
          <a:xfrm>
            <a:off x="381000" y="914400"/>
            <a:ext cx="80010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https://www.ercot.com/calendar/event?id=1657043965021</a:t>
            </a:r>
            <a:endParaRPr lang="en-US" sz="2000" dirty="0"/>
          </a:p>
          <a:p>
            <a:pPr marL="457200" lvl="2"/>
            <a:endParaRPr lang="en-US" sz="2000" dirty="0"/>
          </a:p>
        </p:txBody>
      </p:sp>
    </p:spTree>
    <p:extLst>
      <p:ext uri="{BB962C8B-B14F-4D97-AF65-F5344CB8AC3E}">
        <p14:creationId xmlns:p14="http://schemas.microsoft.com/office/powerpoint/2010/main" val="203671360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11609</TotalTime>
  <Words>381</Words>
  <Application>Microsoft Office PowerPoint</Application>
  <PresentationFormat>On-screen Show (4:3)</PresentationFormat>
  <Paragraphs>61</Paragraphs>
  <Slides>9</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TradeGothic LT</vt:lpstr>
      <vt:lpstr>1_Custom Design</vt:lpstr>
      <vt:lpstr>Office Theme</vt:lpstr>
      <vt:lpstr>PowerPoint Presentation</vt:lpstr>
      <vt:lpstr>Anti-Trust Admonition</vt:lpstr>
      <vt:lpstr>Introductions and Format Review</vt:lpstr>
      <vt:lpstr>NPRR 1144</vt:lpstr>
      <vt:lpstr>Nodal Pricing for CLR Discussion</vt:lpstr>
      <vt:lpstr>Reports on EPS Activities</vt:lpstr>
      <vt:lpstr>Progress Report on NPRR949 Implementation</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303</cp:revision>
  <cp:lastPrinted>2016-01-21T20:53:15Z</cp:lastPrinted>
  <dcterms:created xsi:type="dcterms:W3CDTF">2016-01-21T15:20:31Z</dcterms:created>
  <dcterms:modified xsi:type="dcterms:W3CDTF">2022-08-24T13:22:21Z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