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53" r:id="rId4"/>
    <p:sldMasterId id="2147483648" r:id="rId5"/>
  </p:sldMasterIdLst>
  <p:notesMasterIdLst>
    <p:notesMasterId r:id="rId15"/>
  </p:notesMasterIdLst>
  <p:handoutMasterIdLst>
    <p:handoutMasterId r:id="rId16"/>
  </p:handoutMasterIdLst>
  <p:sldIdLst>
    <p:sldId id="260" r:id="rId6"/>
    <p:sldId id="281" r:id="rId7"/>
    <p:sldId id="279" r:id="rId8"/>
    <p:sldId id="312" r:id="rId9"/>
    <p:sldId id="313" r:id="rId10"/>
    <p:sldId id="311" r:id="rId11"/>
    <p:sldId id="284" r:id="rId12"/>
    <p:sldId id="295" r:id="rId13"/>
    <p:sldId id="285"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23" d="100"/>
          <a:sy n="123" d="100"/>
        </p:scale>
        <p:origin x="1254"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08/24/2022</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08/24/2022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781547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3003976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2061463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8062812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dirty="0"/>
          </a:p>
        </p:txBody>
      </p:sp>
    </p:spTree>
    <p:extLst>
      <p:ext uri="{BB962C8B-B14F-4D97-AF65-F5344CB8AC3E}">
        <p14:creationId xmlns:p14="http://schemas.microsoft.com/office/powerpoint/2010/main" val="1032048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28924743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dirty="0"/>
          </a:p>
        </p:txBody>
      </p:sp>
    </p:spTree>
    <p:extLst>
      <p:ext uri="{BB962C8B-B14F-4D97-AF65-F5344CB8AC3E}">
        <p14:creationId xmlns:p14="http://schemas.microsoft.com/office/powerpoint/2010/main" val="30001700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dirty="0"/>
          </a:p>
        </p:txBody>
      </p:sp>
    </p:spTree>
    <p:extLst>
      <p:ext uri="{BB962C8B-B14F-4D97-AF65-F5344CB8AC3E}">
        <p14:creationId xmlns:p14="http://schemas.microsoft.com/office/powerpoint/2010/main" val="2248038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774125" cy="246221"/>
          </a:xfrm>
          <a:prstGeom prst="rect">
            <a:avLst/>
          </a:prstGeom>
          <a:noFill/>
        </p:spPr>
        <p:txBody>
          <a:bodyPr wrap="square" rtlCol="0">
            <a:spAutoFit/>
          </a:bodyPr>
          <a:lstStyle/>
          <a:p>
            <a:pPr algn="l"/>
            <a:r>
              <a:rPr lang="en-US" sz="1000" b="1" baseline="0" dirty="0">
                <a:solidFill>
                  <a:schemeClr val="tx2"/>
                </a:solidFill>
              </a:rPr>
              <a:t>PUBLIC – 8/25/22 MWG</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ercot.com/about/governance/index.html"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ercot.com/mktrules/issues/NPRR1144#keydocs"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mailto:Donald.maul@ercot.com"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ercot.com/calendar/event?id=1657043965021"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819400"/>
            <a:ext cx="5257800" cy="1231106"/>
          </a:xfrm>
          <a:prstGeom prst="rect">
            <a:avLst/>
          </a:prstGeom>
          <a:noFill/>
        </p:spPr>
        <p:txBody>
          <a:bodyPr wrap="square" rtlCol="0">
            <a:spAutoFit/>
          </a:bodyPr>
          <a:lstStyle/>
          <a:p>
            <a:r>
              <a:rPr lang="en-US" sz="2000" b="1" dirty="0">
                <a:solidFill>
                  <a:schemeClr val="tx2"/>
                </a:solidFill>
                <a:latin typeface="TradeGothic LT" panose="020B0506030503020504" pitchFamily="34" charset="0"/>
                <a:ea typeface="TradeGothic LT" panose="020B0506030503020504" pitchFamily="34" charset="0"/>
              </a:rPr>
              <a:t>Meter Working Group</a:t>
            </a:r>
          </a:p>
          <a:p>
            <a:endParaRPr lang="en-US" dirty="0">
              <a:solidFill>
                <a:schemeClr val="tx2"/>
              </a:solidFill>
            </a:endParaRPr>
          </a:p>
          <a:p>
            <a:endParaRPr lang="en-US" dirty="0">
              <a:solidFill>
                <a:schemeClr val="tx2"/>
              </a:solidFill>
            </a:endParaRPr>
          </a:p>
          <a:p>
            <a:r>
              <a:rPr lang="en-US" dirty="0">
                <a:solidFill>
                  <a:schemeClr val="tx2"/>
                </a:solidFill>
                <a:latin typeface="TradeGothic LT" panose="020B0506030503020504" pitchFamily="34" charset="0"/>
                <a:ea typeface="TradeGothic LT" panose="020B0506030503020504" pitchFamily="34" charset="0"/>
              </a:rPr>
              <a:t>August 25, 2022</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Anti-Trust Admonition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
        <p:nvSpPr>
          <p:cNvPr id="3" name="TextBox 2"/>
          <p:cNvSpPr txBox="1"/>
          <p:nvPr/>
        </p:nvSpPr>
        <p:spPr>
          <a:xfrm>
            <a:off x="381000" y="990600"/>
            <a:ext cx="8458200" cy="5078313"/>
          </a:xfrm>
          <a:prstGeom prst="rect">
            <a:avLst/>
          </a:prstGeom>
          <a:noFill/>
        </p:spPr>
        <p:txBody>
          <a:bodyPr wrap="square" rtlCol="0">
            <a:spAutoFit/>
          </a:bodyPr>
          <a:lstStyle/>
          <a:p>
            <a:pPr marL="0" lvl="1"/>
            <a:r>
              <a:rPr lang="en-US" altLang="en-US" sz="2000" b="1" u="sng" kern="0" dirty="0">
                <a:solidFill>
                  <a:srgbClr val="000000"/>
                </a:solidFill>
                <a:latin typeface="TradeGothic LT" panose="020B0506030503020504" pitchFamily="34" charset="0"/>
                <a:ea typeface="TradeGothic LT" panose="020B0506030503020504" pitchFamily="34" charset="0"/>
              </a:rPr>
              <a:t>Antitrust Admonition</a:t>
            </a:r>
            <a:endParaRPr lang="en-US" sz="2000" kern="0" dirty="0">
              <a:solidFill>
                <a:srgbClr val="000000"/>
              </a:solidFill>
              <a:latin typeface="TradeGothic LT" panose="020B0506030503020504" pitchFamily="34" charset="0"/>
              <a:ea typeface="TradeGothic LT" panose="020B0506030503020504" pitchFamily="34" charset="0"/>
            </a:endParaRPr>
          </a:p>
          <a:p>
            <a:pPr marL="0" lvl="1"/>
            <a:r>
              <a:rPr lang="en-US" sz="2000" kern="0" dirty="0">
                <a:solidFill>
                  <a:srgbClr val="000000"/>
                </a:solidFill>
                <a:latin typeface="TradeGothic LT" panose="020B0506030503020504" pitchFamily="34" charset="0"/>
                <a:ea typeface="TradeGothic LT" panose="020B0506030503020504" pitchFamily="34" charset="0"/>
              </a:rPr>
              <a:t>To avoid raising concerns about antitrust liability, participants in ERCOT activities should refrain from proposing any action or measure that would exceed ERCOT’s authority under federal or state law. For additional information, stakeholders should consult the </a:t>
            </a:r>
            <a:r>
              <a:rPr lang="en-US" sz="2000" i="1" kern="0" dirty="0">
                <a:solidFill>
                  <a:srgbClr val="000000"/>
                </a:solidFill>
                <a:latin typeface="TradeGothic LT" panose="020B0506030503020504" pitchFamily="34" charset="0"/>
                <a:ea typeface="TradeGothic LT" panose="020B0506030503020504" pitchFamily="34" charset="0"/>
              </a:rPr>
              <a:t>Statement of Position on Antitrust Issues for Members of ERCOT Committees, Subcommittees, and Working Groups</a:t>
            </a:r>
            <a:r>
              <a:rPr lang="en-US" sz="2000" kern="0" dirty="0">
                <a:solidFill>
                  <a:srgbClr val="000000"/>
                </a:solidFill>
                <a:latin typeface="TradeGothic LT" panose="020B0506030503020504" pitchFamily="34" charset="0"/>
                <a:ea typeface="TradeGothic LT" panose="020B0506030503020504" pitchFamily="34" charset="0"/>
              </a:rPr>
              <a:t>, which is posted on the ERCOT website. </a:t>
            </a:r>
            <a:br>
              <a:rPr lang="en-US" sz="2000" kern="0" dirty="0">
                <a:solidFill>
                  <a:srgbClr val="000000"/>
                </a:solidFill>
                <a:latin typeface="TradeGothic LT" panose="020B0506030503020504" pitchFamily="34" charset="0"/>
                <a:ea typeface="TradeGothic LT" panose="020B0506030503020504" pitchFamily="34" charset="0"/>
              </a:rPr>
            </a:br>
            <a:r>
              <a:rPr lang="en-US" sz="2000" kern="0" dirty="0">
                <a:solidFill>
                  <a:srgbClr val="000000"/>
                </a:solidFill>
                <a:latin typeface="TradeGothic LT" panose="020B0506030503020504" pitchFamily="34" charset="0"/>
                <a:ea typeface="TradeGothic LT" panose="020B0506030503020504" pitchFamily="34" charset="0"/>
                <a:hlinkClick r:id="rId3"/>
              </a:rPr>
              <a:t>http://www.ercot.com/about/governance/index.html</a:t>
            </a:r>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lvl="0">
              <a:defRPr/>
            </a:pPr>
            <a:r>
              <a:rPr lang="en-US" altLang="en-US" sz="2400" b="1" u="sng" kern="0" dirty="0">
                <a:solidFill>
                  <a:srgbClr val="000000"/>
                </a:solidFill>
                <a:latin typeface="TradeGothic LT" panose="020B0506030503020504" pitchFamily="34" charset="0"/>
                <a:ea typeface="TradeGothic LT" panose="020B0506030503020504" pitchFamily="34" charset="0"/>
              </a:rPr>
              <a:t>Disclaimer</a:t>
            </a:r>
          </a:p>
          <a:p>
            <a:pPr lvl="0">
              <a:lnSpc>
                <a:spcPct val="80000"/>
              </a:lnSpc>
              <a:defRPr/>
            </a:pPr>
            <a:r>
              <a:rPr lang="en-US" altLang="en-US" sz="2000" kern="0" dirty="0">
                <a:solidFill>
                  <a:srgbClr val="000000"/>
                </a:solidFill>
                <a:latin typeface="TradeGothic LT" panose="020B0506030503020504" pitchFamily="34" charset="0"/>
                <a:ea typeface="TradeGothic LT" panose="020B0506030503020504" pitchFamily="34" charset="0"/>
              </a:rPr>
              <a:t>All presentations and materials submitted by Market Participants or any other Entity to ERCOT staff for this meeting are received and posted with the acknowledgement that the information will</a:t>
            </a:r>
          </a:p>
          <a:p>
            <a:pPr lvl="0">
              <a:lnSpc>
                <a:spcPct val="80000"/>
              </a:lnSpc>
              <a:defRPr/>
            </a:pPr>
            <a:r>
              <a:rPr lang="en-US" altLang="en-US" sz="2000" kern="0" dirty="0">
                <a:solidFill>
                  <a:srgbClr val="000000"/>
                </a:solidFill>
                <a:latin typeface="TradeGothic LT" panose="020B0506030503020504" pitchFamily="34" charset="0"/>
                <a:ea typeface="TradeGothic LT" panose="020B0506030503020504" pitchFamily="34" charset="0"/>
              </a:rPr>
              <a:t>be considered public in accordance with the ERCOT Websites Content Management Operating Procedure.</a:t>
            </a: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597254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latin typeface="TradeGothic LT" panose="020B0506030503020504" pitchFamily="34" charset="0"/>
                <a:ea typeface="TradeGothic LT" panose="020B0506030503020504" pitchFamily="34" charset="0"/>
              </a:rPr>
              <a:t>Introductions and Format Review</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
        <p:nvSpPr>
          <p:cNvPr id="12" name="TextBox 11"/>
          <p:cNvSpPr txBox="1"/>
          <p:nvPr/>
        </p:nvSpPr>
        <p:spPr>
          <a:xfrm>
            <a:off x="304800" y="838200"/>
            <a:ext cx="8153400" cy="707886"/>
          </a:xfrm>
          <a:prstGeom prst="rect">
            <a:avLst/>
          </a:prstGeom>
          <a:noFill/>
        </p:spPr>
        <p:txBody>
          <a:bodyPr wrap="square" rtlCol="0">
            <a:spAutoFit/>
          </a:bodyPr>
          <a:lstStyle/>
          <a:p>
            <a:pPr marL="285750" lvl="1"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Brief review of WebEx attendees and meeting format</a:t>
            </a: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1015055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latin typeface="TradeGothic LT" panose="020B0506030503020504" pitchFamily="34" charset="0"/>
                <a:ea typeface="TradeGothic LT" panose="020B0506030503020504" pitchFamily="34" charset="0"/>
              </a:rPr>
              <a:t>NPRR 1144</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
        <p:nvSpPr>
          <p:cNvPr id="12" name="TextBox 11"/>
          <p:cNvSpPr txBox="1"/>
          <p:nvPr/>
        </p:nvSpPr>
        <p:spPr>
          <a:xfrm>
            <a:off x="304800" y="838200"/>
            <a:ext cx="8153400" cy="2246769"/>
          </a:xfrm>
          <a:prstGeom prst="rect">
            <a:avLst/>
          </a:prstGeom>
          <a:noFill/>
        </p:spPr>
        <p:txBody>
          <a:bodyPr wrap="square" rtlCol="0">
            <a:spAutoFit/>
          </a:bodyPr>
          <a:lstStyle/>
          <a:p>
            <a:pPr marL="285750" lvl="1" indent="-285750">
              <a:buFont typeface="Arial" panose="020B0604020202020204" pitchFamily="34" charset="0"/>
              <a:buChar char="•"/>
            </a:pPr>
            <a:r>
              <a:rPr lang="en-US" sz="2000" kern="0" dirty="0">
                <a:solidFill>
                  <a:srgbClr val="000000"/>
                </a:solidFill>
                <a:latin typeface="TradeGothic LT" panose="020B0506030503020504" pitchFamily="34" charset="0"/>
                <a:ea typeface="TradeGothic LT" panose="020B0506030503020504" pitchFamily="34" charset="0"/>
              </a:rPr>
              <a:t>Review and discussion of NPRR 1144 and comments</a:t>
            </a:r>
          </a:p>
          <a:p>
            <a:pPr marL="742950" lvl="2" indent="-285750">
              <a:buFont typeface="Arial" panose="020B0604020202020204" pitchFamily="34" charset="0"/>
              <a:buChar char="•"/>
            </a:pPr>
            <a:r>
              <a:rPr lang="en-US" sz="2000" kern="0" dirty="0">
                <a:solidFill>
                  <a:srgbClr val="000000"/>
                </a:solidFill>
                <a:latin typeface="TradeGothic LT" panose="020B0506030503020504" pitchFamily="34" charset="0"/>
                <a:ea typeface="TradeGothic LT" panose="020B0506030503020504" pitchFamily="34" charset="0"/>
              </a:rPr>
              <a:t>See key documents: </a:t>
            </a:r>
          </a:p>
          <a:p>
            <a:pPr marL="1200150" lvl="3" indent="-285750">
              <a:buFont typeface="Arial" panose="020B0604020202020204" pitchFamily="34" charset="0"/>
              <a:buChar char="•"/>
            </a:pPr>
            <a:r>
              <a:rPr lang="en-US" sz="2000" kern="0" dirty="0">
                <a:solidFill>
                  <a:srgbClr val="000000"/>
                </a:solidFill>
                <a:latin typeface="TradeGothic LT" panose="020B0506030503020504" pitchFamily="34" charset="0"/>
                <a:ea typeface="TradeGothic LT" panose="020B0506030503020504" pitchFamily="34" charset="0"/>
              </a:rPr>
              <a:t>2A. NPRR1144 Metering Working Group Presentations</a:t>
            </a:r>
          </a:p>
          <a:p>
            <a:pPr marL="1200150" lvl="3" indent="-285750">
              <a:buFont typeface="Arial" panose="020B0604020202020204" pitchFamily="34" charset="0"/>
              <a:buChar char="•"/>
            </a:pPr>
            <a:r>
              <a:rPr lang="en-US" sz="2000" kern="0" dirty="0">
                <a:solidFill>
                  <a:srgbClr val="000000"/>
                </a:solidFill>
                <a:latin typeface="TradeGothic LT" panose="020B0506030503020504" pitchFamily="34" charset="0"/>
                <a:ea typeface="TradeGothic LT" panose="020B0506030503020504" pitchFamily="34" charset="0"/>
              </a:rPr>
              <a:t>2B. NPRR1144 Diagram</a:t>
            </a: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sz="2000" dirty="0">
                <a:latin typeface="TradeGothic LT" panose="020B0506030503020504" pitchFamily="34" charset="0"/>
                <a:ea typeface="TradeGothic LT" panose="020B0506030503020504" pitchFamily="34" charset="0"/>
                <a:hlinkClick r:id="rId3"/>
              </a:rPr>
              <a:t>https://www.ercot.com/mktrules/issues/NPRR1144#keydocs</a:t>
            </a:r>
            <a:endParaRPr lang="en-US" sz="2000" dirty="0">
              <a:latin typeface="TradeGothic LT" panose="020B0506030503020504" pitchFamily="34" charset="0"/>
              <a:ea typeface="TradeGothic LT" panose="020B0506030503020504" pitchFamily="34" charset="0"/>
            </a:endParaRPr>
          </a:p>
          <a:p>
            <a:pPr marL="0" lvl="1"/>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643636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latin typeface="TradeGothic LT" panose="020B0506030503020504" pitchFamily="34" charset="0"/>
                <a:ea typeface="TradeGothic LT" panose="020B0506030503020504" pitchFamily="34" charset="0"/>
              </a:rPr>
              <a:t>Nodal Pricing for CLR Discussion</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
        <p:nvSpPr>
          <p:cNvPr id="12" name="TextBox 11"/>
          <p:cNvSpPr txBox="1"/>
          <p:nvPr/>
        </p:nvSpPr>
        <p:spPr>
          <a:xfrm>
            <a:off x="304800" y="838200"/>
            <a:ext cx="8153400" cy="1631216"/>
          </a:xfrm>
          <a:prstGeom prst="rect">
            <a:avLst/>
          </a:prstGeom>
          <a:noFill/>
        </p:spPr>
        <p:txBody>
          <a:bodyPr wrap="square" rtlCol="0">
            <a:spAutoFit/>
          </a:bodyPr>
          <a:lstStyle/>
          <a:p>
            <a:pPr marL="285750" lvl="1" indent="-285750">
              <a:buFont typeface="Arial" panose="020B0604020202020204" pitchFamily="34" charset="0"/>
              <a:buChar char="•"/>
            </a:pPr>
            <a:r>
              <a:rPr lang="en-US" sz="2000" kern="0" dirty="0">
                <a:solidFill>
                  <a:srgbClr val="000000"/>
                </a:solidFill>
                <a:latin typeface="TradeGothic LT" panose="020B0506030503020504" pitchFamily="34" charset="0"/>
                <a:ea typeface="TradeGothic LT" panose="020B0506030503020504" pitchFamily="34" charset="0"/>
              </a:rPr>
              <a:t>Review and discussion of potential market changes to support nodal pricing of controllable load resources</a:t>
            </a: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sz="2000" kern="0" dirty="0">
                <a:solidFill>
                  <a:srgbClr val="000000"/>
                </a:solidFill>
                <a:latin typeface="TradeGothic LT" panose="020B0506030503020504" pitchFamily="34" charset="0"/>
                <a:ea typeface="TradeGothic LT" panose="020B0506030503020504" pitchFamily="34" charset="0"/>
              </a:rPr>
              <a:t>See key document 3. For MWG Demand Response CLR Nodal Settlement - Proposed NPRR</a:t>
            </a: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3321704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latin typeface="TradeGothic LT" panose="020B0506030503020504" pitchFamily="34" charset="0"/>
                <a:ea typeface="TradeGothic LT" panose="020B0506030503020504" pitchFamily="34" charset="0"/>
              </a:rPr>
              <a:t>Reports on EPS Activities</a:t>
            </a:r>
            <a:endParaRPr lang="en-US" b="1" dirty="0">
              <a:solidFill>
                <a:schemeClr val="accent1"/>
              </a:solidFill>
              <a:latin typeface="TradeGothic LT" panose="020B0506030503020504" pitchFamily="34" charset="0"/>
              <a:ea typeface="TradeGothic LT" panose="020B05060305030205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
        <p:nvSpPr>
          <p:cNvPr id="5" name="Rectangle 4"/>
          <p:cNvSpPr/>
          <p:nvPr/>
        </p:nvSpPr>
        <p:spPr>
          <a:xfrm>
            <a:off x="381000" y="762000"/>
            <a:ext cx="8153400" cy="1631216"/>
          </a:xfrm>
          <a:prstGeom prst="rect">
            <a:avLst/>
          </a:prstGeom>
        </p:spPr>
        <p:txBody>
          <a:bodyPr wrap="square">
            <a:spAutoFit/>
          </a:bodyPr>
          <a:lstStyle/>
          <a:p>
            <a:pPr marL="285750" lvl="1" indent="-285750">
              <a:buFont typeface="Arial" panose="020B0604020202020204" pitchFamily="34" charset="0"/>
              <a:buChar char="•"/>
            </a:pPr>
            <a:r>
              <a:rPr lang="en-US" sz="2000" dirty="0">
                <a:latin typeface="TradeGothic LT" panose="020B0506030503020504" pitchFamily="34" charset="0"/>
                <a:ea typeface="TradeGothic LT" panose="020B0506030503020504" pitchFamily="34" charset="0"/>
              </a:rPr>
              <a:t>See key document 4. Report on EPS Activities Aug 2022</a:t>
            </a: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sz="2000" dirty="0">
                <a:latin typeface="TradeGothic LT" panose="020B0506030503020504" pitchFamily="34" charset="0"/>
                <a:ea typeface="TradeGothic LT" panose="020B0506030503020504" pitchFamily="34" charset="0"/>
              </a:rPr>
              <a:t>Anonymous TDSP codes are the same as the last MWG.</a:t>
            </a:r>
          </a:p>
          <a:p>
            <a:pPr marL="742950" lvl="2" indent="-285750">
              <a:buFont typeface="Arial" panose="020B0604020202020204" pitchFamily="34" charset="0"/>
              <a:buChar char="•"/>
            </a:pPr>
            <a:r>
              <a:rPr lang="en-US" sz="2000" dirty="0">
                <a:latin typeface="TradeGothic LT" panose="020B0506030503020504" pitchFamily="34" charset="0"/>
                <a:ea typeface="TradeGothic LT" panose="020B0506030503020504" pitchFamily="34" charset="0"/>
              </a:rPr>
              <a:t>If need your code or would like to confirm yours, please send an email to </a:t>
            </a:r>
            <a:r>
              <a:rPr lang="en-US" sz="2000" dirty="0">
                <a:latin typeface="TradeGothic LT" panose="020B0506030503020504" pitchFamily="34" charset="0"/>
                <a:ea typeface="TradeGothic LT" panose="020B0506030503020504" pitchFamily="34" charset="0"/>
                <a:hlinkClick r:id="rId3"/>
              </a:rPr>
              <a:t>Donald.maul@ercot.com</a:t>
            </a:r>
            <a:r>
              <a:rPr lang="en-US" sz="2000" dirty="0">
                <a:latin typeface="TradeGothic LT" panose="020B0506030503020504" pitchFamily="34" charset="0"/>
                <a:ea typeface="TradeGothic LT" panose="020B0506030503020504" pitchFamily="34" charset="0"/>
              </a:rPr>
              <a:t>	</a:t>
            </a:r>
          </a:p>
        </p:txBody>
      </p:sp>
    </p:spTree>
    <p:extLst>
      <p:ext uri="{BB962C8B-B14F-4D97-AF65-F5344CB8AC3E}">
        <p14:creationId xmlns:p14="http://schemas.microsoft.com/office/powerpoint/2010/main" val="1272290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Progress Report on NPRR949 Implementation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
        <p:nvSpPr>
          <p:cNvPr id="3" name="Rectangle 2"/>
          <p:cNvSpPr/>
          <p:nvPr/>
        </p:nvSpPr>
        <p:spPr>
          <a:xfrm>
            <a:off x="374072" y="914400"/>
            <a:ext cx="8160327" cy="1323439"/>
          </a:xfrm>
          <a:prstGeom prst="rect">
            <a:avLst/>
          </a:prstGeom>
        </p:spPr>
        <p:txBody>
          <a:bodyPr wrap="square">
            <a:spAutoFit/>
          </a:bodyPr>
          <a:lstStyle/>
          <a:p>
            <a:pPr marL="285750" lvl="1"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NPRR949 was approved 8/13/2019 and Protocol 10.12.1 will be updated effective 1/1/2023 requiring IP EPS meter communication</a:t>
            </a:r>
          </a:p>
          <a:p>
            <a:pPr marL="285750" lvl="1" indent="-285750">
              <a:buFont typeface="Arial" panose="020B0604020202020204" pitchFamily="34" charset="0"/>
              <a:buChar char="•"/>
            </a:pPr>
            <a:endParaRPr lang="en-US" alt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See key document 5. Progress Report on NPRR949 Aug2022</a:t>
            </a:r>
          </a:p>
        </p:txBody>
      </p:sp>
    </p:spTree>
    <p:extLst>
      <p:ext uri="{BB962C8B-B14F-4D97-AF65-F5344CB8AC3E}">
        <p14:creationId xmlns:p14="http://schemas.microsoft.com/office/powerpoint/2010/main" val="2200049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New or Other Business Items</a:t>
            </a: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sp>
        <p:nvSpPr>
          <p:cNvPr id="3" name="Rectangle 2"/>
          <p:cNvSpPr/>
          <p:nvPr/>
        </p:nvSpPr>
        <p:spPr>
          <a:xfrm>
            <a:off x="381000" y="914400"/>
            <a:ext cx="8305800" cy="1938992"/>
          </a:xfrm>
          <a:prstGeom prst="rect">
            <a:avLst/>
          </a:prstGeom>
        </p:spPr>
        <p:txBody>
          <a:bodyPr wrap="square">
            <a:spAutoFit/>
          </a:bodyPr>
          <a:lstStyle/>
          <a:p>
            <a:pPr marL="285750" lvl="1"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Request for any new or other business items</a:t>
            </a: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0" lvl="1"/>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endParaRPr lang="en-US" sz="2000" dirty="0">
              <a:latin typeface="TradeGothic LT" panose="020B0506030503020504" pitchFamily="34" charset="0"/>
              <a:ea typeface="TradeGothic LT" panose="020B0506030503020504" pitchFamily="34" charset="0"/>
            </a:endParaRPr>
          </a:p>
        </p:txBody>
      </p:sp>
    </p:spTree>
    <p:extLst>
      <p:ext uri="{BB962C8B-B14F-4D97-AF65-F5344CB8AC3E}">
        <p14:creationId xmlns:p14="http://schemas.microsoft.com/office/powerpoint/2010/main" val="208881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latin typeface="TradeGothic LT" panose="020B0506030503020504" pitchFamily="34" charset="0"/>
                <a:ea typeface="TradeGothic LT" panose="020B0506030503020504" pitchFamily="34" charset="0"/>
              </a:rPr>
              <a:t>Meeting Summary and Closing Remarks</a:t>
            </a: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sp>
        <p:nvSpPr>
          <p:cNvPr id="3" name="Rectangle 2"/>
          <p:cNvSpPr/>
          <p:nvPr/>
        </p:nvSpPr>
        <p:spPr>
          <a:xfrm>
            <a:off x="381000" y="914400"/>
            <a:ext cx="8001000" cy="1938992"/>
          </a:xfrm>
          <a:prstGeom prst="rect">
            <a:avLst/>
          </a:prstGeom>
        </p:spPr>
        <p:txBody>
          <a:bodyPr wrap="square">
            <a:spAutoFit/>
          </a:bodyPr>
          <a:lstStyle/>
          <a:p>
            <a:pPr marL="285750" lvl="1" indent="-285750">
              <a:buFont typeface="Arial" panose="020B0604020202020204" pitchFamily="34" charset="0"/>
              <a:buChar char="•"/>
            </a:pPr>
            <a:r>
              <a:rPr lang="en-US" altLang="en-US" sz="2000" kern="0" dirty="0">
                <a:solidFill>
                  <a:srgbClr val="000000"/>
                </a:solidFill>
                <a:latin typeface="TradeGothic LT" panose="020B0506030503020504" pitchFamily="34" charset="0"/>
                <a:ea typeface="TradeGothic LT" panose="020B0506030503020504" pitchFamily="34" charset="0"/>
              </a:rPr>
              <a:t>Thank you for your attendance and participation.</a:t>
            </a:r>
          </a:p>
          <a:p>
            <a:pPr marL="285750" lvl="1" indent="-285750">
              <a:buFont typeface="Arial" panose="020B0604020202020204" pitchFamily="34" charset="0"/>
              <a:buChar char="•"/>
            </a:pPr>
            <a:endParaRPr lang="en-US" sz="2000" kern="0" dirty="0">
              <a:solidFill>
                <a:srgbClr val="000000"/>
              </a:solidFill>
              <a:latin typeface="TradeGothic LT" panose="020B0506030503020504" pitchFamily="34" charset="0"/>
              <a:ea typeface="TradeGothic LT" panose="020B0506030503020504" pitchFamily="34" charset="0"/>
            </a:endParaRPr>
          </a:p>
          <a:p>
            <a:pPr marL="285750" lvl="1" indent="-285750">
              <a:buFont typeface="Arial" panose="020B0604020202020204" pitchFamily="34" charset="0"/>
              <a:buChar char="•"/>
            </a:pPr>
            <a:r>
              <a:rPr lang="en-US" sz="2000" kern="0" dirty="0">
                <a:solidFill>
                  <a:srgbClr val="000000"/>
                </a:solidFill>
                <a:latin typeface="TradeGothic LT" panose="020B0506030503020504" pitchFamily="34" charset="0"/>
                <a:ea typeface="TradeGothic LT" panose="020B0506030503020504" pitchFamily="34" charset="0"/>
              </a:rPr>
              <a:t>Notes from this meeting will be posted on the ERCOT website under the key documents for this meeting.</a:t>
            </a:r>
          </a:p>
          <a:p>
            <a:pPr marL="742950" lvl="2" indent="-285750">
              <a:buFont typeface="Arial" panose="020B0604020202020204" pitchFamily="34" charset="0"/>
              <a:buChar char="•"/>
            </a:pPr>
            <a:r>
              <a:rPr lang="en-US" sz="2000" dirty="0">
                <a:hlinkClick r:id="rId3"/>
              </a:rPr>
              <a:t>https://www.ercot.com/calendar/event?id=1657043965021</a:t>
            </a:r>
            <a:endParaRPr lang="en-US" sz="2000" dirty="0"/>
          </a:p>
          <a:p>
            <a:pPr marL="457200" lvl="2"/>
            <a:endParaRPr lang="en-US" sz="2000" dirty="0"/>
          </a:p>
        </p:txBody>
      </p:sp>
    </p:spTree>
    <p:extLst>
      <p:ext uri="{BB962C8B-B14F-4D97-AF65-F5344CB8AC3E}">
        <p14:creationId xmlns:p14="http://schemas.microsoft.com/office/powerpoint/2010/main" val="2036713606"/>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c34af464-7aa1-4edd-9be4-83dffc1cb926"/>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73B813C5-B896-4665-8CDA-23C23DD459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11609</TotalTime>
  <Words>381</Words>
  <Application>Microsoft Office PowerPoint</Application>
  <PresentationFormat>On-screen Show (4:3)</PresentationFormat>
  <Paragraphs>61</Paragraphs>
  <Slides>9</Slides>
  <Notes>8</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9</vt:i4>
      </vt:variant>
    </vt:vector>
  </HeadingPairs>
  <TitlesOfParts>
    <vt:vector size="14" baseType="lpstr">
      <vt:lpstr>Arial</vt:lpstr>
      <vt:lpstr>Calibri</vt:lpstr>
      <vt:lpstr>TradeGothic LT</vt:lpstr>
      <vt:lpstr>1_Custom Design</vt:lpstr>
      <vt:lpstr>Office Theme</vt:lpstr>
      <vt:lpstr>PowerPoint Presentation</vt:lpstr>
      <vt:lpstr>Anti-Trust Admonition</vt:lpstr>
      <vt:lpstr>Introductions and Format Review</vt:lpstr>
      <vt:lpstr>NPRR 1144</vt:lpstr>
      <vt:lpstr>Nodal Pricing for CLR Discussion</vt:lpstr>
      <vt:lpstr>Reports on EPS Activities</vt:lpstr>
      <vt:lpstr>Progress Report on NPRR949 Implementation</vt:lpstr>
      <vt:lpstr>New or Other Business Items</vt:lpstr>
      <vt:lpstr>Meeting Summary and Closing Remarks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Maul, Donald</cp:lastModifiedBy>
  <cp:revision>303</cp:revision>
  <cp:lastPrinted>2016-01-21T20:53:15Z</cp:lastPrinted>
  <dcterms:created xsi:type="dcterms:W3CDTF">2016-01-21T15:20:31Z</dcterms:created>
  <dcterms:modified xsi:type="dcterms:W3CDTF">2022-08-24T13:22:21Z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ies>
</file>