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4" r:id="rId2"/>
    <p:sldId id="265" r:id="rId3"/>
    <p:sldId id="266" r:id="rId4"/>
    <p:sldId id="267" r:id="rId5"/>
    <p:sldId id="26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026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96" y="7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6703B1-064E-4A25-9954-59B3BEECC460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B5C4D-294E-4C2D-81D9-C256C369F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398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9C1E-B47D-4F2E-9860-4F4C3C004476}" type="datetime1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C0C2-C987-4147-8A40-7C367E8EF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41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442-F102-4A0D-936B-DCC72F6A4E67}" type="datetime1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C0C2-C987-4147-8A40-7C367E8EF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73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7C80-3836-49F8-8676-592EF3E33CF9}" type="datetime1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C0C2-C987-4147-8A40-7C367E8EF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616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18391-CE1A-4F79-9550-4994C192C491}" type="datetime1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C0C2-C987-4147-8A40-7C367E8EF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25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9DB9C-6E75-4DA7-9010-E119B1FA5972}" type="datetime1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C0C2-C987-4147-8A40-7C367E8EF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58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6AED-395C-44E3-9EC0-5E6570253A64}" type="datetime1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C0C2-C987-4147-8A40-7C367E8EF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260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5CB19-0613-468E-89BD-5508E4642F25}" type="datetime1">
              <a:rPr lang="en-US" smtClean="0"/>
              <a:t>8/18/2022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C0C2-C987-4147-8A40-7C367E8EF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841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BF265-6124-4698-B9CC-8B7EE5EBAD69}" type="datetime1">
              <a:rPr lang="en-US" smtClean="0"/>
              <a:t>8/18/2022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C0C2-C987-4147-8A40-7C367E8EF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940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0609C-A7DB-4796-98CF-05536999326F}" type="datetime1">
              <a:rPr lang="en-US" smtClean="0"/>
              <a:t>8/18/2022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C0C2-C987-4147-8A40-7C367E8EF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135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7E3D-58CE-44DC-A164-63620F2BF869}" type="datetime1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C0C2-C987-4147-8A40-7C367E8EF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033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A035B-A3EF-453A-B8E3-777182008401}" type="datetime1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C0C2-C987-4147-8A40-7C367E8EF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122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AECB2-63C9-4444-B8DC-32F7C52E9242}" type="datetime1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EC0C2-C987-4147-8A40-7C367E8EF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38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638" y="-177800"/>
            <a:ext cx="11902362" cy="985424"/>
          </a:xfrm>
        </p:spPr>
        <p:txBody>
          <a:bodyPr>
            <a:normAutofit/>
          </a:bodyPr>
          <a:lstStyle/>
          <a:p>
            <a:pPr algn="l"/>
            <a:r>
              <a:rPr lang="en-US" sz="4000" dirty="0"/>
              <a:t>LFLTF Load Shed </a:t>
            </a:r>
            <a:r>
              <a:rPr lang="en-US" sz="4000" dirty="0" smtClean="0"/>
              <a:t>Options – Assessment (</a:t>
            </a:r>
            <a:r>
              <a:rPr lang="en-US" sz="4000" dirty="0" smtClean="0"/>
              <a:t>Existing)</a:t>
            </a:r>
            <a:endParaRPr lang="en-US" sz="4000" strike="sngStrike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73278" y="6315634"/>
            <a:ext cx="2743200" cy="365125"/>
          </a:xfrm>
        </p:spPr>
        <p:txBody>
          <a:bodyPr/>
          <a:lstStyle/>
          <a:p>
            <a:fld id="{65BEC0C2-C987-4147-8A40-7C367E8EFC71}" type="slidenum">
              <a:rPr lang="en-US" smtClean="0"/>
              <a:t>1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065905"/>
              </p:ext>
            </p:extLst>
          </p:nvPr>
        </p:nvGraphicFramePr>
        <p:xfrm>
          <a:off x="177267" y="1048612"/>
          <a:ext cx="11713940" cy="50260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3031"/>
                <a:gridCol w="2420765"/>
                <a:gridCol w="2842605"/>
                <a:gridCol w="5477539"/>
              </a:tblGrid>
              <a:tr h="32279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Option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Description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Cons</a:t>
                      </a:r>
                      <a:endParaRPr lang="en-US" sz="1600" dirty="0"/>
                    </a:p>
                  </a:txBody>
                  <a:tcPr/>
                </a:tc>
              </a:tr>
              <a:tr h="10270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ERCOT to telemeter TOs’ RT Load Shed obligation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-Accuracy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Complex and highly dependent on telemetry</a:t>
                      </a:r>
                    </a:p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-Implementation logistics?</a:t>
                      </a:r>
                    </a:p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-ERCOT systems changes?</a:t>
                      </a:r>
                    </a:p>
                    <a:p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-No assurance of how the LFLs will actually behave in RT</a:t>
                      </a:r>
                      <a:endParaRPr lang="en-US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0270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Exclude LFLs from LS table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-Simple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-Potentially increases</a:t>
                      </a:r>
                      <a:r>
                        <a:rPr lang="en-US" sz="1600" baseline="0" dirty="0" smtClean="0"/>
                        <a:t> LS allocation to other TOs (see Appendix example)</a:t>
                      </a:r>
                    </a:p>
                    <a:p>
                      <a:r>
                        <a:rPr lang="en-US" sz="1600" baseline="0" dirty="0" smtClean="0"/>
                        <a:t>-No assurance of how the removed loads will actually behave in RT</a:t>
                      </a:r>
                      <a:endParaRPr lang="en-US" sz="1600" dirty="0"/>
                    </a:p>
                  </a:txBody>
                  <a:tcPr/>
                </a:tc>
              </a:tr>
              <a:tr h="126183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ERCOT to QSE LFL Load Shed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-Keeps existing TO allocation the same</a:t>
                      </a:r>
                    </a:p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-QSE allocation to be based on ERCOT registration requirements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-TO to be backstop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for firm portion if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LFL doesn’t respond?</a:t>
                      </a:r>
                    </a:p>
                    <a:p>
                      <a:r>
                        <a:rPr lang="en-US" sz="1600" u="sng" baseline="0" dirty="0" smtClean="0">
                          <a:solidFill>
                            <a:schemeClr val="tx1"/>
                          </a:solidFill>
                        </a:rPr>
                        <a:t>-Still need to account for/exclude LFLs consuming during 4CP intervals to ensure MW not included in TO allocations; at ERCOT-level?</a:t>
                      </a:r>
                      <a:endParaRPr lang="en-US" sz="1600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24651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Load Ratio Share based on distribution load only 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-May reduce complexity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-S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kews LS obligation to be more burdensome on TOs with less industrial (i.e., transmission-connected) load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-No assurance of how the LFLs will actually behave in 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RT</a:t>
                      </a:r>
                      <a:endParaRPr lang="en-US" sz="16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3795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638" y="-177800"/>
            <a:ext cx="11902362" cy="985424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/>
              <a:t>LFLTF Load Shed </a:t>
            </a:r>
            <a:r>
              <a:rPr lang="en-US" sz="4000" dirty="0" smtClean="0"/>
              <a:t>Options – Assessment </a:t>
            </a:r>
            <a:r>
              <a:rPr lang="en-US" sz="4000" dirty="0" smtClean="0"/>
              <a:t>(</a:t>
            </a:r>
            <a:r>
              <a:rPr lang="en-US" sz="4000" dirty="0" smtClean="0">
                <a:solidFill>
                  <a:srgbClr val="00B050"/>
                </a:solidFill>
              </a:rPr>
              <a:t>Proposed</a:t>
            </a:r>
            <a:r>
              <a:rPr lang="en-US" sz="4000" dirty="0" smtClean="0"/>
              <a:t> </a:t>
            </a:r>
            <a:r>
              <a:rPr lang="en-US" sz="4000" dirty="0" smtClean="0">
                <a:solidFill>
                  <a:srgbClr val="00B050"/>
                </a:solidFill>
              </a:rPr>
              <a:t>Combo </a:t>
            </a:r>
            <a:r>
              <a:rPr lang="en-US" sz="4000" dirty="0" smtClean="0">
                <a:solidFill>
                  <a:srgbClr val="00B050"/>
                </a:solidFill>
              </a:rPr>
              <a:t>2+3</a:t>
            </a:r>
            <a:r>
              <a:rPr lang="en-US" sz="4000" dirty="0" smtClean="0"/>
              <a:t>)</a:t>
            </a:r>
            <a:endParaRPr lang="en-US" sz="4000" strike="sngStrike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73278" y="6315634"/>
            <a:ext cx="2743200" cy="365125"/>
          </a:xfrm>
        </p:spPr>
        <p:txBody>
          <a:bodyPr/>
          <a:lstStyle/>
          <a:p>
            <a:fld id="{65BEC0C2-C987-4147-8A40-7C367E8EFC71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764882"/>
              </p:ext>
            </p:extLst>
          </p:nvPr>
        </p:nvGraphicFramePr>
        <p:xfrm>
          <a:off x="207995" y="1403823"/>
          <a:ext cx="11713940" cy="39745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3031"/>
                <a:gridCol w="2420765"/>
                <a:gridCol w="2842605"/>
                <a:gridCol w="5477539"/>
              </a:tblGrid>
              <a:tr h="32279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Option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Description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Cons</a:t>
                      </a:r>
                      <a:endParaRPr lang="en-US" sz="1600" dirty="0"/>
                    </a:p>
                  </a:txBody>
                  <a:tcPr/>
                </a:tc>
              </a:tr>
              <a:tr h="10270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ERCOT to telemeter TOs’ RT Load Shed obligation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-Accuracy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Complex and highly dependent on telemetry</a:t>
                      </a:r>
                    </a:p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-Implementation logistics?</a:t>
                      </a:r>
                    </a:p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-ERCOT systems changes?</a:t>
                      </a:r>
                    </a:p>
                    <a:p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-No assurance of how the LFLs will actually behave in RT</a:t>
                      </a:r>
                      <a:endParaRPr lang="en-US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027075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2 + 3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ERCOT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excludes LFLs from TO-LS allocation</a:t>
                      </a:r>
                      <a:r>
                        <a:rPr lang="en-US" sz="1600" baseline="0" dirty="0" smtClean="0">
                          <a:solidFill>
                            <a:srgbClr val="00B050"/>
                          </a:solidFill>
                        </a:rPr>
                        <a:t> percentages</a:t>
                      </a:r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, and ERCOT directs LFL QSEs to stop consuming pre-emergency</a:t>
                      </a:r>
                      <a:endParaRPr lang="en-US" sz="1600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/>
                      </a:r>
                      <a:br>
                        <a:rPr lang="en-US" sz="1600" dirty="0" smtClean="0"/>
                      </a:br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-QSE “load shed” allocation to be based on ERCOT registration requirements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-Will TO be backstop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for firm portion if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LFL doesn’t respond?</a:t>
                      </a:r>
                    </a:p>
                    <a:p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-Decouples</a:t>
                      </a:r>
                      <a:r>
                        <a:rPr lang="en-US" sz="1600" baseline="0" dirty="0" smtClean="0">
                          <a:solidFill>
                            <a:srgbClr val="00B050"/>
                          </a:solidFill>
                        </a:rPr>
                        <a:t> transmission cost allocation (PUC level) from load shed allocations (ERCOT level)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1261835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Load Ratio Share based on distribution load only 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-May reduce complexity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-S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kews LS obligation to be more burdensome on TOs with less industrial (i.e., transmission-connected) load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-No assurance of how the LFLs will actually behave in 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RT</a:t>
                      </a:r>
                      <a:endParaRPr lang="en-US" sz="16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1652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638" y="-177800"/>
            <a:ext cx="11902362" cy="985424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/>
              <a:t>LFLTF Load Shed </a:t>
            </a:r>
            <a:r>
              <a:rPr lang="en-US" sz="4000" dirty="0" smtClean="0"/>
              <a:t>Options – Assessment (</a:t>
            </a:r>
            <a:r>
              <a:rPr lang="en-US" sz="4000" dirty="0" smtClean="0">
                <a:solidFill>
                  <a:srgbClr val="00B050"/>
                </a:solidFill>
              </a:rPr>
              <a:t>Combo </a:t>
            </a:r>
            <a:r>
              <a:rPr lang="en-US" sz="4000" dirty="0" smtClean="0">
                <a:solidFill>
                  <a:srgbClr val="00B050"/>
                </a:solidFill>
              </a:rPr>
              <a:t>2+3 </a:t>
            </a:r>
            <a:r>
              <a:rPr lang="en-US" sz="4000" dirty="0" smtClean="0">
                <a:solidFill>
                  <a:srgbClr val="00B0F0"/>
                </a:solidFill>
              </a:rPr>
              <a:t>+ GSEC</a:t>
            </a:r>
            <a:r>
              <a:rPr lang="en-US" sz="4000" dirty="0" smtClean="0"/>
              <a:t>)</a:t>
            </a:r>
            <a:endParaRPr lang="en-US" sz="4000" strike="sngStrike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73278" y="6315634"/>
            <a:ext cx="2743200" cy="365125"/>
          </a:xfrm>
        </p:spPr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843750"/>
              </p:ext>
            </p:extLst>
          </p:nvPr>
        </p:nvGraphicFramePr>
        <p:xfrm>
          <a:off x="207995" y="1403823"/>
          <a:ext cx="11713940" cy="451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3031"/>
                <a:gridCol w="2420765"/>
                <a:gridCol w="2842605"/>
                <a:gridCol w="5477539"/>
              </a:tblGrid>
              <a:tr h="32279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Option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Description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Cons</a:t>
                      </a:r>
                      <a:endParaRPr lang="en-US" sz="1600" dirty="0"/>
                    </a:p>
                  </a:txBody>
                  <a:tcPr/>
                </a:tc>
              </a:tr>
              <a:tr h="10270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ERCOT to telemeter TOs’ RT Load Shed obligation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-Accuracy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Complex and highly dependent on telemetry</a:t>
                      </a:r>
                    </a:p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-Implementation logistics?</a:t>
                      </a:r>
                    </a:p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-ERCOT systems changes?</a:t>
                      </a:r>
                    </a:p>
                    <a:p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-No assurance of how the LFLs will actually behave in RT</a:t>
                      </a:r>
                      <a:endParaRPr lang="en-US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027075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2 + 3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ERCOT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excludes LFLs from TO-LS allocation</a:t>
                      </a:r>
                      <a:r>
                        <a:rPr lang="en-US" sz="1600" baseline="0" dirty="0" smtClean="0">
                          <a:solidFill>
                            <a:srgbClr val="00B050"/>
                          </a:solidFill>
                        </a:rPr>
                        <a:t> percentages</a:t>
                      </a:r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, and ERCOT directs LFL QSEs to stop consuming pre-emergency</a:t>
                      </a:r>
                      <a:endParaRPr lang="en-US" sz="1600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/>
                      </a:r>
                      <a:br>
                        <a:rPr lang="en-US" sz="1600" dirty="0" smtClean="0"/>
                      </a:br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-QSE “load shed” allocation to be based on ERCOT registration requirements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-Will TO be backstop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for firm portion if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LFL doesn’t respond?</a:t>
                      </a:r>
                    </a:p>
                    <a:p>
                      <a:r>
                        <a:rPr lang="en-US" sz="1600" dirty="0" smtClean="0"/>
                        <a:t>-Decouples</a:t>
                      </a:r>
                      <a:r>
                        <a:rPr lang="en-US" sz="1600" baseline="0" dirty="0" smtClean="0"/>
                        <a:t> transmission cost allocation (PUC level) from load shed allocations (</a:t>
                      </a:r>
                      <a:r>
                        <a:rPr lang="en-US" sz="1600" baseline="0" smtClean="0"/>
                        <a:t>ERCOT level)</a:t>
                      </a:r>
                      <a:endParaRPr lang="en-US" sz="1600" dirty="0"/>
                    </a:p>
                  </a:txBody>
                  <a:tcPr/>
                </a:tc>
              </a:tr>
              <a:tr h="1261835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Load Ratio Share based on distribution load only 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-May reduce complexity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-S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kews LS obligation to be more burdensome on TOs with less industrial (i.e., transmission-connected) load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-No assurance of how the LFLs will actually behave in RT</a:t>
                      </a:r>
                    </a:p>
                    <a:p>
                      <a:pPr lvl="0"/>
                      <a:r>
                        <a:rPr lang="en-US" sz="1600" baseline="0" dirty="0" smtClean="0">
                          <a:solidFill>
                            <a:srgbClr val="00B0F0"/>
                          </a:solidFill>
                        </a:rPr>
                        <a:t>-</a:t>
                      </a:r>
                      <a:r>
                        <a:rPr lang="en-US" sz="1600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excluded, transmission level load is free to decrease, increase or remain the same during an event. (GSEC)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-Potentially shifts obligations to entities with higher ratio of distribution level load (GSEC)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6132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4012" y="-101721"/>
            <a:ext cx="11505264" cy="985424"/>
          </a:xfrm>
        </p:spPr>
        <p:txBody>
          <a:bodyPr>
            <a:normAutofit fontScale="90000"/>
          </a:bodyPr>
          <a:lstStyle/>
          <a:p>
            <a:pPr algn="l"/>
            <a:r>
              <a:rPr lang="en-US" sz="4800" dirty="0"/>
              <a:t>LFLTF Load Shed </a:t>
            </a:r>
            <a:r>
              <a:rPr lang="en-US" sz="4800" dirty="0" smtClean="0"/>
              <a:t>Options – TO Inventory/Straw Poll</a:t>
            </a:r>
            <a:endParaRPr lang="en-US" sz="4800" strike="sngStrik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73278" y="6315634"/>
            <a:ext cx="2743200" cy="365125"/>
          </a:xfrm>
        </p:spPr>
        <p:txBody>
          <a:bodyPr/>
          <a:lstStyle/>
          <a:p>
            <a:r>
              <a:rPr lang="en-US" dirty="0" smtClean="0"/>
              <a:t>3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610606"/>
              </p:ext>
            </p:extLst>
          </p:nvPr>
        </p:nvGraphicFramePr>
        <p:xfrm>
          <a:off x="174012" y="1315203"/>
          <a:ext cx="11333637" cy="4608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1440"/>
                <a:gridCol w="2419271"/>
                <a:gridCol w="1728858"/>
                <a:gridCol w="3233778"/>
                <a:gridCol w="3010290"/>
              </a:tblGrid>
              <a:tr h="767856">
                <a:tc>
                  <a:txBody>
                    <a:bodyPr/>
                    <a:lstStyle/>
                    <a:p>
                      <a:r>
                        <a:rPr lang="en-US" dirty="0" smtClean="0"/>
                        <a:t>Option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Support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Oppose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Neutral</a:t>
                      </a:r>
                      <a:endParaRPr lang="en-US" dirty="0"/>
                    </a:p>
                  </a:txBody>
                  <a:tcPr/>
                </a:tc>
              </a:tr>
              <a:tr h="778521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ERCOT to telemeter TOs’ RT Load Shed obligation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-GSEC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-CNP (equitable)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-Oncor (complexity)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-AEP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(generally s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upport,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but concerns with complexity)</a:t>
                      </a:r>
                    </a:p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-PEC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7852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0B050"/>
                          </a:solidFill>
                        </a:rPr>
                        <a:t>2 + 3</a:t>
                      </a:r>
                      <a:endParaRPr lang="en-US" sz="18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0B050"/>
                          </a:solidFill>
                        </a:rPr>
                        <a:t>ERCOT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smtClean="0">
                          <a:solidFill>
                            <a:srgbClr val="00B050"/>
                          </a:solidFill>
                        </a:rPr>
                        <a:t>excludes LFLs from TO-LS allocation</a:t>
                      </a:r>
                      <a:r>
                        <a:rPr lang="en-US" sz="1800" baseline="0" dirty="0" smtClean="0">
                          <a:solidFill>
                            <a:srgbClr val="00B050"/>
                          </a:solidFill>
                        </a:rPr>
                        <a:t> percentages</a:t>
                      </a:r>
                      <a:r>
                        <a:rPr lang="en-US" sz="1800" dirty="0" smtClean="0">
                          <a:solidFill>
                            <a:srgbClr val="00B050"/>
                          </a:solidFill>
                        </a:rPr>
                        <a:t>, and ERCOT directs LFL QSEs to stop consuming pre-emergency</a:t>
                      </a:r>
                      <a:endParaRPr lang="en-US" sz="1800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-ERCOT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-GSEC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-Oncor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-LCRA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-AEP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-TNMP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-PEC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-CNP</a:t>
                      </a:r>
                    </a:p>
                  </a:txBody>
                  <a:tcPr/>
                </a:tc>
              </a:tr>
              <a:tr h="778521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Load Ratio Share based on distribution load only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-CNP</a:t>
                      </a:r>
                      <a:br>
                        <a:rPr lang="en-US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-AEP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-Oncor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/>
                      </a:r>
                      <a:br>
                        <a:rPr lang="en-US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-GSEC</a:t>
                      </a:r>
                      <a:br>
                        <a:rPr lang="en-US" dirty="0" smtClean="0">
                          <a:solidFill>
                            <a:srgbClr val="00B0F0"/>
                          </a:solidFill>
                        </a:rPr>
                      </a:br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-PEC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2344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552" y="508958"/>
            <a:ext cx="11190078" cy="985424"/>
          </a:xfrm>
        </p:spPr>
        <p:txBody>
          <a:bodyPr>
            <a:normAutofit fontScale="90000"/>
          </a:bodyPr>
          <a:lstStyle/>
          <a:p>
            <a:pPr algn="l"/>
            <a:r>
              <a:rPr lang="en-US" sz="4800" dirty="0"/>
              <a:t>LFLTF Load Shed – </a:t>
            </a:r>
            <a:r>
              <a:rPr lang="en-US" sz="4800" dirty="0" smtClean="0"/>
              <a:t>Recommendations/Consensus Statements 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0340" y="1815353"/>
            <a:ext cx="1134196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Large loads should not be required to consume energy during Energy Emergency Levels 1, 2, or 3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Caveat: If providing </a:t>
            </a:r>
            <a:r>
              <a:rPr lang="en-US" sz="2400" strike="sngStrike" dirty="0" smtClean="0"/>
              <a:t>RRS </a:t>
            </a:r>
            <a:r>
              <a:rPr lang="en-US" sz="2400" dirty="0" smtClean="0">
                <a:solidFill>
                  <a:srgbClr val="00B0F0"/>
                </a:solidFill>
              </a:rPr>
              <a:t>AS</a:t>
            </a:r>
            <a:r>
              <a:rPr lang="en-US" sz="2400" dirty="0" smtClean="0"/>
              <a:t>, LFL should consume until ERCOT directs the AS deployment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Discussed/consensus reached during 6/25/22 LFLTF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B0F0"/>
                </a:solidFill>
              </a:rPr>
              <a:t>Caveat: provided EEA3 load shed allocation is changed so that an LFL does not create a load shed obligation with which a TO can’t comply. </a:t>
            </a:r>
            <a:r>
              <a:rPr lang="en-US" sz="2400" dirty="0" smtClean="0">
                <a:solidFill>
                  <a:srgbClr val="00B0F0"/>
                </a:solidFill>
              </a:rPr>
              <a:t>(GSEC)</a:t>
            </a:r>
            <a:endParaRPr lang="en-US" sz="2400" dirty="0">
              <a:solidFill>
                <a:srgbClr val="00B0F0"/>
              </a:solidFill>
            </a:endParaRPr>
          </a:p>
          <a:p>
            <a:pPr lvl="2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149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3190</TotalTime>
  <Words>712</Words>
  <Application>Microsoft Office PowerPoint</Application>
  <PresentationFormat>Widescreen</PresentationFormat>
  <Paragraphs>111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LFLTF Load Shed Options – Assessment (Existing)</vt:lpstr>
      <vt:lpstr>LFLTF Load Shed Options – Assessment (Proposed Combo 2+3)</vt:lpstr>
      <vt:lpstr>LFLTF Load Shed Options – Assessment (Combo 2+3 + GSEC)</vt:lpstr>
      <vt:lpstr>LFLTF Load Shed Options – TO Inventory/Straw Poll</vt:lpstr>
      <vt:lpstr>LFLTF Load Shed – Recommendations/Consensus Statements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Load Shed Example</dc:title>
  <dc:creator>Martha</dc:creator>
  <cp:lastModifiedBy>Joint TOs</cp:lastModifiedBy>
  <cp:revision>167</cp:revision>
  <dcterms:created xsi:type="dcterms:W3CDTF">2022-05-09T18:49:02Z</dcterms:created>
  <dcterms:modified xsi:type="dcterms:W3CDTF">2022-08-18T19:13:59Z</dcterms:modified>
</cp:coreProperties>
</file>