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36"/>
  </p:notesMasterIdLst>
  <p:handoutMasterIdLst>
    <p:handoutMasterId r:id="rId37"/>
  </p:handoutMasterIdLst>
  <p:sldIdLst>
    <p:sldId id="260" r:id="rId6"/>
    <p:sldId id="256" r:id="rId7"/>
    <p:sldId id="257" r:id="rId8"/>
    <p:sldId id="258" r:id="rId9"/>
    <p:sldId id="293" r:id="rId10"/>
    <p:sldId id="294" r:id="rId11"/>
    <p:sldId id="295" r:id="rId12"/>
    <p:sldId id="261" r:id="rId13"/>
    <p:sldId id="262" r:id="rId14"/>
    <p:sldId id="290" r:id="rId15"/>
    <p:sldId id="263" r:id="rId16"/>
    <p:sldId id="289" r:id="rId17"/>
    <p:sldId id="265" r:id="rId18"/>
    <p:sldId id="288" r:id="rId19"/>
    <p:sldId id="287" r:id="rId20"/>
    <p:sldId id="266" r:id="rId21"/>
    <p:sldId id="286" r:id="rId22"/>
    <p:sldId id="296" r:id="rId23"/>
    <p:sldId id="268" r:id="rId24"/>
    <p:sldId id="285" r:id="rId25"/>
    <p:sldId id="283" r:id="rId26"/>
    <p:sldId id="270" r:id="rId27"/>
    <p:sldId id="281" r:id="rId28"/>
    <p:sldId id="282" r:id="rId29"/>
    <p:sldId id="271" r:id="rId30"/>
    <p:sldId id="280" r:id="rId31"/>
    <p:sldId id="279" r:id="rId32"/>
    <p:sldId id="277" r:id="rId33"/>
    <p:sldId id="278" r:id="rId34"/>
    <p:sldId id="276" r:id="rId3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howGuides="1">
      <p:cViewPr varScale="1">
        <p:scale>
          <a:sx n="76" d="100"/>
          <a:sy n="76" d="100"/>
        </p:scale>
        <p:origin x="126" y="768"/>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viewProps" Target="viewProps.xml"/><Relationship Id="rId21" Type="http://schemas.openxmlformats.org/officeDocument/2006/relationships/slide" Target="slides/slide16.xml"/><Relationship Id="rId34" Type="http://schemas.openxmlformats.org/officeDocument/2006/relationships/slide" Target="slides/slide29.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8/19/2022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8/19/2022</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334000" y="2105561"/>
            <a:ext cx="5646034" cy="2062103"/>
          </a:xfrm>
          <a:prstGeom prst="rect">
            <a:avLst/>
          </a:prstGeom>
          <a:noFill/>
        </p:spPr>
        <p:txBody>
          <a:bodyPr wrap="square" rtlCol="0">
            <a:spAutoFit/>
          </a:bodyPr>
          <a:lstStyle/>
          <a:p>
            <a:r>
              <a:rPr lang="en-US" sz="2800" b="1" dirty="0">
                <a:solidFill>
                  <a:schemeClr val="tx2"/>
                </a:solidFill>
              </a:rPr>
              <a:t>LFLTF Draft- Large Load Interconnection Process</a:t>
            </a:r>
          </a:p>
          <a:p>
            <a:endParaRPr lang="en-US" dirty="0">
              <a:solidFill>
                <a:schemeClr val="tx2"/>
              </a:solidFill>
            </a:endParaRPr>
          </a:p>
          <a:p>
            <a:endParaRPr lang="en-US" dirty="0">
              <a:solidFill>
                <a:schemeClr val="tx2"/>
              </a:solidFill>
            </a:endParaRPr>
          </a:p>
          <a:p>
            <a:endParaRPr lang="en-US" dirty="0">
              <a:solidFill>
                <a:schemeClr val="tx2"/>
              </a:solidFill>
            </a:endParaRPr>
          </a:p>
          <a:p>
            <a:r>
              <a:rPr lang="en-US" dirty="0">
                <a:solidFill>
                  <a:schemeClr val="tx2"/>
                </a:solidFill>
              </a:rPr>
              <a:t>August 22, 2022</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a:xfrm>
            <a:off x="838199" y="365125"/>
            <a:ext cx="11001499" cy="1325563"/>
          </a:xfrm>
        </p:spPr>
        <p:txBody>
          <a:bodyPr>
            <a:normAutofit/>
          </a:bodyPr>
          <a:lstStyle/>
          <a:p>
            <a:r>
              <a:rPr lang="en-US" sz="3200" dirty="0"/>
              <a:t>8.2.3  Submission of Large Load Interconnection Request to ERCOT</a:t>
            </a:r>
          </a:p>
        </p:txBody>
      </p:sp>
      <p:sp>
        <p:nvSpPr>
          <p:cNvPr id="3" name="Content Placeholder"/>
          <p:cNvSpPr>
            <a:spLocks noGrp="1"/>
          </p:cNvSpPr>
          <p:nvPr>
            <p:ph idx="1"/>
          </p:nvPr>
        </p:nvSpPr>
        <p:spPr>
          <a:xfrm>
            <a:off x="406400" y="2133600"/>
            <a:ext cx="11379200" cy="3909222"/>
          </a:xfrm>
        </p:spPr>
        <p:txBody>
          <a:bodyPr>
            <a:normAutofit/>
          </a:bodyPr>
          <a:lstStyle/>
          <a:p>
            <a:pPr marL="342900" indent="-342900">
              <a:spcBef>
                <a:spcPts val="0"/>
              </a:spcBef>
              <a:spcAft>
                <a:spcPts val="1200"/>
              </a:spcAft>
              <a:buFont typeface="+mj-lt"/>
              <a:buAutoNum type="arabicPeriod" startAt="4"/>
            </a:pPr>
            <a:r>
              <a:rPr lang="en-US" sz="2000" dirty="0">
                <a:effectLst/>
                <a:latin typeface="Times New Roman" panose="02020603050405020304" pitchFamily="18" charset="0"/>
                <a:ea typeface="Times New Roman" panose="02020603050405020304" pitchFamily="18" charset="0"/>
              </a:rPr>
              <a:t>Payment of the ERCOT LLIS Application Fee does not affect the interconnecting load’s independent responsibility to pay for interconnection studies conducted by the TSP or for any DSP studies.</a:t>
            </a:r>
          </a:p>
          <a:p>
            <a:pPr marL="342900" indent="-342900">
              <a:spcBef>
                <a:spcPts val="0"/>
              </a:spcBef>
              <a:spcAft>
                <a:spcPts val="1200"/>
              </a:spcAft>
              <a:buFont typeface="+mj-lt"/>
              <a:buAutoNum type="arabicPeriod" startAt="4"/>
            </a:pPr>
            <a:r>
              <a:rPr lang="en-US" sz="2000" dirty="0">
                <a:effectLst/>
                <a:latin typeface="Times New Roman" panose="02020603050405020304" pitchFamily="18" charset="0"/>
                <a:ea typeface="Times New Roman" panose="02020603050405020304" pitchFamily="18" charset="0"/>
              </a:rPr>
              <a:t>ERCOT shall manage a confidential email list (Transmission Owner Load Interconnection) to facilitate communication of confidential large load-related information among TSP(s) and ERCOT.  Membership to this email list will be limited to ERCOT and appropriate TSP personnel.</a:t>
            </a:r>
          </a:p>
        </p:txBody>
      </p:sp>
    </p:spTree>
    <p:extLst>
      <p:ext uri="{BB962C8B-B14F-4D97-AF65-F5344CB8AC3E}">
        <p14:creationId xmlns:p14="http://schemas.microsoft.com/office/powerpoint/2010/main" val="331570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sz="3200" dirty="0"/>
              <a:t>8.3	Interconnection Study Procedures for Large Loads</a:t>
            </a:r>
          </a:p>
        </p:txBody>
      </p:sp>
      <p:sp>
        <p:nvSpPr>
          <p:cNvPr id="3" name="Content Placeholder"/>
          <p:cNvSpPr>
            <a:spLocks noGrp="1"/>
          </p:cNvSpPr>
          <p:nvPr>
            <p:ph idx="1"/>
          </p:nvPr>
        </p:nvSpPr>
        <p:spPr>
          <a:xfrm>
            <a:off x="508000" y="1524000"/>
            <a:ext cx="10515600" cy="3136880"/>
          </a:xfrm>
        </p:spPr>
        <p:txBody>
          <a:bodyPr/>
          <a:lstStyle/>
          <a:p>
            <a:pPr marL="0" lvl="0" indent="0">
              <a:buNone/>
            </a:pPr>
            <a:r>
              <a:rPr lang="en-US" dirty="0"/>
              <a:t>The provisions in this Section establish the procedures for conducting Large Load Interconnection Study for new or modified large loads, as defined by Section 8.2.1, Applicability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844A9-FCB8-493F-A096-C6853F6306E7}"/>
              </a:ext>
            </a:extLst>
          </p:cNvPr>
          <p:cNvSpPr>
            <a:spLocks noGrp="1"/>
          </p:cNvSpPr>
          <p:nvPr>
            <p:ph type="title"/>
          </p:nvPr>
        </p:nvSpPr>
        <p:spPr/>
        <p:txBody>
          <a:bodyPr/>
          <a:lstStyle/>
          <a:p>
            <a:r>
              <a:rPr lang="en-US" sz="3200" dirty="0"/>
              <a:t>8.3.1	 Large Load Interconnection Study</a:t>
            </a:r>
          </a:p>
        </p:txBody>
      </p:sp>
      <p:sp>
        <p:nvSpPr>
          <p:cNvPr id="3" name="Content Placeholder 2">
            <a:extLst>
              <a:ext uri="{FF2B5EF4-FFF2-40B4-BE49-F238E27FC236}">
                <a16:creationId xmlns:a16="http://schemas.microsoft.com/office/drawing/2014/main" id="{739BC70A-74B6-4358-9F05-AD398AB66A31}"/>
              </a:ext>
            </a:extLst>
          </p:cNvPr>
          <p:cNvSpPr>
            <a:spLocks noGrp="1"/>
          </p:cNvSpPr>
          <p:nvPr>
            <p:ph idx="1"/>
          </p:nvPr>
        </p:nvSpPr>
        <p:spPr>
          <a:xfrm>
            <a:off x="406400" y="1676400"/>
            <a:ext cx="11379200" cy="4366422"/>
          </a:xfrm>
        </p:spPr>
        <p:txBody>
          <a:bodyPr/>
          <a:lstStyle/>
          <a:p>
            <a:pPr marL="0" marR="0" indent="0">
              <a:spcBef>
                <a:spcPts val="0"/>
              </a:spcBef>
              <a:spcAft>
                <a:spcPts val="1200"/>
              </a:spcAft>
              <a:buNone/>
            </a:pPr>
            <a:r>
              <a:rPr lang="en-US" sz="2000" dirty="0">
                <a:effectLst/>
                <a:latin typeface="Times New Roman" panose="02020603050405020304" pitchFamily="18" charset="0"/>
                <a:ea typeface="Times New Roman" panose="02020603050405020304" pitchFamily="18" charset="0"/>
              </a:rPr>
              <a:t>(1)	An LLIS consists of the set of steady-state, stability, short-circuit and/or other relevant studies that are necessary to determine the reliability impact of a large load interconnection on affected Transmission Facilities and identify the Transmission Facilities that are needed to reliably interconnect the new or modified large load to the ERCOT System.  The LLIS is not intended to determine the deliverability of power to the proposed large load or to ensure that the proposed large load does not experience any reliability curtailment.</a:t>
            </a:r>
          </a:p>
          <a:p>
            <a:pPr marL="0" marR="0" indent="0">
              <a:spcBef>
                <a:spcPts val="0"/>
              </a:spcBef>
              <a:spcAft>
                <a:spcPts val="1200"/>
              </a:spcAft>
              <a:buNone/>
            </a:pPr>
            <a:r>
              <a:rPr lang="en-US" sz="2000" dirty="0">
                <a:effectLst/>
                <a:latin typeface="Times New Roman" panose="02020603050405020304" pitchFamily="18" charset="0"/>
                <a:ea typeface="Times New Roman" panose="02020603050405020304" pitchFamily="18" charset="0"/>
              </a:rPr>
              <a:t>(2)	For an interconnection request involving a large load interconnecting at distribution voltage, the LLIS shall evaluate only the transmission-level impacts, if any, of the proposed load, and the affected DSP shall provide the lead TSP all information concerning the DSP’s facilities or the proposed load interconnection as may be requested by the TSP for the purpose of completing any one or more studies.  </a:t>
            </a:r>
          </a:p>
          <a:p>
            <a:endParaRPr lang="en-US" dirty="0"/>
          </a:p>
        </p:txBody>
      </p:sp>
    </p:spTree>
    <p:extLst>
      <p:ext uri="{BB962C8B-B14F-4D97-AF65-F5344CB8AC3E}">
        <p14:creationId xmlns:p14="http://schemas.microsoft.com/office/powerpoint/2010/main" val="31003325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sz="3200" dirty="0"/>
              <a:t>8.3.2 Large Load Interconnection Study Scoping Process</a:t>
            </a:r>
          </a:p>
        </p:txBody>
      </p:sp>
      <p:sp>
        <p:nvSpPr>
          <p:cNvPr id="3" name="Content Placeholder"/>
          <p:cNvSpPr>
            <a:spLocks noGrp="1"/>
          </p:cNvSpPr>
          <p:nvPr>
            <p:ph idx="1"/>
          </p:nvPr>
        </p:nvSpPr>
        <p:spPr>
          <a:xfrm>
            <a:off x="406400" y="1676400"/>
            <a:ext cx="11379200" cy="4366422"/>
          </a:xfrm>
        </p:spPr>
        <p:txBody>
          <a:bodyPr>
            <a:normAutofit/>
          </a:bodyPr>
          <a:lstStyle/>
          <a:p>
            <a:pPr marL="0" marR="0" indent="0">
              <a:spcBef>
                <a:spcPts val="0"/>
              </a:spcBef>
              <a:spcAft>
                <a:spcPts val="1200"/>
              </a:spcAft>
              <a:buNone/>
            </a:pPr>
            <a:r>
              <a:rPr lang="en-US" sz="2000" dirty="0">
                <a:effectLst/>
                <a:latin typeface="Times New Roman" panose="02020603050405020304" pitchFamily="18" charset="0"/>
                <a:ea typeface="Times New Roman" panose="02020603050405020304" pitchFamily="18" charset="0"/>
              </a:rPr>
              <a:t>(1)	Within ten Business Days of the interconnecting load submission of the items required by paragraph (1) of Section 8.3 Submission of Large Load Interconnection Request, ERCOT will notify the designated TSP that the interconnecting load has requested to proceed with the LLIS and of the need for a kickoff meeting.  </a:t>
            </a:r>
          </a:p>
          <a:p>
            <a:pPr marL="0" marR="0" indent="0">
              <a:spcBef>
                <a:spcPts val="0"/>
              </a:spcBef>
              <a:spcAft>
                <a:spcPts val="1200"/>
              </a:spcAft>
              <a:buNone/>
            </a:pPr>
            <a:r>
              <a:rPr lang="en-US" sz="2000" dirty="0">
                <a:effectLst/>
                <a:latin typeface="Times New Roman" panose="02020603050405020304" pitchFamily="18" charset="0"/>
                <a:ea typeface="Times New Roman" panose="02020603050405020304" pitchFamily="18" charset="0"/>
              </a:rPr>
              <a:t>(2)	ERCOT will notify all other TSP(s) of the LLIS request via the online RIOO system.  It is the responsibility of each TSP to determine if the proposed project would have a material impact on its Transmission Facilities and to decide whether and to what extent it should participate in the LLIS.  The assistance of more than one TSP may be required in areas where Transmission Facilities are provided by multiple TSP(s).  In these cases it may be necessary for the interconnecting load to execute study agreements with multiple TSP(s).  </a:t>
            </a:r>
          </a:p>
          <a:p>
            <a:pPr marL="0" marR="0" indent="0">
              <a:spcBef>
                <a:spcPts val="0"/>
              </a:spcBef>
              <a:spcAft>
                <a:spcPts val="1200"/>
              </a:spcAft>
              <a:buNone/>
            </a:pPr>
            <a:r>
              <a:rPr lang="en-US" sz="2000" dirty="0">
                <a:effectLst/>
                <a:latin typeface="Times New Roman" panose="02020603050405020304" pitchFamily="18" charset="0"/>
                <a:ea typeface="Times New Roman" panose="02020603050405020304" pitchFamily="18" charset="0"/>
              </a:rPr>
              <a:t>(3)	Each TSP desiring to participate in the LLIS shall promptly notify the lead TSP via email.  The lead TSP must include all interested TSP(s) in the LLIS to the extent such involvement is reasonable.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8.3.2 Large Load Interconnection Study Scoping Process</a:t>
            </a:r>
          </a:p>
        </p:txBody>
      </p:sp>
      <p:sp>
        <p:nvSpPr>
          <p:cNvPr id="3" name="Content Placeholder"/>
          <p:cNvSpPr>
            <a:spLocks noGrp="1"/>
          </p:cNvSpPr>
          <p:nvPr>
            <p:ph idx="1"/>
          </p:nvPr>
        </p:nvSpPr>
        <p:spPr>
          <a:xfrm>
            <a:off x="406400" y="1752600"/>
            <a:ext cx="11379200" cy="4290222"/>
          </a:xfrm>
        </p:spPr>
        <p:txBody>
          <a:bodyPr>
            <a:normAutofit/>
          </a:bodyPr>
          <a:lstStyle/>
          <a:p>
            <a:pPr marL="0" marR="0" indent="0">
              <a:spcBef>
                <a:spcPts val="0"/>
              </a:spcBef>
              <a:spcAft>
                <a:spcPts val="1200"/>
              </a:spcAft>
              <a:buNone/>
            </a:pPr>
            <a:r>
              <a:rPr lang="en-US" sz="2000" dirty="0">
                <a:effectLst/>
                <a:latin typeface="Times New Roman" panose="02020603050405020304" pitchFamily="18" charset="0"/>
                <a:ea typeface="Times New Roman" panose="02020603050405020304" pitchFamily="18" charset="0"/>
              </a:rPr>
              <a:t>(4)	At the LLIS kickoff meeting, the interconnecting load will present the proposed project and the lead TSP will facilitate a general discussion of the preliminary study scope of work for the LLIS.</a:t>
            </a:r>
          </a:p>
          <a:p>
            <a:pPr marL="0" marR="0" indent="0">
              <a:spcBef>
                <a:spcPts val="0"/>
              </a:spcBef>
              <a:spcAft>
                <a:spcPts val="1200"/>
              </a:spcAft>
              <a:buNone/>
            </a:pPr>
            <a:r>
              <a:rPr lang="en-US" sz="2000" dirty="0">
                <a:effectLst/>
                <a:latin typeface="Times New Roman" panose="02020603050405020304" pitchFamily="18" charset="0"/>
                <a:ea typeface="Times New Roman" panose="02020603050405020304" pitchFamily="18" charset="0"/>
              </a:rPr>
              <a:t>(5)	Any SSO studies required under Protocol Section 3.22.1.3, Transmission Project Assessment, shall be scoped at the same time as the LLIS but do not need to be included as part of the LLIS. </a:t>
            </a:r>
          </a:p>
          <a:p>
            <a:pPr marL="0" marR="0" indent="0">
              <a:spcBef>
                <a:spcPts val="0"/>
              </a:spcBef>
              <a:spcAft>
                <a:spcPts val="1200"/>
              </a:spcAft>
              <a:buNone/>
            </a:pPr>
            <a:r>
              <a:rPr lang="en-US" sz="2000" dirty="0">
                <a:effectLst/>
                <a:latin typeface="Times New Roman" panose="02020603050405020304" pitchFamily="18" charset="0"/>
                <a:ea typeface="Times New Roman" panose="02020603050405020304" pitchFamily="18" charset="0"/>
              </a:rPr>
              <a:t>(6)	Following the kickoff meeting, the lead TSP will develop a LLIS study scope..  All payments for the TSP studies shall be remitted directly to the TSP(s) completing the studies.  </a:t>
            </a:r>
          </a:p>
          <a:p>
            <a:pPr marL="457200" marR="0" indent="0">
              <a:spcBef>
                <a:spcPts val="0"/>
              </a:spcBef>
              <a:spcAft>
                <a:spcPts val="1200"/>
              </a:spcAft>
              <a:buNone/>
            </a:pPr>
            <a:r>
              <a:rPr lang="en-US" sz="2000" dirty="0">
                <a:effectLst/>
                <a:latin typeface="Times New Roman" panose="02020603050405020304" pitchFamily="18" charset="0"/>
                <a:ea typeface="Times New Roman" panose="02020603050405020304" pitchFamily="18" charset="0"/>
              </a:rPr>
              <a:t>(a)	The LLIS must include all study elements required by Section 8.4.4, Large Load Interconnection Study Elements, unless ERCOT and the TSP(s) determine that one or more studies should not be performed.</a:t>
            </a:r>
          </a:p>
          <a:p>
            <a:pPr lvl="0"/>
            <a:endParaRPr lang="en-US" dirty="0"/>
          </a:p>
        </p:txBody>
      </p:sp>
    </p:spTree>
    <p:extLst>
      <p:ext uri="{BB962C8B-B14F-4D97-AF65-F5344CB8AC3E}">
        <p14:creationId xmlns:p14="http://schemas.microsoft.com/office/powerpoint/2010/main" val="19849855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sz="3200" dirty="0"/>
              <a:t>8.3.2 Large Load Interconnection Study Scoping Process</a:t>
            </a:r>
          </a:p>
        </p:txBody>
      </p:sp>
      <p:sp>
        <p:nvSpPr>
          <p:cNvPr id="3" name="Content Placeholder"/>
          <p:cNvSpPr>
            <a:spLocks noGrp="1"/>
          </p:cNvSpPr>
          <p:nvPr>
            <p:ph idx="1"/>
          </p:nvPr>
        </p:nvSpPr>
        <p:spPr>
          <a:xfrm>
            <a:off x="406400" y="1676400"/>
            <a:ext cx="11379200" cy="4366422"/>
          </a:xfrm>
        </p:spPr>
        <p:txBody>
          <a:bodyPr>
            <a:normAutofit/>
          </a:bodyPr>
          <a:lstStyle/>
          <a:p>
            <a:pPr marL="0" marR="0" indent="0">
              <a:spcBef>
                <a:spcPts val="0"/>
              </a:spcBef>
              <a:spcAft>
                <a:spcPts val="1200"/>
              </a:spcAft>
              <a:buNone/>
            </a:pPr>
            <a:r>
              <a:rPr lang="en-US" sz="2000" dirty="0">
                <a:effectLst/>
                <a:latin typeface="Times New Roman" panose="02020603050405020304" pitchFamily="18" charset="0"/>
                <a:ea typeface="Times New Roman" panose="02020603050405020304" pitchFamily="18" charset="0"/>
              </a:rPr>
              <a:t>(7)	The TSP(s) shall submit the study scope via the online RIOO system.  The online RIOO system will provide notification via an email to ERCOT and other TSP(s) of availability of the study scope for review and comment.  Comments must be made within ten Business Days.</a:t>
            </a:r>
          </a:p>
          <a:p>
            <a:pPr marL="0" marR="0" indent="0">
              <a:spcBef>
                <a:spcPts val="0"/>
              </a:spcBef>
              <a:spcAft>
                <a:spcPts val="1200"/>
              </a:spcAft>
              <a:buNone/>
            </a:pPr>
            <a:r>
              <a:rPr lang="en-US" sz="2000" dirty="0">
                <a:effectLst/>
                <a:latin typeface="Times New Roman" panose="02020603050405020304" pitchFamily="18" charset="0"/>
                <a:ea typeface="Times New Roman" panose="02020603050405020304" pitchFamily="18" charset="0"/>
              </a:rPr>
              <a:t>(8)	If the interconnecting load and TSP(s) cannot agree to the terms of the LLIS within 45 days, ERCOT will attempt to mediate an agreement.  If mediation is unsuccessful, ERCOT will cancel the interconnection request if the interconnecting load does not agree to the proposed terms within ten days of being notified that the mediation was unsuccessful.</a:t>
            </a:r>
          </a:p>
        </p:txBody>
      </p:sp>
    </p:spTree>
    <p:extLst>
      <p:ext uri="{BB962C8B-B14F-4D97-AF65-F5344CB8AC3E}">
        <p14:creationId xmlns:p14="http://schemas.microsoft.com/office/powerpoint/2010/main" val="10277212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sz="3200" dirty="0"/>
              <a:t>8.3.3 	Large Load Interconnection Study Description and Methodology</a:t>
            </a:r>
          </a:p>
        </p:txBody>
      </p:sp>
      <p:sp>
        <p:nvSpPr>
          <p:cNvPr id="3" name="Content Placeholder"/>
          <p:cNvSpPr>
            <a:spLocks noGrp="1"/>
          </p:cNvSpPr>
          <p:nvPr>
            <p:ph idx="1"/>
          </p:nvPr>
        </p:nvSpPr>
        <p:spPr>
          <a:xfrm>
            <a:off x="406400" y="1828800"/>
            <a:ext cx="11379200" cy="4214022"/>
          </a:xfrm>
        </p:spPr>
        <p:txBody>
          <a:bodyPr/>
          <a:lstStyle/>
          <a:p>
            <a:pPr marL="0" marR="0" indent="0">
              <a:spcBef>
                <a:spcPts val="0"/>
              </a:spcBef>
              <a:spcAft>
                <a:spcPts val="1200"/>
              </a:spcAft>
              <a:buNone/>
            </a:pPr>
            <a:r>
              <a:rPr lang="en-US" sz="1800" dirty="0">
                <a:effectLst/>
                <a:latin typeface="Times New Roman" panose="02020603050405020304" pitchFamily="18" charset="0"/>
                <a:ea typeface="Times New Roman" panose="02020603050405020304" pitchFamily="18" charset="0"/>
              </a:rPr>
              <a:t>(1)	The LLIS consists of a series of distinct study elements.  The specific elements that will be included in a particular LLIS will be stated in the LLIS scope, and not all of the study elements specified below must be included if deemed unnecessary by the TSP or ERCOT.  The primary purpose of the LLIS is to determine the most effective and efficient manner in which to achieve the proposed project while continuing to maintain the reliability of the ERCOT System by ensuring compliance with all North American Electric Reliability Corporation (NERC) Reliability Standards, Protocols, this Planning Guide and the Operating Guides.  The scenarios and base cases being used for these studies to determine potential transmission limitations will be documented in the LLIS study scope.</a:t>
            </a:r>
          </a:p>
          <a:p>
            <a:pPr marL="0" marR="0" indent="0">
              <a:spcBef>
                <a:spcPts val="0"/>
              </a:spcBef>
              <a:spcAft>
                <a:spcPts val="1200"/>
              </a:spcAft>
              <a:buNone/>
            </a:pPr>
            <a:r>
              <a:rPr lang="en-US" sz="1800" dirty="0">
                <a:effectLst/>
                <a:latin typeface="Times New Roman" panose="02020603050405020304" pitchFamily="18" charset="0"/>
                <a:ea typeface="Times New Roman" panose="02020603050405020304" pitchFamily="18" charset="0"/>
              </a:rPr>
              <a:t>(2)	Each proposed large load interconnection that requires a separate physical transmission interconnection will be treated as an individual study to be analyzed separately from all other such requests unless otherwise agreed by the interconnecting load and TSP(s) in the interconnection study agreement.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8.3.3 	Large Load Interconnection Study Description and Methodology</a:t>
            </a:r>
          </a:p>
        </p:txBody>
      </p:sp>
      <p:sp>
        <p:nvSpPr>
          <p:cNvPr id="3" name="Content Placeholder"/>
          <p:cNvSpPr>
            <a:spLocks noGrp="1"/>
          </p:cNvSpPr>
          <p:nvPr>
            <p:ph idx="1"/>
          </p:nvPr>
        </p:nvSpPr>
        <p:spPr>
          <a:xfrm>
            <a:off x="406400" y="1981200"/>
            <a:ext cx="11379200" cy="4061622"/>
          </a:xfrm>
        </p:spPr>
        <p:txBody>
          <a:bodyPr>
            <a:normAutofit/>
          </a:bodyPr>
          <a:lstStyle/>
          <a:p>
            <a:pPr marL="0" marR="0" indent="0">
              <a:spcBef>
                <a:spcPts val="0"/>
              </a:spcBef>
              <a:spcAft>
                <a:spcPts val="1200"/>
              </a:spcAft>
              <a:buNone/>
            </a:pPr>
            <a:r>
              <a:rPr lang="en-US" sz="2000" dirty="0">
                <a:effectLst/>
                <a:latin typeface="Times New Roman" panose="02020603050405020304" pitchFamily="18" charset="0"/>
                <a:ea typeface="Times New Roman" panose="02020603050405020304" pitchFamily="18" charset="0"/>
              </a:rPr>
              <a:t>(3)	The LLIS process includes developing and analyzing various computer model simulations of the existing and proposed ERCOT transmission system.  The results from these simulations will be utilized by the TSP(s) to determine the impact of the proposed interconnection.</a:t>
            </a:r>
          </a:p>
          <a:p>
            <a:pPr marL="0" marR="0" indent="0">
              <a:spcBef>
                <a:spcPts val="0"/>
              </a:spcBef>
              <a:spcAft>
                <a:spcPts val="1200"/>
              </a:spcAft>
              <a:buNone/>
            </a:pPr>
            <a:r>
              <a:rPr lang="en-US" sz="2000" dirty="0">
                <a:effectLst/>
                <a:latin typeface="Times New Roman" panose="02020603050405020304" pitchFamily="18" charset="0"/>
                <a:ea typeface="Times New Roman" panose="02020603050405020304" pitchFamily="18" charset="0"/>
              </a:rPr>
              <a:t>(4)	The study should include analysis demonstrating the adequate reliability of any temporary interconnection configurations.</a:t>
            </a:r>
          </a:p>
          <a:p>
            <a:pPr marL="0" marR="0" indent="0">
              <a:spcBef>
                <a:spcPts val="0"/>
              </a:spcBef>
              <a:spcAft>
                <a:spcPts val="1200"/>
              </a:spcAft>
              <a:buNone/>
            </a:pPr>
            <a:r>
              <a:rPr lang="en-US" sz="2000" dirty="0">
                <a:effectLst/>
                <a:latin typeface="Times New Roman" panose="02020603050405020304" pitchFamily="18" charset="0"/>
                <a:ea typeface="Times New Roman" panose="02020603050405020304" pitchFamily="18" charset="0"/>
              </a:rPr>
              <a:t>(5)	The TSP(s) may update the final LLIS report to reflect changes to the ERCOT System after the report is completed and before the interconnection agreement is executed.</a:t>
            </a:r>
          </a:p>
        </p:txBody>
      </p:sp>
    </p:spTree>
    <p:extLst>
      <p:ext uri="{BB962C8B-B14F-4D97-AF65-F5344CB8AC3E}">
        <p14:creationId xmlns:p14="http://schemas.microsoft.com/office/powerpoint/2010/main" val="24741418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normAutofit/>
          </a:bodyPr>
          <a:lstStyle/>
          <a:p>
            <a:r>
              <a:rPr lang="en-US" dirty="0"/>
              <a:t>8.3.4 	Large Load Interconnection Study Elements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8.3.4.1	Steady-State Analysis</a:t>
            </a:r>
          </a:p>
        </p:txBody>
      </p:sp>
      <p:sp>
        <p:nvSpPr>
          <p:cNvPr id="3" name="Content Placeholder"/>
          <p:cNvSpPr>
            <a:spLocks noGrp="1"/>
          </p:cNvSpPr>
          <p:nvPr>
            <p:ph idx="1"/>
          </p:nvPr>
        </p:nvSpPr>
        <p:spPr/>
        <p:txBody>
          <a:bodyPr>
            <a:normAutofit/>
          </a:bodyPr>
          <a:lstStyle/>
          <a:p>
            <a:pPr marL="0" marR="0" indent="0">
              <a:spcBef>
                <a:spcPts val="0"/>
              </a:spcBef>
              <a:spcAft>
                <a:spcPts val="1200"/>
              </a:spcAft>
              <a:buNone/>
            </a:pPr>
            <a:r>
              <a:rPr lang="en-US" sz="2000" dirty="0">
                <a:effectLst/>
                <a:latin typeface="Times New Roman" panose="02020603050405020304" pitchFamily="18" charset="0"/>
                <a:ea typeface="Times New Roman" panose="02020603050405020304" pitchFamily="18" charset="0"/>
              </a:rPr>
              <a:t>(1)	The steady-state interconnection study base case shall be created from the most recently approved Steady State Working Group (SSWG) base case.  TSP(s) or ERCOT may remove any future (currently nonexistent) facility from the steady-state interconnection study base case if either determines that the facility may significantly affect the interconnection study results and the facility has not already undergone appropriate review by the Regional Planning Group (RPG).  In addition, ERCOT and TSP(s) may include other publicly disclosed projects in the steady-state interconnection study base case.  ERCOT may request a list of the large load interconnection requests included in the LLIS by the TSP(s).  Modifications to the SSWG base case, necessary to evaluate the study results, shall be documented in the LLIS but not to the extent that documenting the modifications would reveal Protected Information.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normAutofit/>
          </a:bodyPr>
          <a:lstStyle/>
          <a:p>
            <a:r>
              <a:rPr lang="en-US" dirty="0"/>
              <a:t>LARGE LOAD ADDITIONS AT NEW OR EXISTING INTERCONNECTION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8.3.4.1	Steady-State Analysis</a:t>
            </a:r>
          </a:p>
        </p:txBody>
      </p:sp>
      <p:sp>
        <p:nvSpPr>
          <p:cNvPr id="3" name="Content Placeholder"/>
          <p:cNvSpPr>
            <a:spLocks noGrp="1"/>
          </p:cNvSpPr>
          <p:nvPr>
            <p:ph idx="1"/>
          </p:nvPr>
        </p:nvSpPr>
        <p:spPr/>
        <p:txBody>
          <a:bodyPr>
            <a:normAutofit lnSpcReduction="10000"/>
          </a:bodyPr>
          <a:lstStyle/>
          <a:p>
            <a:pPr marL="457200" marR="0" indent="-457200">
              <a:spcBef>
                <a:spcPts val="0"/>
              </a:spcBef>
              <a:spcAft>
                <a:spcPts val="1200"/>
              </a:spcAft>
              <a:buAutoNum type="arabicParenBoth" startAt="2"/>
            </a:pPr>
            <a:r>
              <a:rPr lang="en-US" sz="2000" dirty="0">
                <a:effectLst/>
                <a:latin typeface="Times New Roman" panose="02020603050405020304" pitchFamily="18" charset="0"/>
                <a:ea typeface="Times New Roman" panose="02020603050405020304" pitchFamily="18" charset="0"/>
              </a:rPr>
              <a:t>The TSP(s) shall perform contingency analyses as required by the NERC Reliability Standards, Protocols, this Planning Guide and the Operating Guides and identify any additional facilities that may be necessary to ensure that expected system performance conforms to these standards.  The study shall identify any system limitations that would prevent the requesting party from achieving the requested load. If the LLIS identifies transmission limitations, the TSP can provide potential transmission system improvements to achieve the Large Load requested load.</a:t>
            </a:r>
          </a:p>
          <a:p>
            <a:pPr marL="457200" marR="0" indent="-457200">
              <a:spcBef>
                <a:spcPts val="0"/>
              </a:spcBef>
              <a:spcAft>
                <a:spcPts val="1200"/>
              </a:spcAft>
              <a:buAutoNum type="arabicParenBoth" startAt="2"/>
            </a:pPr>
            <a:endParaRPr lang="en-US" sz="2000" dirty="0">
              <a:effectLst/>
              <a:latin typeface="Times New Roman" panose="02020603050405020304" pitchFamily="18" charset="0"/>
              <a:ea typeface="Times New Roman" panose="02020603050405020304" pitchFamily="18" charset="0"/>
            </a:endParaRPr>
          </a:p>
          <a:p>
            <a:pPr marL="457200" marR="0" indent="-457200">
              <a:spcBef>
                <a:spcPts val="0"/>
              </a:spcBef>
              <a:spcAft>
                <a:spcPts val="1200"/>
              </a:spcAft>
              <a:buAutoNum type="arabicParenBoth" startAt="3"/>
            </a:pPr>
            <a:r>
              <a:rPr lang="en-US" sz="2000" dirty="0">
                <a:effectLst/>
                <a:latin typeface="Times New Roman" panose="02020603050405020304" pitchFamily="18" charset="0"/>
                <a:ea typeface="Times New Roman" panose="02020603050405020304" pitchFamily="18" charset="0"/>
              </a:rPr>
              <a:t>The loss of the large load would be included in the contingency set. </a:t>
            </a:r>
          </a:p>
          <a:p>
            <a:pPr marL="457200" marR="0" indent="-457200">
              <a:spcBef>
                <a:spcPts val="0"/>
              </a:spcBef>
              <a:spcAft>
                <a:spcPts val="1200"/>
              </a:spcAft>
              <a:buAutoNum type="arabicParenBoth" startAt="3"/>
            </a:pPr>
            <a:endParaRPr lang="en-US" sz="2000" dirty="0">
              <a:effectLst/>
              <a:latin typeface="Times New Roman" panose="02020603050405020304" pitchFamily="18" charset="0"/>
              <a:ea typeface="Times New Roman" panose="02020603050405020304" pitchFamily="18" charset="0"/>
            </a:endParaRPr>
          </a:p>
          <a:p>
            <a:pPr marL="0" marR="0" indent="0">
              <a:spcBef>
                <a:spcPts val="0"/>
              </a:spcBef>
              <a:spcAft>
                <a:spcPts val="1200"/>
              </a:spcAft>
              <a:buNone/>
            </a:pPr>
            <a:r>
              <a:rPr lang="en-US" sz="2000" dirty="0">
                <a:effectLst/>
                <a:latin typeface="Times New Roman" panose="02020603050405020304" pitchFamily="18" charset="0"/>
                <a:ea typeface="Times New Roman" panose="02020603050405020304" pitchFamily="18" charset="0"/>
              </a:rPr>
              <a:t>(4)	The lead TSP is responsible for completing an analysis of any contingency events or Outages that could result in a violation of the NERC Reliability Standards, Protocols, this Planning Guide and the Operating Guides, regardless of which TSP owns the facilities involved.  The results of this analysis will be shared with TSP(s) that have facilities involved in planning criteria violations and those affected TSP(s) will be responsible for evaluating the validity of the anticipated violations.</a:t>
            </a:r>
          </a:p>
          <a:p>
            <a:pPr marL="457200" marR="0" indent="-457200">
              <a:spcBef>
                <a:spcPts val="0"/>
              </a:spcBef>
              <a:spcAft>
                <a:spcPts val="1200"/>
              </a:spcAft>
              <a:buAutoNum type="arabicParenBoth" startAt="3"/>
            </a:pPr>
            <a:endParaRPr lang="en-US"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201595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CC9E5-79D4-4D05-A013-D38B211B3F89}"/>
              </a:ext>
            </a:extLst>
          </p:cNvPr>
          <p:cNvSpPr>
            <a:spLocks noGrp="1"/>
          </p:cNvSpPr>
          <p:nvPr>
            <p:ph type="title"/>
          </p:nvPr>
        </p:nvSpPr>
        <p:spPr/>
        <p:txBody>
          <a:bodyPr/>
          <a:lstStyle/>
          <a:p>
            <a:r>
              <a:rPr lang="en-US" dirty="0"/>
              <a:t>8.3.4.2	System Protection Analysis</a:t>
            </a:r>
          </a:p>
        </p:txBody>
      </p:sp>
      <p:sp>
        <p:nvSpPr>
          <p:cNvPr id="3" name="Content Placeholder 2">
            <a:extLst>
              <a:ext uri="{FF2B5EF4-FFF2-40B4-BE49-F238E27FC236}">
                <a16:creationId xmlns:a16="http://schemas.microsoft.com/office/drawing/2014/main" id="{E043544D-FBEB-419C-9935-348E99EB279E}"/>
              </a:ext>
            </a:extLst>
          </p:cNvPr>
          <p:cNvSpPr>
            <a:spLocks noGrp="1"/>
          </p:cNvSpPr>
          <p:nvPr>
            <p:ph idx="1"/>
          </p:nvPr>
        </p:nvSpPr>
        <p:spPr>
          <a:xfrm>
            <a:off x="406400" y="1905000"/>
            <a:ext cx="11379200" cy="4137822"/>
          </a:xfrm>
        </p:spPr>
        <p:txBody>
          <a:bodyPr/>
          <a:lstStyle/>
          <a:p>
            <a:pPr marL="0" marR="0" indent="0">
              <a:spcBef>
                <a:spcPts val="0"/>
              </a:spcBef>
              <a:spcAft>
                <a:spcPts val="1200"/>
              </a:spcAft>
              <a:buNone/>
            </a:pPr>
            <a:r>
              <a:rPr lang="en-US" sz="2000" dirty="0">
                <a:effectLst/>
                <a:latin typeface="Times New Roman" panose="02020603050405020304" pitchFamily="18" charset="0"/>
                <a:ea typeface="Times New Roman" panose="02020603050405020304" pitchFamily="18" charset="0"/>
              </a:rPr>
              <a:t>(1)	The LLIS study scope will state available short-circuit fault duty and will be identified, calculated, and documented at substations in the study area. The study report shall include the technical rationale if the short circuit study is not performed.</a:t>
            </a:r>
          </a:p>
          <a:p>
            <a:pPr marL="0" marR="0" indent="0">
              <a:spcBef>
                <a:spcPts val="0"/>
              </a:spcBef>
              <a:spcAft>
                <a:spcPts val="1200"/>
              </a:spcAft>
              <a:buNone/>
            </a:pPr>
            <a:r>
              <a:rPr lang="en-US" sz="2000" dirty="0">
                <a:effectLst/>
                <a:latin typeface="Times New Roman" panose="02020603050405020304" pitchFamily="18" charset="0"/>
                <a:ea typeface="Times New Roman" panose="02020603050405020304" pitchFamily="18" charset="0"/>
              </a:rPr>
              <a:t>(2)	The TSP will determine the maximum available fault currents at the interconnection substation for determining switching device interrupting capabilities and protective relay settings.</a:t>
            </a:r>
          </a:p>
          <a:p>
            <a:endParaRPr lang="en-US" dirty="0"/>
          </a:p>
        </p:txBody>
      </p:sp>
    </p:spTree>
    <p:extLst>
      <p:ext uri="{BB962C8B-B14F-4D97-AF65-F5344CB8AC3E}">
        <p14:creationId xmlns:p14="http://schemas.microsoft.com/office/powerpoint/2010/main" val="42774232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8.3.4.3	Dynamic and Transient Stability Analysis</a:t>
            </a:r>
          </a:p>
        </p:txBody>
      </p:sp>
      <p:sp>
        <p:nvSpPr>
          <p:cNvPr id="3" name="Content Placeholder"/>
          <p:cNvSpPr>
            <a:spLocks noGrp="1"/>
          </p:cNvSpPr>
          <p:nvPr>
            <p:ph idx="1"/>
          </p:nvPr>
        </p:nvSpPr>
        <p:spPr/>
        <p:txBody>
          <a:bodyPr>
            <a:normAutofit/>
          </a:bodyPr>
          <a:lstStyle/>
          <a:p>
            <a:pPr marL="25400" marR="0" indent="0" eaLnBrk="0" hangingPunct="0">
              <a:spcBef>
                <a:spcPts val="0"/>
              </a:spcBef>
              <a:spcAft>
                <a:spcPts val="1200"/>
              </a:spcAft>
              <a:buNone/>
            </a:pPr>
            <a:r>
              <a:rPr lang="en-US" sz="2000" dirty="0">
                <a:effectLst/>
                <a:latin typeface="Times New Roman" panose="02020603050405020304" pitchFamily="18" charset="0"/>
                <a:ea typeface="Times New Roman" panose="02020603050405020304" pitchFamily="18" charset="0"/>
              </a:rPr>
              <a:t>(1)	The lead TSP shall provide a written justification in lieu of the study report for ERCOT review if a stability study is deemed unnecessary.  </a:t>
            </a:r>
          </a:p>
          <a:p>
            <a:pPr marL="0" marR="0" indent="0">
              <a:spcBef>
                <a:spcPts val="0"/>
              </a:spcBef>
              <a:spcAft>
                <a:spcPts val="1200"/>
              </a:spcAft>
              <a:buNone/>
            </a:pPr>
            <a:r>
              <a:rPr lang="en-US" sz="2000" dirty="0">
                <a:effectLst/>
                <a:latin typeface="Times New Roman" panose="02020603050405020304" pitchFamily="18" charset="0"/>
                <a:ea typeface="Times New Roman" panose="02020603050405020304" pitchFamily="18" charset="0"/>
              </a:rPr>
              <a:t>(2)	Large loads modeled approved amount of load and other large loads should be included in studies when they have signed the appropriate facility extension agreement with the interconnecting TSP. Loads may adversely affect system stability if (a) located within or near a stability constrained area such as a Generic Transmission Constraint in which the stability constrained generation is either netted against the load or, if just outside the boundaries of the constrained area, offset to a degree by the load, and (b) while there is a risk that the load may not survive a fault or other disturbance. In that case, the stability constrained generation could exceed its stability limit depending upon the contingency and how much load is lost. For this reason, stability constrained generation shall not be netted against any large load for which there is a risk of tripping as a consequence of a disturbance and studies to determine stability constraints shall assume either that the large load is either off or that its internal protection will remove it during a disturbance.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2ABC0-ADB5-4B85-8A60-A5CF39CE1BA7}"/>
              </a:ext>
            </a:extLst>
          </p:cNvPr>
          <p:cNvSpPr>
            <a:spLocks noGrp="1"/>
          </p:cNvSpPr>
          <p:nvPr>
            <p:ph type="title"/>
          </p:nvPr>
        </p:nvSpPr>
        <p:spPr/>
        <p:txBody>
          <a:bodyPr/>
          <a:lstStyle/>
          <a:p>
            <a:r>
              <a:rPr lang="en-US" dirty="0"/>
              <a:t>8.3.4.3	Dynamic and Transient Stability Analysis</a:t>
            </a:r>
          </a:p>
        </p:txBody>
      </p:sp>
      <p:sp>
        <p:nvSpPr>
          <p:cNvPr id="3" name="Content Placeholder 2">
            <a:extLst>
              <a:ext uri="{FF2B5EF4-FFF2-40B4-BE49-F238E27FC236}">
                <a16:creationId xmlns:a16="http://schemas.microsoft.com/office/drawing/2014/main" id="{C92C55AB-A24C-4C23-A07A-1CA491B1010F}"/>
              </a:ext>
            </a:extLst>
          </p:cNvPr>
          <p:cNvSpPr>
            <a:spLocks noGrp="1"/>
          </p:cNvSpPr>
          <p:nvPr>
            <p:ph idx="1"/>
          </p:nvPr>
        </p:nvSpPr>
        <p:spPr/>
        <p:txBody>
          <a:bodyPr>
            <a:normAutofit/>
          </a:bodyPr>
          <a:lstStyle/>
          <a:p>
            <a:pPr marL="0" marR="0" indent="0">
              <a:spcBef>
                <a:spcPts val="0"/>
              </a:spcBef>
              <a:spcAft>
                <a:spcPts val="1200"/>
              </a:spcAft>
              <a:buNone/>
            </a:pPr>
            <a:r>
              <a:rPr lang="en-US" sz="1800" dirty="0">
                <a:effectLst/>
                <a:latin typeface="Times New Roman" panose="02020603050405020304" pitchFamily="18" charset="0"/>
                <a:ea typeface="Times New Roman" panose="02020603050405020304" pitchFamily="18" charset="0"/>
              </a:rPr>
              <a:t>(3)	Stability study base cases shall be formed from the latest available approved SSWG base cases consistent with the most recently approved Dynamics Working Group (DWG) stability data base.  The initial transmission configuration in the area of study included in a stability study base case shall be identical to that used in the steady-state studies of the same period.  Any previously identified transmission improvements that will not be in service prior to the energization of the proposed large load shall be removed from the stability study base case in the initial study.  The improvements may be considered as a later phase of the study.</a:t>
            </a:r>
          </a:p>
          <a:p>
            <a:pPr marL="0" marR="0" indent="0">
              <a:spcBef>
                <a:spcPts val="0"/>
              </a:spcBef>
              <a:spcAft>
                <a:spcPts val="1200"/>
              </a:spcAft>
              <a:buNone/>
            </a:pPr>
            <a:r>
              <a:rPr lang="en-US" sz="1800" dirty="0">
                <a:effectLst/>
                <a:latin typeface="Times New Roman" panose="02020603050405020304" pitchFamily="18" charset="0"/>
                <a:ea typeface="Times New Roman" panose="02020603050405020304" pitchFamily="18" charset="0"/>
              </a:rPr>
              <a:t>(4)	Transient stability studies will analyze the performance of the ERCOT System in terms of angular stability, voltage stability and excessive frequency excursions.  Additional studies may include small signal stability or critical clearing time analyses where the number of cycles for which a transmission line can sustain a fault without causing loss of synchronism of any of the Resource is compared to the response of the protection systems.  Such studies should incorporate reasonable and conservative assumptions regarding impacted facility operating conditions.  Proposed analyses shall be identified and defined in the LLIS study scope. </a:t>
            </a:r>
          </a:p>
          <a:p>
            <a:pPr marL="0" marR="0" indent="0">
              <a:spcBef>
                <a:spcPts val="0"/>
              </a:spcBef>
              <a:spcAft>
                <a:spcPts val="1200"/>
              </a:spcAft>
              <a:buNone/>
            </a:pPr>
            <a:r>
              <a:rPr lang="en-US" sz="1800" dirty="0">
                <a:effectLst/>
                <a:latin typeface="Times New Roman" panose="02020603050405020304" pitchFamily="18" charset="0"/>
                <a:ea typeface="Times New Roman" panose="02020603050405020304" pitchFamily="18" charset="0"/>
              </a:rPr>
              <a:t>(5)	All stability studies shall be performed in accordance with NERC Reliability Standards, Protocols, this Planning Guide and the Operating Guides.  The contingency set for the studies shall include the loss of large load. The stability study portion of the LLIS shall document any instability identified through performance of the study. </a:t>
            </a:r>
          </a:p>
          <a:p>
            <a:pPr marL="0" indent="0">
              <a:buNone/>
            </a:pPr>
            <a:endParaRPr lang="en-US" dirty="0"/>
          </a:p>
        </p:txBody>
      </p:sp>
    </p:spTree>
    <p:extLst>
      <p:ext uri="{BB962C8B-B14F-4D97-AF65-F5344CB8AC3E}">
        <p14:creationId xmlns:p14="http://schemas.microsoft.com/office/powerpoint/2010/main" val="29155647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966FD-5978-42B1-AA51-9C65919A3974}"/>
              </a:ext>
            </a:extLst>
          </p:cNvPr>
          <p:cNvSpPr>
            <a:spLocks noGrp="1"/>
          </p:cNvSpPr>
          <p:nvPr>
            <p:ph type="title"/>
          </p:nvPr>
        </p:nvSpPr>
        <p:spPr/>
        <p:txBody>
          <a:bodyPr/>
          <a:lstStyle/>
          <a:p>
            <a:r>
              <a:rPr lang="en-US" dirty="0"/>
              <a:t>8.3.4.3	Dynamic and Transient Stability Analysis</a:t>
            </a:r>
          </a:p>
        </p:txBody>
      </p:sp>
      <p:sp>
        <p:nvSpPr>
          <p:cNvPr id="3" name="Content Placeholder 2">
            <a:extLst>
              <a:ext uri="{FF2B5EF4-FFF2-40B4-BE49-F238E27FC236}">
                <a16:creationId xmlns:a16="http://schemas.microsoft.com/office/drawing/2014/main" id="{9DCB2AE0-B45B-41E2-8033-E7FECD964C32}"/>
              </a:ext>
            </a:extLst>
          </p:cNvPr>
          <p:cNvSpPr>
            <a:spLocks noGrp="1"/>
          </p:cNvSpPr>
          <p:nvPr>
            <p:ph idx="1"/>
          </p:nvPr>
        </p:nvSpPr>
        <p:spPr>
          <a:xfrm>
            <a:off x="406400" y="2133600"/>
            <a:ext cx="11379200" cy="3909222"/>
          </a:xfrm>
        </p:spPr>
        <p:txBody>
          <a:bodyPr/>
          <a:lstStyle/>
          <a:p>
            <a:pPr marL="0" marR="0" indent="0">
              <a:spcBef>
                <a:spcPts val="0"/>
              </a:spcBef>
              <a:spcAft>
                <a:spcPts val="1200"/>
              </a:spcAft>
              <a:buNone/>
            </a:pPr>
            <a:r>
              <a:rPr lang="en-US" sz="1800" dirty="0">
                <a:effectLst/>
                <a:latin typeface="Times New Roman" panose="02020603050405020304" pitchFamily="18" charset="0"/>
                <a:ea typeface="Times New Roman" panose="02020603050405020304" pitchFamily="18" charset="0"/>
              </a:rPr>
              <a:t>(6)	If the TSP identifies instability (other than instability identified for extreme events) in the stability portion of the LLIS, the following steps will be taken after the LLIS is deemed complete and posted to the Market Information System (MIS) Secure Area in accordance with Section 8.5 LLIS Report and Follow-up:</a:t>
            </a:r>
          </a:p>
          <a:p>
            <a:pPr marL="457200" marR="0" indent="0">
              <a:spcBef>
                <a:spcPts val="0"/>
              </a:spcBef>
              <a:spcAft>
                <a:spcPts val="1200"/>
              </a:spcAft>
              <a:buNone/>
            </a:pPr>
            <a:r>
              <a:rPr lang="en-US" sz="1800" dirty="0">
                <a:effectLst/>
                <a:latin typeface="Times New Roman" panose="02020603050405020304" pitchFamily="18" charset="0"/>
                <a:ea typeface="Times New Roman" panose="02020603050405020304" pitchFamily="18" charset="0"/>
              </a:rPr>
              <a:t>(a)	The TSP shall investigate alternative solutions to resolve the instability through changes to the proposed load interconnection or proposed transmission improvement and report their findings to ERCOT.  If changes to the proposed load interconnection or proposed transmission improvement are determined by ERCOT to be feasible, the TSP shall implement the changes prior to load addition in accordance with Protocol Section 3.11.4, Regional Planning Group Project Review Process.  </a:t>
            </a:r>
          </a:p>
          <a:p>
            <a:pPr marL="457200" marR="0" indent="0">
              <a:spcBef>
                <a:spcPts val="0"/>
              </a:spcBef>
              <a:spcAft>
                <a:spcPts val="1200"/>
              </a:spcAft>
              <a:buNone/>
            </a:pPr>
            <a:r>
              <a:rPr lang="en-US" sz="1800" dirty="0">
                <a:effectLst/>
                <a:latin typeface="Times New Roman" panose="02020603050405020304" pitchFamily="18" charset="0"/>
                <a:ea typeface="Times New Roman" panose="02020603050405020304" pitchFamily="18" charset="0"/>
              </a:rPr>
              <a:t>(b)	If the transmission improvement identified in paragraph (6)(a) above cannot be implemented prior to the desired energization date, ERCOT shall determine the appropriate operating limit.</a:t>
            </a:r>
          </a:p>
          <a:p>
            <a:endParaRPr lang="en-US" dirty="0"/>
          </a:p>
        </p:txBody>
      </p:sp>
    </p:spTree>
    <p:extLst>
      <p:ext uri="{BB962C8B-B14F-4D97-AF65-F5344CB8AC3E}">
        <p14:creationId xmlns:p14="http://schemas.microsoft.com/office/powerpoint/2010/main" val="5025986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8.4	Interconnection Agreements and Procedures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EAE03-DEB7-45D5-BB00-BC6FAABCD1F1}"/>
              </a:ext>
            </a:extLst>
          </p:cNvPr>
          <p:cNvSpPr>
            <a:spLocks noGrp="1"/>
          </p:cNvSpPr>
          <p:nvPr>
            <p:ph type="title"/>
          </p:nvPr>
        </p:nvSpPr>
        <p:spPr/>
        <p:txBody>
          <a:bodyPr/>
          <a:lstStyle/>
          <a:p>
            <a:r>
              <a:rPr lang="en-US" dirty="0"/>
              <a:t>8.4.1 Interconnection Agreement for Transmission-Connected Loads</a:t>
            </a:r>
          </a:p>
        </p:txBody>
      </p:sp>
      <p:sp>
        <p:nvSpPr>
          <p:cNvPr id="3" name="Content Placeholder 2">
            <a:extLst>
              <a:ext uri="{FF2B5EF4-FFF2-40B4-BE49-F238E27FC236}">
                <a16:creationId xmlns:a16="http://schemas.microsoft.com/office/drawing/2014/main" id="{34E1D5DE-A5D2-45BA-B59E-71ED883763EE}"/>
              </a:ext>
            </a:extLst>
          </p:cNvPr>
          <p:cNvSpPr>
            <a:spLocks noGrp="1"/>
          </p:cNvSpPr>
          <p:nvPr>
            <p:ph idx="1"/>
          </p:nvPr>
        </p:nvSpPr>
        <p:spPr>
          <a:xfrm>
            <a:off x="406400" y="1828800"/>
            <a:ext cx="11379200" cy="4214022"/>
          </a:xfrm>
        </p:spPr>
        <p:txBody>
          <a:bodyPr/>
          <a:lstStyle/>
          <a:p>
            <a:pPr marL="0" marR="0" indent="0">
              <a:spcBef>
                <a:spcPts val="0"/>
              </a:spcBef>
              <a:spcAft>
                <a:spcPts val="1200"/>
              </a:spcAft>
              <a:buNone/>
            </a:pPr>
            <a:r>
              <a:rPr lang="en-US" sz="2400" dirty="0">
                <a:effectLst/>
                <a:latin typeface="Times New Roman" panose="02020603050405020304" pitchFamily="18" charset="0"/>
                <a:ea typeface="Times New Roman" panose="02020603050405020304" pitchFamily="18" charset="0"/>
              </a:rPr>
              <a:t>(1)	As a condition for obtaining retail electric service, an interconnecting load must notify ERCOT that any necessary interconnection agreement(s) or equivalent service extension agreement(s) with its interconnecting TDSP(s) have been executed.</a:t>
            </a:r>
          </a:p>
          <a:p>
            <a:pPr marL="0" marR="0" indent="0">
              <a:spcBef>
                <a:spcPts val="0"/>
              </a:spcBef>
              <a:spcAft>
                <a:spcPts val="1200"/>
              </a:spcAft>
              <a:buNone/>
            </a:pPr>
            <a:r>
              <a:rPr lang="en-US" sz="2400" dirty="0">
                <a:effectLst/>
                <a:latin typeface="Times New Roman" panose="02020603050405020304" pitchFamily="18" charset="0"/>
                <a:ea typeface="Times New Roman" panose="02020603050405020304" pitchFamily="18" charset="0"/>
              </a:rPr>
              <a:t> (2)	The interconnecting TDSP(s) must submit information in RIOO to acknowledge the execution of any necessary agreements to ERCOT within ten (10) Business Days of execution.	</a:t>
            </a:r>
          </a:p>
          <a:p>
            <a:endParaRPr lang="en-US" dirty="0"/>
          </a:p>
        </p:txBody>
      </p:sp>
    </p:spTree>
    <p:extLst>
      <p:ext uri="{BB962C8B-B14F-4D97-AF65-F5344CB8AC3E}">
        <p14:creationId xmlns:p14="http://schemas.microsoft.com/office/powerpoint/2010/main" val="31220115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3C202-3101-4736-A4A9-F7917597E84D}"/>
              </a:ext>
            </a:extLst>
          </p:cNvPr>
          <p:cNvSpPr>
            <a:spLocks noGrp="1"/>
          </p:cNvSpPr>
          <p:nvPr>
            <p:ph type="title"/>
          </p:nvPr>
        </p:nvSpPr>
        <p:spPr>
          <a:xfrm>
            <a:off x="838199" y="365125"/>
            <a:ext cx="11144003" cy="1325563"/>
          </a:xfrm>
        </p:spPr>
        <p:txBody>
          <a:bodyPr>
            <a:normAutofit/>
          </a:bodyPr>
          <a:lstStyle/>
          <a:p>
            <a:r>
              <a:rPr lang="en-US" sz="3200" dirty="0"/>
              <a:t>8.4.2 Interconnection Agreement for Loads Connected to Resource Facilities Private Use Network</a:t>
            </a:r>
          </a:p>
        </p:txBody>
      </p:sp>
      <p:sp>
        <p:nvSpPr>
          <p:cNvPr id="3" name="Content Placeholder 2">
            <a:extLst>
              <a:ext uri="{FF2B5EF4-FFF2-40B4-BE49-F238E27FC236}">
                <a16:creationId xmlns:a16="http://schemas.microsoft.com/office/drawing/2014/main" id="{299D4EB8-BBBE-4814-95FE-BE9CB13F6141}"/>
              </a:ext>
            </a:extLst>
          </p:cNvPr>
          <p:cNvSpPr>
            <a:spLocks noGrp="1"/>
          </p:cNvSpPr>
          <p:nvPr>
            <p:ph idx="1"/>
          </p:nvPr>
        </p:nvSpPr>
        <p:spPr>
          <a:xfrm>
            <a:off x="406400" y="1828800"/>
            <a:ext cx="11379200" cy="4214022"/>
          </a:xfrm>
        </p:spPr>
        <p:txBody>
          <a:bodyPr/>
          <a:lstStyle/>
          <a:p>
            <a:pPr marL="0" marR="0" indent="0">
              <a:spcBef>
                <a:spcPts val="0"/>
              </a:spcBef>
              <a:spcAft>
                <a:spcPts val="1200"/>
              </a:spcAft>
              <a:buNone/>
            </a:pPr>
            <a:r>
              <a:rPr lang="en-US" sz="2400" dirty="0">
                <a:effectLst/>
                <a:latin typeface="Times New Roman" panose="02020603050405020304" pitchFamily="18" charset="0"/>
                <a:ea typeface="Times New Roman" panose="02020603050405020304" pitchFamily="18" charset="0"/>
              </a:rPr>
              <a:t>(1)	As a condition for obtaining retail electric service and at the discretion of the TDSP, an interconnecting load must notify ERCOT that any necessary interconnection agreement(s) or equivalent service extension agreement(s) with its interconnecting TDSP(s) have been executed.</a:t>
            </a:r>
          </a:p>
          <a:p>
            <a:pPr marL="0" marR="0" indent="0">
              <a:spcBef>
                <a:spcPts val="0"/>
              </a:spcBef>
              <a:spcAft>
                <a:spcPts val="1200"/>
              </a:spcAft>
              <a:buNone/>
            </a:pPr>
            <a:r>
              <a:rPr lang="en-US" sz="2400" dirty="0">
                <a:effectLst/>
                <a:latin typeface="Times New Roman" panose="02020603050405020304" pitchFamily="18" charset="0"/>
                <a:ea typeface="Times New Roman" panose="02020603050405020304" pitchFamily="18" charset="0"/>
              </a:rPr>
              <a:t>(2)	The RE will execute an agreement with the interconnecting load and must submit an acknowledgement of the execution of such agreement to ERCOT.</a:t>
            </a:r>
          </a:p>
          <a:p>
            <a:pPr marL="0" marR="0" indent="0">
              <a:spcBef>
                <a:spcPts val="0"/>
              </a:spcBef>
              <a:spcAft>
                <a:spcPts val="1200"/>
              </a:spcAft>
              <a:buNone/>
            </a:pPr>
            <a:r>
              <a:rPr lang="en-US" sz="2400" dirty="0">
                <a:effectLst/>
                <a:latin typeface="Times New Roman" panose="02020603050405020304" pitchFamily="18" charset="0"/>
                <a:ea typeface="Times New Roman" panose="02020603050405020304" pitchFamily="18" charset="0"/>
              </a:rPr>
              <a:t>(3)	At the discretion of the TDSP the RE will execute an SGIA or any necessary amendments to an existing SGIA with the interconnecting TSP. The RE must submit information to ERCOT acknowledging the execution of the SGIA or SGIA amendments within ten (10) Business Days of execution.</a:t>
            </a:r>
          </a:p>
          <a:p>
            <a:pPr marL="0" indent="0">
              <a:buNone/>
            </a:pPr>
            <a:endParaRPr lang="en-US" dirty="0"/>
          </a:p>
        </p:txBody>
      </p:sp>
    </p:spTree>
    <p:extLst>
      <p:ext uri="{BB962C8B-B14F-4D97-AF65-F5344CB8AC3E}">
        <p14:creationId xmlns:p14="http://schemas.microsoft.com/office/powerpoint/2010/main" val="15476873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EB1F67-4945-435E-93E2-438F329689A1}"/>
              </a:ext>
            </a:extLst>
          </p:cNvPr>
          <p:cNvSpPr>
            <a:spLocks noGrp="1"/>
          </p:cNvSpPr>
          <p:nvPr>
            <p:ph type="title"/>
          </p:nvPr>
        </p:nvSpPr>
        <p:spPr/>
        <p:txBody>
          <a:bodyPr/>
          <a:lstStyle/>
          <a:p>
            <a:r>
              <a:rPr lang="en-US" sz="3200" dirty="0"/>
              <a:t>8.5	LLIS Report and Follow-up</a:t>
            </a:r>
          </a:p>
        </p:txBody>
      </p:sp>
      <p:sp>
        <p:nvSpPr>
          <p:cNvPr id="3" name="Content Placeholder 2">
            <a:extLst>
              <a:ext uri="{FF2B5EF4-FFF2-40B4-BE49-F238E27FC236}">
                <a16:creationId xmlns:a16="http://schemas.microsoft.com/office/drawing/2014/main" id="{4A5A4FE7-85EA-4122-A10B-ABEC36C49781}"/>
              </a:ext>
            </a:extLst>
          </p:cNvPr>
          <p:cNvSpPr>
            <a:spLocks noGrp="1"/>
          </p:cNvSpPr>
          <p:nvPr>
            <p:ph idx="1"/>
          </p:nvPr>
        </p:nvSpPr>
        <p:spPr/>
        <p:txBody>
          <a:bodyPr>
            <a:normAutofit fontScale="25000" lnSpcReduction="20000"/>
          </a:bodyPr>
          <a:lstStyle/>
          <a:p>
            <a:pPr marL="0" marR="0" indent="0">
              <a:spcBef>
                <a:spcPts val="0"/>
              </a:spcBef>
              <a:spcAft>
                <a:spcPts val="1200"/>
              </a:spcAft>
              <a:buNone/>
            </a:pPr>
            <a:r>
              <a:rPr lang="en-US" sz="8000" dirty="0">
                <a:effectLst/>
                <a:latin typeface="Times New Roman" panose="02020603050405020304" pitchFamily="18" charset="0"/>
                <a:ea typeface="Times New Roman" panose="02020603050405020304" pitchFamily="18" charset="0"/>
              </a:rPr>
              <a:t>(1)	The TSP(s) will submit to ERCOT and to the other TSP(s) via the online RIOO system a preliminary report of findings and recommendations for each of the LLIS elements.</a:t>
            </a:r>
          </a:p>
          <a:p>
            <a:pPr marL="0" marR="0" indent="0">
              <a:spcBef>
                <a:spcPts val="0"/>
              </a:spcBef>
              <a:spcAft>
                <a:spcPts val="1200"/>
              </a:spcAft>
              <a:buNone/>
            </a:pPr>
            <a:r>
              <a:rPr lang="en-US" sz="8000" dirty="0">
                <a:effectLst/>
                <a:latin typeface="Times New Roman" panose="02020603050405020304" pitchFamily="18" charset="0"/>
                <a:ea typeface="Times New Roman" panose="02020603050405020304" pitchFamily="18" charset="0"/>
              </a:rPr>
              <a:t>(2)	Any questions, comments, proposed revisions, or clarifications by any party shall be made in writing to the TSP(s) within ten Business Days after the issuance of each study report, which may cover one or more study elements.  ERCOT can extend this review period by an additional 10 Business Days and an email will be sent to notify the affected TSP(s) and the interconnecting load that it needs additional time to review the report.</a:t>
            </a:r>
          </a:p>
          <a:p>
            <a:pPr marL="0" marR="0" indent="0">
              <a:spcBef>
                <a:spcPts val="0"/>
              </a:spcBef>
              <a:spcAft>
                <a:spcPts val="1200"/>
              </a:spcAft>
              <a:buNone/>
            </a:pPr>
            <a:r>
              <a:rPr lang="en-US" sz="8000" dirty="0">
                <a:effectLst/>
                <a:latin typeface="Times New Roman" panose="02020603050405020304" pitchFamily="18" charset="0"/>
                <a:ea typeface="Times New Roman" panose="02020603050405020304" pitchFamily="18" charset="0"/>
              </a:rPr>
              <a:t>(3)	After considering the information received from ERCOT and other TSP(s), the study element(s) report will be deemed complete and a final report shall be provided, via the online RIOO system, to ERCOT and all TSP(s). The TSP(s) conducting the LLIS shall submit via the online RIOO system, the SSO analysis, if required, as a separate document from the remainder of the report.</a:t>
            </a:r>
          </a:p>
          <a:p>
            <a:pPr marL="0" marR="0" indent="0">
              <a:spcBef>
                <a:spcPts val="0"/>
              </a:spcBef>
              <a:spcAft>
                <a:spcPts val="1200"/>
              </a:spcAft>
              <a:buNone/>
            </a:pPr>
            <a:r>
              <a:rPr lang="en-US" sz="8000" dirty="0">
                <a:effectLst/>
                <a:latin typeface="Times New Roman" panose="02020603050405020304" pitchFamily="18" charset="0"/>
                <a:ea typeface="Times New Roman" panose="02020603050405020304" pitchFamily="18" charset="0"/>
              </a:rPr>
              <a:t>(4)	Each final study element report will be available via the online RIOO system after the report has been deemed complete and marked “final” and will be posted to the MIS Secure Area within ten Business Days.  Coincident with posting of the final LLIS study element reports to the MIS Secure Area, ERCOT will notify the TSP and the interconnecting load when each study element report is posted.  The TSP shall provide a copy of each final report to the interconnecting load upon request.   </a:t>
            </a:r>
          </a:p>
          <a:p>
            <a:pPr marL="0" indent="0">
              <a:buNone/>
            </a:pPr>
            <a:endParaRPr lang="en-US" dirty="0"/>
          </a:p>
        </p:txBody>
      </p:sp>
    </p:spTree>
    <p:extLst>
      <p:ext uri="{BB962C8B-B14F-4D97-AF65-F5344CB8AC3E}">
        <p14:creationId xmlns:p14="http://schemas.microsoft.com/office/powerpoint/2010/main" val="20810210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EB1F67-4945-435E-93E2-438F329689A1}"/>
              </a:ext>
            </a:extLst>
          </p:cNvPr>
          <p:cNvSpPr>
            <a:spLocks noGrp="1"/>
          </p:cNvSpPr>
          <p:nvPr>
            <p:ph type="title"/>
          </p:nvPr>
        </p:nvSpPr>
        <p:spPr/>
        <p:txBody>
          <a:bodyPr/>
          <a:lstStyle/>
          <a:p>
            <a:r>
              <a:rPr lang="en-US" sz="3200" dirty="0"/>
              <a:t>8.5	LLIS Report and Follow-up</a:t>
            </a:r>
          </a:p>
        </p:txBody>
      </p:sp>
      <p:sp>
        <p:nvSpPr>
          <p:cNvPr id="3" name="Content Placeholder 2">
            <a:extLst>
              <a:ext uri="{FF2B5EF4-FFF2-40B4-BE49-F238E27FC236}">
                <a16:creationId xmlns:a16="http://schemas.microsoft.com/office/drawing/2014/main" id="{4A5A4FE7-85EA-4122-A10B-ABEC36C49781}"/>
              </a:ext>
            </a:extLst>
          </p:cNvPr>
          <p:cNvSpPr>
            <a:spLocks noGrp="1"/>
          </p:cNvSpPr>
          <p:nvPr>
            <p:ph idx="1"/>
          </p:nvPr>
        </p:nvSpPr>
        <p:spPr/>
        <p:txBody>
          <a:bodyPr>
            <a:normAutofit fontScale="25000" lnSpcReduction="20000"/>
          </a:bodyPr>
          <a:lstStyle/>
          <a:p>
            <a:pPr marL="0" marR="0" indent="0">
              <a:spcBef>
                <a:spcPts val="0"/>
              </a:spcBef>
              <a:spcAft>
                <a:spcPts val="1200"/>
              </a:spcAft>
              <a:buNone/>
            </a:pPr>
            <a:r>
              <a:rPr lang="en-US" sz="8000" dirty="0">
                <a:effectLst/>
                <a:latin typeface="Times New Roman" panose="02020603050405020304" pitchFamily="18" charset="0"/>
                <a:ea typeface="Times New Roman" panose="02020603050405020304" pitchFamily="18" charset="0"/>
              </a:rPr>
              <a:t>(5)	The study element(s) report shall not contain sensitive information including, but not limited to, confidential design information including stability study model data and parameters and contingencies causing instability.  The TSP(s) shall provide this information to ERCOT and other TSP(s) upon request.</a:t>
            </a:r>
          </a:p>
          <a:p>
            <a:pPr marL="0" marR="0" indent="0">
              <a:spcBef>
                <a:spcPts val="0"/>
              </a:spcBef>
              <a:spcAft>
                <a:spcPts val="1200"/>
              </a:spcAft>
              <a:buNone/>
            </a:pPr>
            <a:r>
              <a:rPr lang="en-US" sz="8000" dirty="0">
                <a:effectLst/>
                <a:latin typeface="Times New Roman" panose="02020603050405020304" pitchFamily="18" charset="0"/>
                <a:ea typeface="Times New Roman" panose="02020603050405020304" pitchFamily="18" charset="0"/>
              </a:rPr>
              <a:t>(6)	The TSP issuing the final LLIS element(s) report shall indicate that the report is the final report required by the LLIS.  At the end of the ten Business Day review period following the issuance of the final LLIS element(s) report, the LLIS will be deemed complete, and the interconnecting load and TSP may execute interconnect agreements.</a:t>
            </a:r>
          </a:p>
          <a:p>
            <a:pPr marL="0" marR="0" indent="0">
              <a:spcBef>
                <a:spcPts val="0"/>
              </a:spcBef>
              <a:spcAft>
                <a:spcPts val="1200"/>
              </a:spcAft>
              <a:buNone/>
            </a:pPr>
            <a:r>
              <a:rPr lang="en-US" sz="8000" dirty="0">
                <a:effectLst/>
                <a:latin typeface="Times New Roman" panose="02020603050405020304" pitchFamily="18" charset="0"/>
                <a:ea typeface="Times New Roman" panose="02020603050405020304" pitchFamily="18" charset="0"/>
              </a:rPr>
              <a:t>(7)	Should the interconnecting load wish to proceed with any proposed transmission-connected project, the interconnecting load must execute a new or amended interconnection agreement with the appropriate TSP within 90 days following the completion of the LLIS (includes all major study element(s) reports).  Failure to do so may result in a cancellation.</a:t>
            </a:r>
          </a:p>
          <a:p>
            <a:pPr marL="0" marR="0" indent="0">
              <a:spcBef>
                <a:spcPts val="0"/>
              </a:spcBef>
              <a:spcAft>
                <a:spcPts val="1200"/>
              </a:spcAft>
              <a:buNone/>
            </a:pPr>
            <a:r>
              <a:rPr lang="en-US" sz="8000" dirty="0">
                <a:effectLst/>
                <a:latin typeface="Times New Roman" panose="02020603050405020304" pitchFamily="18" charset="0"/>
                <a:ea typeface="Times New Roman" panose="02020603050405020304" pitchFamily="18" charset="0"/>
              </a:rPr>
              <a:t>(8)	If during the time after the LLIS is completed and before energization, changes occur that substantially differ from the assumptions used for the LLIS, ERCOT and the TSP(s) shall determine the impact of the changes on the results of the LLIS and, if applicable, SSO studies.  If the changes are determined by ERCOT and lead TSP(s) to have the potential to materially alter the conclusions documented in the LLIS, the lead TSP(s) will make appropriate modifications to one or more LLIS study elements.  The updated LLIS reports will be submitted via the online RIOO system.  Any questions, comments, proposed revisions, or clarifications by any party shall be made in writing to the TSP(s) within ten Business Days after the issuance of an updated study report.  Energization of the large load may be delayed or limited pending completion of these modifications to the LLIS.</a:t>
            </a:r>
          </a:p>
          <a:p>
            <a:pPr marL="0" indent="0">
              <a:buNone/>
            </a:pPr>
            <a:endParaRPr lang="en-US" dirty="0"/>
          </a:p>
        </p:txBody>
      </p:sp>
    </p:spTree>
    <p:extLst>
      <p:ext uri="{BB962C8B-B14F-4D97-AF65-F5344CB8AC3E}">
        <p14:creationId xmlns:p14="http://schemas.microsoft.com/office/powerpoint/2010/main" val="2452167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8.1	Introduction</a:t>
            </a:r>
          </a:p>
        </p:txBody>
      </p:sp>
      <p:sp>
        <p:nvSpPr>
          <p:cNvPr id="3" name="Content Placeholder"/>
          <p:cNvSpPr>
            <a:spLocks noGrp="1"/>
          </p:cNvSpPr>
          <p:nvPr>
            <p:ph idx="1"/>
          </p:nvPr>
        </p:nvSpPr>
        <p:spPr/>
        <p:txBody>
          <a:bodyPr>
            <a:normAutofit/>
          </a:bodyPr>
          <a:lstStyle/>
          <a:p>
            <a:pPr marL="0" marR="0" indent="0">
              <a:spcBef>
                <a:spcPts val="0"/>
              </a:spcBef>
              <a:spcAft>
                <a:spcPts val="1200"/>
              </a:spcAft>
              <a:buNone/>
            </a:pPr>
            <a:r>
              <a:rPr lang="en-US" sz="1800" dirty="0">
                <a:effectLst/>
                <a:latin typeface="Times New Roman" panose="02020603050405020304" pitchFamily="18" charset="0"/>
                <a:ea typeface="Times New Roman" panose="02020603050405020304" pitchFamily="18" charset="0"/>
              </a:rPr>
              <a:t>(1)	Section 8, Large Load Additions at New or Existing Interconnection(s), defines the requirements and processes used to facilitate new or modified large load interconnections with the ERCOT System. This process will be referred to as the Large Load Interconnection Study (LLIS) process throughout this section.   The requirements outlined in Section 8 are designed to:</a:t>
            </a:r>
          </a:p>
          <a:p>
            <a:pPr marL="457200" marR="0" indent="0">
              <a:spcBef>
                <a:spcPts val="0"/>
              </a:spcBef>
              <a:spcAft>
                <a:spcPts val="1200"/>
              </a:spcAft>
              <a:buNone/>
            </a:pPr>
            <a:r>
              <a:rPr lang="en-US" sz="1800" dirty="0">
                <a:effectLst/>
                <a:latin typeface="Times New Roman" panose="02020603050405020304" pitchFamily="18" charset="0"/>
                <a:ea typeface="Times New Roman" panose="02020603050405020304" pitchFamily="18" charset="0"/>
              </a:rPr>
              <a:t>(a)	Facilitate studies to interconnect new or modify an existing large load to the ERCOT network. The studies would identify potential system limitations and determine required facilities.</a:t>
            </a:r>
          </a:p>
          <a:p>
            <a:pPr marL="457200" marR="0" indent="0">
              <a:spcBef>
                <a:spcPts val="0"/>
              </a:spcBef>
              <a:spcAft>
                <a:spcPts val="1200"/>
              </a:spcAft>
              <a:buNone/>
            </a:pPr>
            <a:r>
              <a:rPr lang="en-US" sz="1800" dirty="0">
                <a:effectLst/>
                <a:latin typeface="Times New Roman" panose="02020603050405020304" pitchFamily="18" charset="0"/>
                <a:ea typeface="Times New Roman" panose="02020603050405020304" pitchFamily="18" charset="0"/>
              </a:rPr>
              <a:t>(b)	This process will ensure that it complies with the North American Electric Reliability Corporation (NERC) Reliability Standards, Protocols, this Planning Guide, the Operating Guides, any Applicable Legal Authority (ALA) and, consistent with TSP planning criteria.</a:t>
            </a:r>
          </a:p>
          <a:p>
            <a:pPr marL="457200" marR="0" indent="0">
              <a:spcBef>
                <a:spcPts val="0"/>
              </a:spcBef>
              <a:spcAft>
                <a:spcPts val="1200"/>
              </a:spcAft>
              <a:buNone/>
            </a:pPr>
            <a:r>
              <a:rPr lang="en-US" sz="1800" dirty="0">
                <a:effectLst/>
                <a:latin typeface="Times New Roman" panose="02020603050405020304" pitchFamily="18" charset="0"/>
                <a:ea typeface="Times New Roman" panose="02020603050405020304" pitchFamily="18" charset="0"/>
              </a:rPr>
              <a:t>(c)	Specify the communications required between interconnecting loads, Distribution Service Providers (DSPs), Transmission Service Providers (TSP(s)), and ERCOT.</a:t>
            </a:r>
          </a:p>
          <a:p>
            <a:pPr marL="457200" marR="0" indent="0">
              <a:spcBef>
                <a:spcPts val="0"/>
              </a:spcBef>
              <a:spcAft>
                <a:spcPts val="1200"/>
              </a:spcAft>
              <a:buNone/>
            </a:pPr>
            <a:r>
              <a:rPr lang="en-US" sz="1800" dirty="0">
                <a:effectLst/>
                <a:latin typeface="Times New Roman" panose="02020603050405020304" pitchFamily="18" charset="0"/>
                <a:ea typeface="Times New Roman" panose="02020603050405020304" pitchFamily="18" charset="0"/>
              </a:rPr>
              <a:t>(d)	Provide for the best available information on future large load additions for use in identifying, forecasting, and analyzing both short- and long-range ERCOT capabilities, demands, and reserves. </a:t>
            </a:r>
          </a:p>
          <a:p>
            <a:pPr marL="457200" marR="0" indent="0">
              <a:spcBef>
                <a:spcPts val="0"/>
              </a:spcBef>
              <a:spcAft>
                <a:spcPts val="1200"/>
              </a:spcAft>
              <a:buNone/>
            </a:pPr>
            <a:r>
              <a:rPr lang="en-US" sz="1800" dirty="0">
                <a:effectLst/>
                <a:latin typeface="Times New Roman" panose="02020603050405020304" pitchFamily="18" charset="0"/>
                <a:ea typeface="Times New Roman" panose="02020603050405020304" pitchFamily="18" charset="0"/>
              </a:rPr>
              <a:t>(e)	Provide ERCOT accurate data about new and modified large load to ensure that ERCOT and stakeholders have the information necessary for planning purposes.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9C3ED-8E57-4845-BB5F-62C94BCC8DB5}"/>
              </a:ext>
            </a:extLst>
          </p:cNvPr>
          <p:cNvSpPr>
            <a:spLocks noGrp="1"/>
          </p:cNvSpPr>
          <p:nvPr>
            <p:ph type="title"/>
          </p:nvPr>
        </p:nvSpPr>
        <p:spPr/>
        <p:txBody>
          <a:bodyPr/>
          <a:lstStyle/>
          <a:p>
            <a:r>
              <a:rPr lang="en-US" sz="3200" dirty="0"/>
              <a:t>8.6	Reviews and Approval to Submit Model Information</a:t>
            </a:r>
          </a:p>
        </p:txBody>
      </p:sp>
      <p:sp>
        <p:nvSpPr>
          <p:cNvPr id="3" name="Content Placeholder 2">
            <a:extLst>
              <a:ext uri="{FF2B5EF4-FFF2-40B4-BE49-F238E27FC236}">
                <a16:creationId xmlns:a16="http://schemas.microsoft.com/office/drawing/2014/main" id="{898AEAFB-2515-4623-B9E8-44FD1F9F47DF}"/>
              </a:ext>
            </a:extLst>
          </p:cNvPr>
          <p:cNvSpPr>
            <a:spLocks noGrp="1"/>
          </p:cNvSpPr>
          <p:nvPr>
            <p:ph idx="1"/>
          </p:nvPr>
        </p:nvSpPr>
        <p:spPr/>
        <p:txBody>
          <a:bodyPr/>
          <a:lstStyle/>
          <a:p>
            <a:pPr marL="0" marR="0" indent="0">
              <a:spcBef>
                <a:spcPts val="0"/>
              </a:spcBef>
              <a:spcAft>
                <a:spcPts val="1200"/>
              </a:spcAft>
              <a:buNone/>
            </a:pPr>
            <a:r>
              <a:rPr lang="en-US" sz="2400" dirty="0">
                <a:effectLst/>
                <a:latin typeface="Times New Roman" panose="02020603050405020304" pitchFamily="18" charset="0"/>
                <a:ea typeface="Times New Roman" panose="02020603050405020304" pitchFamily="18" charset="0"/>
              </a:rPr>
              <a:t>(1)	ERCOT shall review submitted interconnection agreements, TDSP study results, and load interconnection technical specifications for alignment with the submitted model change request and RARF (if applicable based on Load Resource classification).</a:t>
            </a:r>
          </a:p>
          <a:p>
            <a:pPr marL="0" marR="0" indent="0">
              <a:spcBef>
                <a:spcPts val="0"/>
              </a:spcBef>
              <a:spcAft>
                <a:spcPts val="1200"/>
              </a:spcAft>
              <a:buNone/>
            </a:pPr>
            <a:r>
              <a:rPr lang="en-US" sz="2400" dirty="0">
                <a:effectLst/>
                <a:latin typeface="Times New Roman" panose="02020603050405020304" pitchFamily="18" charset="0"/>
                <a:ea typeface="Times New Roman" panose="02020603050405020304" pitchFamily="18" charset="0"/>
              </a:rPr>
              <a:t>(2)	ERCOT shall include the co-located large loads that have completed the LLIS process and have funded any required facilities for construction in relevant future planning models </a:t>
            </a:r>
          </a:p>
          <a:p>
            <a:pPr marL="0" marR="0" indent="0">
              <a:spcBef>
                <a:spcPts val="0"/>
              </a:spcBef>
              <a:spcAft>
                <a:spcPts val="1200"/>
              </a:spcAft>
              <a:buNone/>
            </a:pPr>
            <a:r>
              <a:rPr lang="en-US" sz="2400" dirty="0">
                <a:effectLst/>
                <a:latin typeface="Times New Roman" panose="02020603050405020304" pitchFamily="18" charset="0"/>
                <a:ea typeface="Times New Roman" panose="02020603050405020304" pitchFamily="18" charset="0"/>
              </a:rPr>
              <a:t>(3)	Interconnecting TDSPs shall include the large loads that have completed the LLIS process and have funded any required facilities for construction in relevant future planning models </a:t>
            </a:r>
          </a:p>
          <a:p>
            <a:endParaRPr lang="en-US" dirty="0"/>
          </a:p>
        </p:txBody>
      </p:sp>
    </p:spTree>
    <p:extLst>
      <p:ext uri="{BB962C8B-B14F-4D97-AF65-F5344CB8AC3E}">
        <p14:creationId xmlns:p14="http://schemas.microsoft.com/office/powerpoint/2010/main" val="634717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8.2	General Provisions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3814E-CD5B-4E01-BC92-C934DD1A2D0A}"/>
              </a:ext>
            </a:extLst>
          </p:cNvPr>
          <p:cNvSpPr>
            <a:spLocks noGrp="1"/>
          </p:cNvSpPr>
          <p:nvPr>
            <p:ph type="title"/>
          </p:nvPr>
        </p:nvSpPr>
        <p:spPr>
          <a:xfrm>
            <a:off x="838200" y="365125"/>
            <a:ext cx="11227130" cy="1325563"/>
          </a:xfrm>
        </p:spPr>
        <p:txBody>
          <a:bodyPr>
            <a:normAutofit/>
          </a:bodyPr>
          <a:lstStyle/>
          <a:p>
            <a:r>
              <a:rPr lang="en-US" sz="3200" dirty="0"/>
              <a:t>8.2.1  Applicability of Large Load Interconnection Process</a:t>
            </a:r>
          </a:p>
        </p:txBody>
      </p:sp>
      <p:sp>
        <p:nvSpPr>
          <p:cNvPr id="3" name="Content Placeholder 2">
            <a:extLst>
              <a:ext uri="{FF2B5EF4-FFF2-40B4-BE49-F238E27FC236}">
                <a16:creationId xmlns:a16="http://schemas.microsoft.com/office/drawing/2014/main" id="{0402B68E-5829-41A6-913B-2FCB1DED9B39}"/>
              </a:ext>
            </a:extLst>
          </p:cNvPr>
          <p:cNvSpPr>
            <a:spLocks noGrp="1"/>
          </p:cNvSpPr>
          <p:nvPr>
            <p:ph idx="1"/>
          </p:nvPr>
        </p:nvSpPr>
        <p:spPr>
          <a:xfrm>
            <a:off x="406400" y="1690688"/>
            <a:ext cx="11379200" cy="4352134"/>
          </a:xfrm>
        </p:spPr>
        <p:txBody>
          <a:bodyPr>
            <a:normAutofit lnSpcReduction="10000"/>
          </a:bodyPr>
          <a:lstStyle/>
          <a:p>
            <a:pPr marL="457200" marR="0" indent="0">
              <a:spcBef>
                <a:spcPts val="0"/>
              </a:spcBef>
              <a:spcAft>
                <a:spcPts val="1200"/>
              </a:spcAft>
              <a:buNone/>
            </a:pPr>
            <a:r>
              <a:rPr lang="en-US" sz="1800" dirty="0">
                <a:effectLst/>
                <a:latin typeface="Times New Roman" panose="02020603050405020304" pitchFamily="18" charset="0"/>
                <a:ea typeface="Times New Roman" panose="02020603050405020304" pitchFamily="18" charset="0"/>
              </a:rPr>
              <a:t>(a)	Any Entity proposing to interconnect a new load to the TSP(s) system which exceeds 75 MW aggregate load capacity and requests to be connected within the next 24 months from submission into the online Resource Integration and Ongoing Operations (RIOO) system as described in Section 8.2.3.</a:t>
            </a:r>
          </a:p>
          <a:p>
            <a:pPr marL="457200" marR="0" indent="0">
              <a:spcBef>
                <a:spcPts val="0"/>
              </a:spcBef>
              <a:spcAft>
                <a:spcPts val="1200"/>
              </a:spcAft>
              <a:buNone/>
            </a:pPr>
            <a:r>
              <a:rPr lang="en-US" sz="1800" dirty="0">
                <a:effectLst/>
                <a:latin typeface="Times New Roman" panose="02020603050405020304" pitchFamily="18" charset="0"/>
                <a:ea typeface="Times New Roman" panose="02020603050405020304" pitchFamily="18" charset="0"/>
              </a:rPr>
              <a:t> (b)	Any Entity proposing to interconnect new load which exceeds 75 MW aggregate load capacity  and is co-located with a Resource facility and requests to be connected within the next 24 months from submission into RIOO as described in Section 8.2.3.</a:t>
            </a:r>
          </a:p>
          <a:p>
            <a:pPr marL="457200" marR="0" indent="0">
              <a:spcBef>
                <a:spcPts val="0"/>
              </a:spcBef>
              <a:spcAft>
                <a:spcPts val="1200"/>
              </a:spcAft>
              <a:buNone/>
            </a:pPr>
            <a:r>
              <a:rPr lang="en-US" sz="1600" dirty="0">
                <a:effectLst/>
                <a:latin typeface="Times New Roman" panose="02020603050405020304" pitchFamily="18" charset="0"/>
                <a:ea typeface="Times New Roman" panose="02020603050405020304" pitchFamily="18" charset="0"/>
              </a:rPr>
              <a:t>(c)	Any Entity seeking to modify a previously connected large load within the next 24 months from submission into RIOO as described in Section 8.2.3.</a:t>
            </a:r>
          </a:p>
          <a:p>
            <a:pPr marL="914400" marR="0" indent="0">
              <a:spcBef>
                <a:spcPts val="0"/>
              </a:spcBef>
              <a:spcAft>
                <a:spcPts val="1200"/>
              </a:spcAft>
              <a:buNone/>
            </a:pPr>
            <a:r>
              <a:rPr lang="en-US" sz="1600" dirty="0">
                <a:effectLst/>
                <a:latin typeface="Times New Roman" panose="02020603050405020304" pitchFamily="18" charset="0"/>
                <a:ea typeface="Times New Roman" panose="02020603050405020304" pitchFamily="18" charset="0"/>
              </a:rPr>
              <a:t>(</a:t>
            </a:r>
            <a:r>
              <a:rPr lang="en-US" sz="1600" dirty="0" err="1">
                <a:effectLst/>
                <a:latin typeface="Times New Roman" panose="02020603050405020304" pitchFamily="18" charset="0"/>
                <a:ea typeface="Times New Roman" panose="02020603050405020304" pitchFamily="18" charset="0"/>
              </a:rPr>
              <a:t>i</a:t>
            </a:r>
            <a:r>
              <a:rPr lang="en-US" sz="1600" dirty="0">
                <a:effectLst/>
                <a:latin typeface="Times New Roman" panose="02020603050405020304" pitchFamily="18" charset="0"/>
                <a:ea typeface="Times New Roman" panose="02020603050405020304" pitchFamily="18" charset="0"/>
              </a:rPr>
              <a:t>)	Increasing the load by 75 MW aggregate load capacity or more for a large load connected and co-located with a Resource facility within the next 24 months from submission into RIOO as described in Section 8.2.3. </a:t>
            </a:r>
          </a:p>
          <a:p>
            <a:pPr marL="914400" marR="0" indent="0">
              <a:spcBef>
                <a:spcPts val="0"/>
              </a:spcBef>
              <a:spcAft>
                <a:spcPts val="1200"/>
              </a:spcAft>
              <a:buNone/>
            </a:pPr>
            <a:r>
              <a:rPr lang="en-US" sz="1600" dirty="0">
                <a:effectLst/>
                <a:latin typeface="Times New Roman" panose="02020603050405020304" pitchFamily="18" charset="0"/>
                <a:ea typeface="Times New Roman" panose="02020603050405020304" pitchFamily="18" charset="0"/>
              </a:rPr>
              <a:t>(ii)	Increasing the load by 75 MW aggregate load capacity or more for a large load connected to a TSP’s system within the next 24 months from submission into RIOO as described in Section 8.2.3. </a:t>
            </a:r>
          </a:p>
          <a:p>
            <a:pPr marL="914400" marR="0" indent="0">
              <a:spcBef>
                <a:spcPts val="0"/>
              </a:spcBef>
              <a:spcAft>
                <a:spcPts val="1200"/>
              </a:spcAft>
              <a:buNone/>
            </a:pPr>
            <a:r>
              <a:rPr lang="en-US" sz="1600" dirty="0">
                <a:effectLst/>
                <a:latin typeface="Times New Roman" panose="02020603050405020304" pitchFamily="18" charset="0"/>
                <a:ea typeface="Times New Roman" panose="02020603050405020304" pitchFamily="18" charset="0"/>
              </a:rPr>
              <a:t>(iii)	Large Load request to move a Point of Interconnection (POI) to a new electrical bus on a different transmission circuit;</a:t>
            </a:r>
          </a:p>
          <a:p>
            <a:pPr marL="457200" marR="0" indent="0">
              <a:spcBef>
                <a:spcPts val="0"/>
              </a:spcBef>
              <a:spcAft>
                <a:spcPts val="1200"/>
              </a:spcAft>
              <a:buNone/>
            </a:pPr>
            <a:endParaRPr lang="en-US" sz="20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7044226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3814E-CD5B-4E01-BC92-C934DD1A2D0A}"/>
              </a:ext>
            </a:extLst>
          </p:cNvPr>
          <p:cNvSpPr>
            <a:spLocks noGrp="1"/>
          </p:cNvSpPr>
          <p:nvPr>
            <p:ph type="title"/>
          </p:nvPr>
        </p:nvSpPr>
        <p:spPr>
          <a:xfrm>
            <a:off x="838200" y="365125"/>
            <a:ext cx="11227130" cy="1325563"/>
          </a:xfrm>
        </p:spPr>
        <p:txBody>
          <a:bodyPr>
            <a:normAutofit/>
          </a:bodyPr>
          <a:lstStyle/>
          <a:p>
            <a:r>
              <a:rPr lang="en-US" sz="3200" dirty="0"/>
              <a:t>8.2.1	 Applicability of Large Load Interconnection Process</a:t>
            </a:r>
          </a:p>
        </p:txBody>
      </p:sp>
      <p:sp>
        <p:nvSpPr>
          <p:cNvPr id="5" name="Content Placeholder 4">
            <a:extLst>
              <a:ext uri="{FF2B5EF4-FFF2-40B4-BE49-F238E27FC236}">
                <a16:creationId xmlns:a16="http://schemas.microsoft.com/office/drawing/2014/main" id="{F1F293FE-A0E5-4A8C-A34C-51C68FC23299}"/>
              </a:ext>
            </a:extLst>
          </p:cNvPr>
          <p:cNvSpPr>
            <a:spLocks noGrp="1"/>
          </p:cNvSpPr>
          <p:nvPr>
            <p:ph idx="1"/>
          </p:nvPr>
        </p:nvSpPr>
        <p:spPr>
          <a:xfrm>
            <a:off x="406400" y="2286000"/>
            <a:ext cx="11379200" cy="3756822"/>
          </a:xfrm>
        </p:spPr>
        <p:txBody>
          <a:bodyPr/>
          <a:lstStyle/>
          <a:p>
            <a:pPr marL="457200" indent="-457200">
              <a:buFont typeface="+mj-lt"/>
              <a:buAutoNum type="alphaLcParenR" startAt="4"/>
            </a:pPr>
            <a:r>
              <a:rPr lang="en-US" sz="2000" dirty="0">
                <a:effectLst/>
                <a:latin typeface="Times New Roman" panose="02020603050405020304" pitchFamily="18" charset="0"/>
                <a:ea typeface="Times New Roman" panose="02020603050405020304" pitchFamily="18" charset="0"/>
              </a:rPr>
              <a:t>The requirements within this section shall only apply to large load additions that will not be addressed normal TSP study processes for evaluation of load additions and ERCOT planning process, such as inclusion in the Regional Transmission Plan cases as prescribed by ERCOT Planning Guide Section 3.1.4, submitted through the Regional Planning Group process as described in ERCOT Planning Guide Section 3.1.5, or included in a Transmission Interconnection Study as described in ERCOT Planning Guide 3.1.9.</a:t>
            </a:r>
          </a:p>
          <a:p>
            <a:endParaRPr lang="en-US" dirty="0"/>
          </a:p>
        </p:txBody>
      </p:sp>
    </p:spTree>
    <p:extLst>
      <p:ext uri="{BB962C8B-B14F-4D97-AF65-F5344CB8AC3E}">
        <p14:creationId xmlns:p14="http://schemas.microsoft.com/office/powerpoint/2010/main" val="21819401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681F1-A9A0-4025-A3CF-8506DA5FC794}"/>
              </a:ext>
            </a:extLst>
          </p:cNvPr>
          <p:cNvSpPr>
            <a:spLocks noGrp="1"/>
          </p:cNvSpPr>
          <p:nvPr>
            <p:ph type="title"/>
          </p:nvPr>
        </p:nvSpPr>
        <p:spPr/>
        <p:txBody>
          <a:bodyPr>
            <a:noAutofit/>
          </a:bodyPr>
          <a:lstStyle/>
          <a:p>
            <a:r>
              <a:rPr lang="en-US" dirty="0"/>
              <a:t>8.2.2 	 Submission of Agreements and Transmission and/or Distribution Service Provider Studies and Technical Requirements</a:t>
            </a:r>
          </a:p>
        </p:txBody>
      </p:sp>
      <p:sp>
        <p:nvSpPr>
          <p:cNvPr id="3" name="Content Placeholder 2">
            <a:extLst>
              <a:ext uri="{FF2B5EF4-FFF2-40B4-BE49-F238E27FC236}">
                <a16:creationId xmlns:a16="http://schemas.microsoft.com/office/drawing/2014/main" id="{6590A594-3C54-44BF-B694-410E45019AB2}"/>
              </a:ext>
            </a:extLst>
          </p:cNvPr>
          <p:cNvSpPr>
            <a:spLocks noGrp="1"/>
          </p:cNvSpPr>
          <p:nvPr>
            <p:ph idx="1"/>
          </p:nvPr>
        </p:nvSpPr>
        <p:spPr>
          <a:xfrm>
            <a:off x="406400" y="2209800"/>
            <a:ext cx="11379200" cy="3833022"/>
          </a:xfrm>
        </p:spPr>
        <p:txBody>
          <a:bodyPr/>
          <a:lstStyle/>
          <a:p>
            <a:pPr marL="0" marR="0" indent="0">
              <a:spcBef>
                <a:spcPts val="0"/>
              </a:spcBef>
              <a:spcAft>
                <a:spcPts val="1200"/>
              </a:spcAft>
              <a:buNone/>
            </a:pPr>
            <a:r>
              <a:rPr lang="en-US" sz="1800" dirty="0">
                <a:effectLst/>
                <a:latin typeface="Times New Roman" panose="02020603050405020304" pitchFamily="18" charset="0"/>
                <a:ea typeface="Times New Roman" panose="02020603050405020304" pitchFamily="18" charset="0"/>
              </a:rPr>
              <a:t>(1)	Any Entity subject to the requirements of Section 8.2.1, Applicability, must initiate a Large Load Interconnection or Modification by submitting a completed request and providing all requested information and documentation through the online Resource Integration and Ongoing Operations (RIOO) system and paying the Large Load Interconnection Fee described in the ERCOT Fee Schedule in the ERCOT Protocols.  </a:t>
            </a:r>
          </a:p>
          <a:p>
            <a:pPr marL="457200" marR="0" indent="0">
              <a:spcBef>
                <a:spcPts val="0"/>
              </a:spcBef>
              <a:spcAft>
                <a:spcPts val="1200"/>
              </a:spcAft>
              <a:buNone/>
            </a:pPr>
            <a:r>
              <a:rPr lang="en-US" sz="1800" dirty="0">
                <a:effectLst/>
                <a:latin typeface="Times New Roman" panose="02020603050405020304" pitchFamily="18" charset="0"/>
                <a:ea typeface="Times New Roman" panose="02020603050405020304" pitchFamily="18" charset="0"/>
              </a:rPr>
              <a:t> (a)	The interconnecting load must submit a designation of the type of load proposed for interconnection and register the request in the ERCOT system as a Resource if selecting either a Large Flexible Load interconnection or an Interruptible Large Load.</a:t>
            </a:r>
          </a:p>
          <a:p>
            <a:pPr marL="457200" marR="0" indent="0">
              <a:spcBef>
                <a:spcPts val="0"/>
              </a:spcBef>
              <a:spcAft>
                <a:spcPts val="1200"/>
              </a:spcAft>
              <a:buNone/>
            </a:pPr>
            <a:r>
              <a:rPr lang="en-US" sz="1800" dirty="0">
                <a:effectLst/>
                <a:latin typeface="Times New Roman" panose="02020603050405020304" pitchFamily="18" charset="0"/>
                <a:ea typeface="Times New Roman" panose="02020603050405020304" pitchFamily="18" charset="0"/>
              </a:rPr>
              <a:t>(b)	The Transmission and/or Distribution Service Provider (TDSP) to which the interconnecting load is proposed to interconnect, must provide confirmation through the RIOO system this load is requesting to interconnect to their system and the point of connection is correct. </a:t>
            </a:r>
          </a:p>
          <a:p>
            <a:endParaRPr lang="en-US" dirty="0"/>
          </a:p>
        </p:txBody>
      </p:sp>
    </p:spTree>
    <p:extLst>
      <p:ext uri="{BB962C8B-B14F-4D97-AF65-F5344CB8AC3E}">
        <p14:creationId xmlns:p14="http://schemas.microsoft.com/office/powerpoint/2010/main" val="4104980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a:xfrm>
            <a:off x="838199" y="365125"/>
            <a:ext cx="11132127" cy="1325563"/>
          </a:xfrm>
        </p:spPr>
        <p:txBody>
          <a:bodyPr>
            <a:normAutofit/>
          </a:bodyPr>
          <a:lstStyle/>
          <a:p>
            <a:r>
              <a:rPr lang="en-US" sz="3200" dirty="0"/>
              <a:t>8.2.3  Submission of Large Load Interconnection Request to ERCOT</a:t>
            </a:r>
          </a:p>
        </p:txBody>
      </p:sp>
      <p:sp>
        <p:nvSpPr>
          <p:cNvPr id="3" name="Content Placeholder"/>
          <p:cNvSpPr>
            <a:spLocks noGrp="1"/>
          </p:cNvSpPr>
          <p:nvPr>
            <p:ph idx="1"/>
          </p:nvPr>
        </p:nvSpPr>
        <p:spPr>
          <a:xfrm>
            <a:off x="406400" y="2057400"/>
            <a:ext cx="11379200" cy="3985422"/>
          </a:xfrm>
        </p:spPr>
        <p:txBody>
          <a:bodyPr/>
          <a:lstStyle/>
          <a:p>
            <a:pPr marL="0" marR="0" indent="0">
              <a:spcBef>
                <a:spcPts val="0"/>
              </a:spcBef>
              <a:spcAft>
                <a:spcPts val="1200"/>
              </a:spcAft>
              <a:buNone/>
            </a:pPr>
            <a:r>
              <a:rPr lang="en-US" sz="1800" dirty="0">
                <a:effectLst/>
                <a:latin typeface="Times New Roman" panose="02020603050405020304" pitchFamily="18" charset="0"/>
                <a:ea typeface="Times New Roman" panose="02020603050405020304" pitchFamily="18" charset="0"/>
              </a:rPr>
              <a:t>(1)	To initiate an LLIS, the interconnecting load must submit each of the following via the online RIOO system:</a:t>
            </a:r>
          </a:p>
          <a:p>
            <a:pPr marL="457200" marR="0" indent="0">
              <a:spcBef>
                <a:spcPts val="0"/>
              </a:spcBef>
              <a:spcAft>
                <a:spcPts val="1200"/>
              </a:spcAft>
              <a:buNone/>
            </a:pPr>
            <a:r>
              <a:rPr lang="en-US" sz="1800" dirty="0">
                <a:effectLst/>
                <a:latin typeface="Times New Roman" panose="02020603050405020304" pitchFamily="18" charset="0"/>
                <a:ea typeface="Times New Roman" panose="02020603050405020304" pitchFamily="18" charset="0"/>
              </a:rPr>
              <a:t>(a)	A request to proceed with the LLIS through the online RIOO system.</a:t>
            </a:r>
          </a:p>
          <a:p>
            <a:pPr marL="457200" marR="0" indent="0">
              <a:spcBef>
                <a:spcPts val="0"/>
              </a:spcBef>
              <a:spcAft>
                <a:spcPts val="1200"/>
              </a:spcAft>
              <a:buNone/>
            </a:pPr>
            <a:r>
              <a:rPr lang="en-US" sz="1800" dirty="0">
                <a:effectLst/>
                <a:latin typeface="Times New Roman" panose="02020603050405020304" pitchFamily="18" charset="0"/>
                <a:ea typeface="Times New Roman" panose="02020603050405020304" pitchFamily="18" charset="0"/>
              </a:rPr>
              <a:t>(b)	Complete Resource Registration data in the format prescribed by ERCOT with applicable information required for interconnection studies identified in the Resource Registration Glossary for the applicable Resource type if they are selecting to register as a Large Flexible Load or a Large Interruptible Load. The interconnecting load shall work with the TSP to develop and supply accurate/appropriate models along with other associated data.  </a:t>
            </a:r>
          </a:p>
          <a:p>
            <a:pPr marL="457200" marR="0" indent="0">
              <a:spcBef>
                <a:spcPts val="0"/>
              </a:spcBef>
              <a:spcAft>
                <a:spcPts val="1200"/>
              </a:spcAft>
              <a:buNone/>
            </a:pPr>
            <a:r>
              <a:rPr lang="en-US" sz="1800" dirty="0">
                <a:effectLst/>
                <a:latin typeface="Times New Roman" panose="02020603050405020304" pitchFamily="18" charset="0"/>
                <a:ea typeface="Times New Roman" panose="02020603050405020304" pitchFamily="18" charset="0"/>
              </a:rPr>
              <a:t>(c)	An LLIS Application Fee as described in the ERCOT Fee Schedule in the ERCOT Nodal Protocols, with the MW amount determined based on: </a:t>
            </a:r>
          </a:p>
          <a:p>
            <a:pPr marL="914400" marR="0" indent="0">
              <a:spcBef>
                <a:spcPts val="0"/>
              </a:spcBef>
              <a:spcAft>
                <a:spcPts val="1200"/>
              </a:spcAft>
              <a:buNone/>
            </a:pPr>
            <a:r>
              <a:rPr lang="en-US" sz="1800" dirty="0">
                <a:effectLst/>
                <a:latin typeface="Times New Roman" panose="02020603050405020304" pitchFamily="18" charset="0"/>
                <a:ea typeface="Times New Roman" panose="02020603050405020304" pitchFamily="18" charset="0"/>
              </a:rPr>
              <a:t>(</a:t>
            </a:r>
            <a:r>
              <a:rPr lang="en-US" sz="1800" dirty="0" err="1">
                <a:effectLst/>
                <a:latin typeface="Times New Roman" panose="02020603050405020304" pitchFamily="18" charset="0"/>
                <a:ea typeface="Times New Roman" panose="02020603050405020304" pitchFamily="18" charset="0"/>
              </a:rPr>
              <a:t>i</a:t>
            </a:r>
            <a:r>
              <a:rPr lang="en-US" sz="1800" dirty="0">
                <a:effectLst/>
                <a:latin typeface="Times New Roman" panose="02020603050405020304" pitchFamily="18" charset="0"/>
                <a:ea typeface="Times New Roman" panose="02020603050405020304" pitchFamily="18" charset="0"/>
              </a:rPr>
              <a:t>)	The MW of additional installed load being added.  </a:t>
            </a:r>
          </a:p>
          <a:p>
            <a:pPr marL="914400" marR="0" indent="0">
              <a:spcBef>
                <a:spcPts val="0"/>
              </a:spcBef>
              <a:spcAft>
                <a:spcPts val="1200"/>
              </a:spcAft>
              <a:buNone/>
            </a:pPr>
            <a:r>
              <a:rPr lang="en-US" sz="1800" dirty="0">
                <a:effectLst/>
                <a:latin typeface="Times New Roman" panose="02020603050405020304" pitchFamily="18" charset="0"/>
                <a:ea typeface="Times New Roman" panose="02020603050405020304" pitchFamily="18" charset="0"/>
              </a:rPr>
              <a:t>(ii)	Total MW load if this is for initial interconnection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a:xfrm>
            <a:off x="838200" y="365125"/>
            <a:ext cx="10906496" cy="1325563"/>
          </a:xfrm>
        </p:spPr>
        <p:txBody>
          <a:bodyPr>
            <a:normAutofit/>
          </a:bodyPr>
          <a:lstStyle/>
          <a:p>
            <a:r>
              <a:rPr lang="en-US" sz="3200" dirty="0"/>
              <a:t>8.2.3  Submission of Large Load Interconnection Request to ERCOT</a:t>
            </a:r>
          </a:p>
        </p:txBody>
      </p:sp>
      <p:sp>
        <p:nvSpPr>
          <p:cNvPr id="3" name="Content Placeholder"/>
          <p:cNvSpPr>
            <a:spLocks noGrp="1"/>
          </p:cNvSpPr>
          <p:nvPr>
            <p:ph idx="1"/>
          </p:nvPr>
        </p:nvSpPr>
        <p:spPr>
          <a:xfrm>
            <a:off x="406400" y="2133600"/>
            <a:ext cx="11379200" cy="3909222"/>
          </a:xfrm>
        </p:spPr>
        <p:txBody>
          <a:bodyPr>
            <a:normAutofit/>
          </a:bodyPr>
          <a:lstStyle/>
          <a:p>
            <a:pPr marL="342900" indent="-342900">
              <a:spcBef>
                <a:spcPts val="0"/>
              </a:spcBef>
              <a:spcAft>
                <a:spcPts val="1200"/>
              </a:spcAft>
              <a:buFont typeface="+mj-lt"/>
              <a:buAutoNum type="arabicPeriod" startAt="2"/>
            </a:pPr>
            <a:r>
              <a:rPr lang="en-US" sz="1800" dirty="0">
                <a:effectLst/>
                <a:latin typeface="Times New Roman" panose="02020603050405020304" pitchFamily="18" charset="0"/>
                <a:ea typeface="Times New Roman" panose="02020603050405020304" pitchFamily="18" charset="0"/>
              </a:rPr>
              <a:t>	If any of the items required for the LLIS request pursuant to paragraph (1) above are deemed not acceptable by ERCOT or are not submitted, then the interconnecting load must submit any omitted items and resolve and resubmit any deficient items.  If the LLIS request is not deemed complete by ERCOT within 60 days of submission of the LLIS request, the LLIS will be considered to have not been requested.  </a:t>
            </a:r>
          </a:p>
          <a:p>
            <a:pPr marL="342900" marR="0" indent="-342900">
              <a:spcBef>
                <a:spcPts val="0"/>
              </a:spcBef>
              <a:spcAft>
                <a:spcPts val="1200"/>
              </a:spcAft>
              <a:buFont typeface="+mj-lt"/>
              <a:buAutoNum type="arabicPeriod" startAt="2"/>
            </a:pPr>
            <a:r>
              <a:rPr lang="en-US" sz="1800" dirty="0">
                <a:effectLst/>
                <a:latin typeface="Times New Roman" panose="02020603050405020304" pitchFamily="18" charset="0"/>
                <a:ea typeface="Times New Roman" panose="02020603050405020304" pitchFamily="18" charset="0"/>
              </a:rPr>
              <a:t> 	Within 90 days of the date of LLIS submission request into RIOO, the interconnecting load must notify ERCOT, via the online RIOO system, of its desire to pursue an LLIS, otherwise ERCOT shall consider the Large Load Interconnection request withdrawn by the interconnecting load.  ERCOT will begin initiation and coordination of the LLIS only after receiving this Notification and all required items from the interconnecting load for the LLIS application to be approved. If the 90-day limit specified within this paragraph has expired, the large load interconnection request will be cancelled immediately.  If the 90-day limit has not expired and the deficiency is not resolved before the 90-day limit, the large load interconnection request will be cancelled upon expiration of the 90-day limit. </a:t>
            </a:r>
          </a:p>
        </p:txBody>
      </p:sp>
    </p:spTree>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16 by 9 PUBLIC PowerPoint Template  -  Read-Only" id="{0F2D6E95-5B0D-47D8-82D2-262067680968}" vid="{5C1208F6-BC1F-4C31-86F0-9F9F80E121D5}"/>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16 by 9 PUBLIC PowerPoint Template  -  Read-Only" id="{0F2D6E95-5B0D-47D8-82D2-262067680968}" vid="{9C53787C-D064-42E4-B2F3-57DA870F9592}"/>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purl.org/dc/terms/"/>
    <ds:schemaRef ds:uri="http://purl.org/dc/dcmitype/"/>
    <ds:schemaRef ds:uri="http://schemas.microsoft.com/office/2006/documentManagement/types"/>
    <ds:schemaRef ds:uri="http://purl.org/dc/elements/1.1/"/>
    <ds:schemaRef ds:uri="http://www.w3.org/XML/1998/namespace"/>
    <ds:schemaRef ds:uri="c34af464-7aa1-4edd-9be4-83dffc1cb926"/>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1ED7B7B8-5774-4569-A810-363B3D6ADC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16 by 9 PUBLIC PowerPoint Template</Template>
  <TotalTime>18</TotalTime>
  <Words>4441</Words>
  <Application>Microsoft Office PowerPoint</Application>
  <PresentationFormat>Widescreen</PresentationFormat>
  <Paragraphs>109</Paragraphs>
  <Slides>30</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30</vt:i4>
      </vt:variant>
    </vt:vector>
  </HeadingPairs>
  <TitlesOfParts>
    <vt:vector size="35" baseType="lpstr">
      <vt:lpstr>Arial</vt:lpstr>
      <vt:lpstr>Calibri</vt:lpstr>
      <vt:lpstr>Times New Roman</vt:lpstr>
      <vt:lpstr>1_Custom Design</vt:lpstr>
      <vt:lpstr>Office Theme</vt:lpstr>
      <vt:lpstr>PowerPoint Presentation</vt:lpstr>
      <vt:lpstr>LARGE LOAD ADDITIONS AT NEW OR EXISTING INTERCONNECTION</vt:lpstr>
      <vt:lpstr>8.1 Introduction</vt:lpstr>
      <vt:lpstr>8.2 General Provisions</vt:lpstr>
      <vt:lpstr>8.2.1  Applicability of Large Load Interconnection Process</vt:lpstr>
      <vt:lpstr>8.2.1  Applicability of Large Load Interconnection Process</vt:lpstr>
      <vt:lpstr>8.2.2   Submission of Agreements and Transmission and/or Distribution Service Provider Studies and Technical Requirements</vt:lpstr>
      <vt:lpstr>8.2.3  Submission of Large Load Interconnection Request to ERCOT</vt:lpstr>
      <vt:lpstr>8.2.3  Submission of Large Load Interconnection Request to ERCOT</vt:lpstr>
      <vt:lpstr>8.2.3  Submission of Large Load Interconnection Request to ERCOT</vt:lpstr>
      <vt:lpstr>8.3 Interconnection Study Procedures for Large Loads</vt:lpstr>
      <vt:lpstr>8.3.1  Large Load Interconnection Study</vt:lpstr>
      <vt:lpstr>8.3.2 Large Load Interconnection Study Scoping Process</vt:lpstr>
      <vt:lpstr>8.3.2 Large Load Interconnection Study Scoping Process</vt:lpstr>
      <vt:lpstr>8.3.2 Large Load Interconnection Study Scoping Process</vt:lpstr>
      <vt:lpstr>8.3.3  Large Load Interconnection Study Description and Methodology</vt:lpstr>
      <vt:lpstr>8.3.3  Large Load Interconnection Study Description and Methodology</vt:lpstr>
      <vt:lpstr>8.3.4  Large Load Interconnection Study Elements</vt:lpstr>
      <vt:lpstr>8.3.4.1 Steady-State Analysis</vt:lpstr>
      <vt:lpstr>8.3.4.1 Steady-State Analysis</vt:lpstr>
      <vt:lpstr>8.3.4.2 System Protection Analysis</vt:lpstr>
      <vt:lpstr>8.3.4.3 Dynamic and Transient Stability Analysis</vt:lpstr>
      <vt:lpstr>8.3.4.3 Dynamic and Transient Stability Analysis</vt:lpstr>
      <vt:lpstr>8.3.4.3 Dynamic and Transient Stability Analysis</vt:lpstr>
      <vt:lpstr>8.4 Interconnection Agreements and Procedures</vt:lpstr>
      <vt:lpstr>8.4.1 Interconnection Agreement for Transmission-Connected Loads</vt:lpstr>
      <vt:lpstr>8.4.2 Interconnection Agreement for Loads Connected to Resource Facilities Private Use Network</vt:lpstr>
      <vt:lpstr>8.5 LLIS Report and Follow-up</vt:lpstr>
      <vt:lpstr>8.5 LLIS Report and Follow-up</vt:lpstr>
      <vt:lpstr>8.6 Reviews and Approval to Submit Model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Bill Blevins</dc:creator>
  <cp:lastModifiedBy>Bill Blevins</cp:lastModifiedBy>
  <cp:revision>1</cp:revision>
  <cp:lastPrinted>2016-01-21T20:53:15Z</cp:lastPrinted>
  <dcterms:created xsi:type="dcterms:W3CDTF">2022-08-19T22:37:23Z</dcterms:created>
  <dcterms:modified xsi:type="dcterms:W3CDTF">2022-08-19T22:56:23Z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