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79" r:id="rId7"/>
    <p:sldId id="278" r:id="rId8"/>
    <p:sldId id="295" r:id="rId9"/>
    <p:sldId id="294" r:id="rId10"/>
    <p:sldId id="268" r:id="rId11"/>
    <p:sldId id="287" r:id="rId12"/>
    <p:sldId id="291" r:id="rId13"/>
    <p:sldId id="292" r:id="rId14"/>
    <p:sldId id="290" r:id="rId15"/>
    <p:sldId id="293" r:id="rId16"/>
    <p:sldId id="296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Meter%20AcquisitionAggregration\Long-term%20Retention\MWG\2022\August%2025%202022\Data%20for%20Statistics\Overdue_2020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'Overdue 2022'!$J$1</c:f>
              <c:strCache>
                <c:ptCount val="1"/>
                <c:pt idx="0">
                  <c:v>Issued</c:v>
                </c:pt>
              </c:strCache>
            </c:strRef>
          </c:tx>
          <c:spPr>
            <a:solidFill>
              <a:srgbClr val="00AEC7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multiLvlStrRef>
              <c:f>'Overdue 2022'!$H$7:$I$14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2021 Monthly Average</c:v>
                  </c:pt>
                  <c:pt idx="4">
                    <c:v>2022 Monthly Average</c:v>
                  </c:pt>
                </c:lvl>
              </c:multiLvlStrCache>
            </c:multiLvlStrRef>
          </c:cat>
          <c:val>
            <c:numRef>
              <c:f>'Overdue 2022'!$J$7:$J$14</c:f>
              <c:numCache>
                <c:formatCode>0</c:formatCode>
                <c:ptCount val="8"/>
                <c:pt idx="0">
                  <c:v>62.583333333333336</c:v>
                </c:pt>
                <c:pt idx="1">
                  <c:v>108.91666666666667</c:v>
                </c:pt>
                <c:pt idx="2">
                  <c:v>63.666666666666664</c:v>
                </c:pt>
                <c:pt idx="3">
                  <c:v>235.16666666666666</c:v>
                </c:pt>
                <c:pt idx="4">
                  <c:v>52.571428571428569</c:v>
                </c:pt>
                <c:pt idx="5">
                  <c:v>98.714285714285708</c:v>
                </c:pt>
                <c:pt idx="6">
                  <c:v>46.571428571428569</c:v>
                </c:pt>
                <c:pt idx="7">
                  <c:v>197.85714285714286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4-4A35-AF88-4180AE5ABAFB}"/>
            </c:ext>
          </c:extLst>
        </c:ser>
        <c:ser>
          <c:idx val="1"/>
          <c:order val="1"/>
          <c:tx>
            <c:strRef>
              <c:f>'Overdue 2022'!$K$1</c:f>
              <c:strCache>
                <c:ptCount val="1"/>
                <c:pt idx="0">
                  <c:v>Overdue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multiLvlStrRef>
              <c:f>'Overdue 2022'!$H$7:$I$14</c:f>
              <c:multiLvlStrCache>
                <c:ptCount val="8"/>
                <c:lvl>
                  <c:pt idx="0">
                    <c:v>6-hour</c:v>
                  </c:pt>
                  <c:pt idx="1">
                    <c:v>12-hour</c:v>
                  </c:pt>
                  <c:pt idx="2">
                    <c:v>5-day</c:v>
                  </c:pt>
                  <c:pt idx="3">
                    <c:v>Total</c:v>
                  </c:pt>
                  <c:pt idx="4">
                    <c:v>6-hour</c:v>
                  </c:pt>
                  <c:pt idx="5">
                    <c:v>12-hour</c:v>
                  </c:pt>
                  <c:pt idx="6">
                    <c:v>5-day</c:v>
                  </c:pt>
                  <c:pt idx="7">
                    <c:v>Total</c:v>
                  </c:pt>
                </c:lvl>
                <c:lvl>
                  <c:pt idx="0">
                    <c:v>2021 Monthly Average</c:v>
                  </c:pt>
                  <c:pt idx="4">
                    <c:v>2022 Monthly Average</c:v>
                  </c:pt>
                </c:lvl>
              </c:multiLvlStrCache>
            </c:multiLvlStrRef>
          </c:cat>
          <c:val>
            <c:numRef>
              <c:f>'Overdue 2022'!$K$7:$K$14</c:f>
              <c:numCache>
                <c:formatCode>0</c:formatCode>
                <c:ptCount val="8"/>
                <c:pt idx="0">
                  <c:v>48.583333333333336</c:v>
                </c:pt>
                <c:pt idx="1">
                  <c:v>43.5</c:v>
                </c:pt>
                <c:pt idx="2">
                  <c:v>5.5</c:v>
                </c:pt>
                <c:pt idx="3">
                  <c:v>97.583333333333329</c:v>
                </c:pt>
                <c:pt idx="4">
                  <c:v>37.142857142857146</c:v>
                </c:pt>
                <c:pt idx="5">
                  <c:v>27.142857142857142</c:v>
                </c:pt>
                <c:pt idx="6">
                  <c:v>4.1428571428571432</c:v>
                </c:pt>
                <c:pt idx="7">
                  <c:v>68.428571428571431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94-4A35-AF88-4180AE5AB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8485856"/>
        <c:axId val="718486640"/>
      </c:barChart>
      <c:catAx>
        <c:axId val="71848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486640"/>
        <c:crosses val="autoZero"/>
        <c:auto val="1"/>
        <c:lblAlgn val="ctr"/>
        <c:lblOffset val="100"/>
        <c:noMultiLvlLbl val="0"/>
      </c:catAx>
      <c:valAx>
        <c:axId val="71848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48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AEC7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08/19/2022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08/19/2022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8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8/25/22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876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Statistics for </a:t>
            </a:r>
          </a:p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EPS Meter Activity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August 25,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57216"/>
              </p:ext>
            </p:extLst>
          </p:nvPr>
        </p:nvGraphicFramePr>
        <p:xfrm>
          <a:off x="381000" y="762000"/>
          <a:ext cx="7315200" cy="52381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202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2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59.1%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38B1CA-691F-4B86-B23D-602EFFBB6381}"/>
              </a:ext>
            </a:extLst>
          </p:cNvPr>
          <p:cNvSpPr txBox="1"/>
          <p:nvPr/>
        </p:nvSpPr>
        <p:spPr>
          <a:xfrm>
            <a:off x="7772400" y="1447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2022 Values are as of 8/18/2022</a:t>
            </a:r>
          </a:p>
        </p:txBody>
      </p:sp>
    </p:spTree>
    <p:extLst>
      <p:ext uri="{BB962C8B-B14F-4D97-AF65-F5344CB8AC3E}">
        <p14:creationId xmlns:p14="http://schemas.microsoft.com/office/powerpoint/2010/main" val="1824832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Site Certifications – Resubmittals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63437"/>
              </p:ext>
            </p:extLst>
          </p:nvPr>
        </p:nvGraphicFramePr>
        <p:xfrm>
          <a:off x="381000" y="762000"/>
          <a:ext cx="7315200" cy="52407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330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0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60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60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F89353-73BA-48E2-B497-8FFBF0D2E96E}"/>
              </a:ext>
            </a:extLst>
          </p:cNvPr>
          <p:cNvSpPr txBox="1"/>
          <p:nvPr/>
        </p:nvSpPr>
        <p:spPr>
          <a:xfrm>
            <a:off x="7772400" y="1447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2022 Values are as of 8/18/2022</a:t>
            </a:r>
          </a:p>
        </p:txBody>
      </p:sp>
    </p:spTree>
    <p:extLst>
      <p:ext uri="{BB962C8B-B14F-4D97-AF65-F5344CB8AC3E}">
        <p14:creationId xmlns:p14="http://schemas.microsoft.com/office/powerpoint/2010/main" val="1084368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Follow-up Count Averages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041050"/>
              </p:ext>
            </p:extLst>
          </p:nvPr>
        </p:nvGraphicFramePr>
        <p:xfrm>
          <a:off x="381000" y="762000"/>
          <a:ext cx="3429000" cy="539001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113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Site Certification Follow-up Count Averages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2015-2020 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2022*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743844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242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418193"/>
              </p:ext>
            </p:extLst>
          </p:nvPr>
        </p:nvGraphicFramePr>
        <p:xfrm>
          <a:off x="5410200" y="761999"/>
          <a:ext cx="3429000" cy="537109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3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Annual Test/Reprogram Follow-up Count Averages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2015-2020 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2022*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647576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8F1233B-4172-4F5D-B4BC-01BA7F36BA73}"/>
              </a:ext>
            </a:extLst>
          </p:cNvPr>
          <p:cNvSpPr txBox="1"/>
          <p:nvPr/>
        </p:nvSpPr>
        <p:spPr>
          <a:xfrm>
            <a:off x="4000500" y="1295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2022 Values are as of 8/18/2022</a:t>
            </a:r>
          </a:p>
        </p:txBody>
      </p:sp>
    </p:spTree>
    <p:extLst>
      <p:ext uri="{BB962C8B-B14F-4D97-AF65-F5344CB8AC3E}">
        <p14:creationId xmlns:p14="http://schemas.microsoft.com/office/powerpoint/2010/main" val="107647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8" y="243682"/>
            <a:ext cx="8458200" cy="518318"/>
          </a:xfrm>
        </p:spPr>
        <p:txBody>
          <a:bodyPr/>
          <a:lstStyle/>
          <a:p>
            <a:r>
              <a:rPr lang="en-US" sz="21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Notices issued January</a:t>
            </a:r>
            <a:r>
              <a:rPr lang="en-US" sz="2100" dirty="0">
                <a:latin typeface="TradeGothic LT" panose="020B0506030503020504" pitchFamily="34" charset="0"/>
                <a:ea typeface="TradeGothic LT" panose="020B0506030503020504" pitchFamily="34" charset="0"/>
              </a:rPr>
              <a:t> through July</a:t>
            </a:r>
            <a:r>
              <a:rPr lang="en-US" sz="21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052166"/>
              </p:ext>
            </p:extLst>
          </p:nvPr>
        </p:nvGraphicFramePr>
        <p:xfrm>
          <a:off x="380998" y="636034"/>
          <a:ext cx="8077200" cy="10327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00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2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2383">
                  <a:extLst>
                    <a:ext uri="{9D8B030D-6E8A-4147-A177-3AD203B41FA5}">
                      <a16:colId xmlns:a16="http://schemas.microsoft.com/office/drawing/2014/main" val="434647253"/>
                    </a:ext>
                  </a:extLst>
                </a:gridCol>
              </a:tblGrid>
              <a:tr h="15263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January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February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March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April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6 Hours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12 Hours issued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5 days issued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IP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Notices Issued for Phone Line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504" marR="6504" marT="650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428532"/>
              </p:ext>
            </p:extLst>
          </p:nvPr>
        </p:nvGraphicFramePr>
        <p:xfrm>
          <a:off x="380998" y="1676400"/>
          <a:ext cx="8077202" cy="46272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16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0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0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0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07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0767">
                  <a:extLst>
                    <a:ext uri="{9D8B030D-6E8A-4147-A177-3AD203B41FA5}">
                      <a16:colId xmlns:a16="http://schemas.microsoft.com/office/drawing/2014/main" val="143293747"/>
                    </a:ext>
                  </a:extLst>
                </a:gridCol>
              </a:tblGrid>
              <a:tr h="81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PHONE 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TCP/IP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JANUARY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FEBRUARY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MARCH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APRIL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MAY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JUNE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TOTAL NOTICES ISSUED FOR JULY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2022 Notices – Total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1" y="5817904"/>
            <a:ext cx="4640486" cy="457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5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Overdue timeframes: </a:t>
            </a:r>
            <a:r>
              <a:rPr lang="en-US" sz="1150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6-hour = Open over 12 hours; 12-hour = Open over 24 hours; 5-day = Open over 7 days</a:t>
            </a:r>
            <a:endParaRPr lang="en-US" sz="115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734843"/>
              </p:ext>
            </p:extLst>
          </p:nvPr>
        </p:nvGraphicFramePr>
        <p:xfrm>
          <a:off x="381000" y="762000"/>
          <a:ext cx="3657601" cy="5486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6700">
                <a:tc gridSpan="2">
                  <a:txBody>
                    <a:bodyPr/>
                    <a:lstStyle/>
                    <a:p>
                      <a:pPr algn="ctr" fontAlgn="ctr"/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January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12.96%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10.20%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February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57.58%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30.39%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22.86%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March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64.52%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19.44%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13.73%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26.62%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50" b="1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April</a:t>
                      </a:r>
                      <a:endParaRPr lang="en-US" sz="115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75.64%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26.17%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2.17%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5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36.26%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May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23.61%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4.29%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73.53%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38.78%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40.64%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927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5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July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79.03%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37.50%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18.18%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9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49.10%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41324"/>
              </p:ext>
            </p:extLst>
          </p:nvPr>
        </p:nvGraphicFramePr>
        <p:xfrm>
          <a:off x="4728238" y="2115362"/>
          <a:ext cx="3775165" cy="113759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03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5">
                  <a:txBody>
                    <a:bodyPr/>
                    <a:lstStyle/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 </a:t>
                      </a:r>
                    </a:p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Totals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5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Issued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Overdue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Overdue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50016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 </a:t>
                      </a:r>
                    </a:p>
                    <a:p>
                      <a:pPr algn="ctr"/>
                      <a:r>
                        <a:rPr lang="en-US" sz="1150" b="1" u="sng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Totals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70.65%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8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" b="1" dirty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5-day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8.90%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</a:t>
                      </a:r>
                      <a:endParaRPr lang="en-US" sz="115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34.58%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30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2021 and 2022 Monthly Averages – Issued and Overdue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174905"/>
              </p:ext>
            </p:extLst>
          </p:nvPr>
        </p:nvGraphicFramePr>
        <p:xfrm>
          <a:off x="762000" y="1447800"/>
          <a:ext cx="7391400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57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Field Access - 2022</a:t>
            </a:r>
            <a:endParaRPr lang="en-US" sz="24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2583" y="6248395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171376"/>
              </p:ext>
            </p:extLst>
          </p:nvPr>
        </p:nvGraphicFramePr>
        <p:xfrm>
          <a:off x="418454" y="924897"/>
          <a:ext cx="8268346" cy="505237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7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7822031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21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5 DAY NOTIFICAION PERIOD ACCESSES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10 DAY NOTIFICAION PERIOD ACCESSES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TOTAL ACCESSES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# OF ACCESSES OUTSIDE OF SMOG NOTIFICATION PERIOD REQUIREMENT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% OF ACCESSES OUTSIDE OF SMOG NOTIFICATION PERIOD REQUIREMENT *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7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Exemptions Received 2015 through 2022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950328"/>
              </p:ext>
            </p:extLst>
          </p:nvPr>
        </p:nvGraphicFramePr>
        <p:xfrm>
          <a:off x="381000" y="762000"/>
          <a:ext cx="7040886" cy="528538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21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46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7627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Count of Average Exemption Duration from problem identified through resolution 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&gt;12*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0.7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12.8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(Counts do not include exemptions for delayed cutovers)</a:t>
            </a:r>
          </a:p>
          <a:p>
            <a:endParaRPr lang="en-US" sz="12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68414" y="4875522"/>
            <a:ext cx="1699386" cy="1541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Table indicates when a temporary exemption was received and the length of time it was open. Duration was as of 8/18/2022 therefore counts can move to the right in future tables.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A97BDD-D97C-4BDF-8B25-0BC24C43461B}"/>
              </a:ext>
            </a:extLst>
          </p:cNvPr>
          <p:cNvSpPr/>
          <p:nvPr/>
        </p:nvSpPr>
        <p:spPr>
          <a:xfrm>
            <a:off x="7393398" y="1880057"/>
            <a:ext cx="1699386" cy="1347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Temporary exemptions required due to modeling cutovers prior to EPS installations and agreed in service dates are not included in these counts.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9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Temporary Exemption Currently Open as of 8/18/2022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1503"/>
              </p:ext>
            </p:extLst>
          </p:nvPr>
        </p:nvGraphicFramePr>
        <p:xfrm>
          <a:off x="381000" y="762000"/>
          <a:ext cx="4206240" cy="514348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455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Duration</a:t>
                      </a:r>
                      <a:r>
                        <a:rPr lang="en-US" sz="1200" b="1" u="none" strike="noStrike" baseline="0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count of currently open Temporary Exemptions </a:t>
                      </a:r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(months)</a:t>
                      </a: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9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24+*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6422638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95672"/>
              </p:ext>
            </p:extLst>
          </p:nvPr>
        </p:nvGraphicFramePr>
        <p:xfrm>
          <a:off x="5105400" y="762000"/>
          <a:ext cx="3383280" cy="127649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Current Totals versus</a:t>
                      </a:r>
                      <a:r>
                        <a:rPr lang="en-US" sz="1200" b="1" u="none" strike="noStrike" baseline="0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 Previous Totals</a:t>
                      </a:r>
                      <a:endParaRPr lang="en-US" sz="1200" b="1" u="none" strike="noStrike" dirty="0"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883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0-3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3-6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6-9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9-12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12-24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24+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8727" marR="8727" marT="87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Current 8/18/22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Previous 1/18/22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635AD9E-D7F3-440B-AB3C-07531888BCAC}"/>
              </a:ext>
            </a:extLst>
          </p:cNvPr>
          <p:cNvSpPr/>
          <p:nvPr/>
        </p:nvSpPr>
        <p:spPr>
          <a:xfrm>
            <a:off x="6629400" y="4911231"/>
            <a:ext cx="1699386" cy="1347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latin typeface="TradeGothic LT" panose="020B0506030503020504" pitchFamily="34" charset="0"/>
                <a:ea typeface="TradeGothic LT" panose="020B0506030503020504" pitchFamily="34" charset="0"/>
                <a:cs typeface="Times New Roman" panose="02020603050405020304" pitchFamily="18" charset="0"/>
              </a:rPr>
              <a:t>Temporary exemptions required due to modeling cutovers prior to EPS installations and agreed in service dates are not included in these counts.</a:t>
            </a:r>
            <a:endParaRPr lang="en-US" sz="1100" dirty="0">
              <a:effectLst/>
              <a:latin typeface="TradeGothic LT" panose="020B0506030503020504" pitchFamily="34" charset="0"/>
              <a:ea typeface="TradeGothic LT" panose="020B05060305030205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Initial 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882199"/>
              </p:ext>
            </p:extLst>
          </p:nvPr>
        </p:nvGraphicFramePr>
        <p:xfrm>
          <a:off x="381000" y="762000"/>
          <a:ext cx="7315200" cy="524380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258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58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97.0%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86.1%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95.8%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78.4%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82.8%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89.3%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15.2%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52.8%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296B6D-CCBC-4DA5-92E6-7D8FA805B581}"/>
              </a:ext>
            </a:extLst>
          </p:cNvPr>
          <p:cNvSpPr txBox="1"/>
          <p:nvPr/>
        </p:nvSpPr>
        <p:spPr>
          <a:xfrm>
            <a:off x="7772400" y="1524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2022 Values are as of 8/18/2022</a:t>
            </a:r>
          </a:p>
        </p:txBody>
      </p:sp>
    </p:spTree>
    <p:extLst>
      <p:ext uri="{BB962C8B-B14F-4D97-AF65-F5344CB8AC3E}">
        <p14:creationId xmlns:p14="http://schemas.microsoft.com/office/powerpoint/2010/main" val="1975834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TradeGothic LT" panose="020B0506030503020504" pitchFamily="34" charset="0"/>
                <a:ea typeface="TradeGothic LT" panose="020B0506030503020504" pitchFamily="34" charset="0"/>
              </a:rPr>
              <a:t>Annual Meter Test/Meter Reprogram – Resubmittals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769151"/>
              </p:ext>
            </p:extLst>
          </p:nvPr>
        </p:nvGraphicFramePr>
        <p:xfrm>
          <a:off x="381000" y="762000"/>
          <a:ext cx="7315200" cy="52407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3304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Average Days to Receive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Percentage of documents submitted within protocol timeline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04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7784" marR="7784" marT="77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TDSP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2015-2020 Average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2021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2022</a:t>
                      </a: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≤ 14 Days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&gt; 14 Days*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 marL="7784" marR="7784" marT="778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11.1%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46.2%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53.8%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41.2%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58.8%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N/A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81.4%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91.7%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8.3%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66.7%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33.3%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Average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29.1%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32.1%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61.5%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38.5%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75.0%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23.2%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76.8%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50.0%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100.0%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82783" y="6248400"/>
            <a:ext cx="410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*Indicates sorted by this column in lowest to highest order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99B0A7-0FDE-4E2F-B70C-13D8441049C3}"/>
              </a:ext>
            </a:extLst>
          </p:cNvPr>
          <p:cNvSpPr txBox="1"/>
          <p:nvPr/>
        </p:nvSpPr>
        <p:spPr>
          <a:xfrm>
            <a:off x="7772400" y="1447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radeGothic LT" panose="020B0506030503020504" pitchFamily="34" charset="0"/>
                <a:ea typeface="TradeGothic LT" panose="020B0506030503020504" pitchFamily="34" charset="0"/>
              </a:rPr>
              <a:t>2022 Values are as of 8/18/2022</a:t>
            </a:r>
          </a:p>
        </p:txBody>
      </p:sp>
    </p:spTree>
    <p:extLst>
      <p:ext uri="{BB962C8B-B14F-4D97-AF65-F5344CB8AC3E}">
        <p14:creationId xmlns:p14="http://schemas.microsoft.com/office/powerpoint/2010/main" val="276212755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8548</TotalTime>
  <Words>4445</Words>
  <Application>Microsoft Office PowerPoint</Application>
  <PresentationFormat>On-screen Show (4:3)</PresentationFormat>
  <Paragraphs>2547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Notices issued January through July 2022</vt:lpstr>
      <vt:lpstr>2022 Notices – Total and Overdue</vt:lpstr>
      <vt:lpstr>2021 and 2022 Monthly Averages – Issued and Overdue</vt:lpstr>
      <vt:lpstr>Field Access - 2022</vt:lpstr>
      <vt:lpstr>Temporary Exemptions Received 2015 through 2022 </vt:lpstr>
      <vt:lpstr>Temporary Exemption Currently Open as of 8/18/2022</vt:lpstr>
      <vt:lpstr>Annual Meter Test/Meter Reprogram – Initial Submittals</vt:lpstr>
      <vt:lpstr>Annual Meter Test/Meter Reprogram – Resubmittals</vt:lpstr>
      <vt:lpstr>Site Certifications – Initial Submittals</vt:lpstr>
      <vt:lpstr>Site Certifications – Resubmittals</vt:lpstr>
      <vt:lpstr>Follow-up Count Averages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Maul, Donald</cp:lastModifiedBy>
  <cp:revision>225</cp:revision>
  <cp:lastPrinted>2016-01-21T20:53:15Z</cp:lastPrinted>
  <dcterms:created xsi:type="dcterms:W3CDTF">2016-01-21T15:20:31Z</dcterms:created>
  <dcterms:modified xsi:type="dcterms:W3CDTF">2022-08-19T12:58:28Z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