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66" r:id="rId8"/>
    <p:sldId id="267" r:id="rId9"/>
    <p:sldId id="268" r:id="rId10"/>
    <p:sldId id="26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howGuides="1">
      <p:cViewPr varScale="1">
        <p:scale>
          <a:sx n="119" d="100"/>
          <a:sy n="11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2.xlsx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2022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August 17,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2022 Annual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387F6F7-65C4-49FF-B97A-610FDE8595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341648"/>
              </p:ext>
            </p:extLst>
          </p:nvPr>
        </p:nvGraphicFramePr>
        <p:xfrm>
          <a:off x="228600" y="1143000"/>
          <a:ext cx="8534400" cy="4674440"/>
        </p:xfrm>
        <a:graphic>
          <a:graphicData uri="http://schemas.openxmlformats.org/drawingml/2006/table">
            <a:tbl>
              <a:tblPr/>
              <a:tblGrid>
                <a:gridCol w="543173">
                  <a:extLst>
                    <a:ext uri="{9D8B030D-6E8A-4147-A177-3AD203B41FA5}">
                      <a16:colId xmlns:a16="http://schemas.microsoft.com/office/drawing/2014/main" xmlns="" val="339479163"/>
                    </a:ext>
                  </a:extLst>
                </a:gridCol>
                <a:gridCol w="3695220">
                  <a:extLst>
                    <a:ext uri="{9D8B030D-6E8A-4147-A177-3AD203B41FA5}">
                      <a16:colId xmlns:a16="http://schemas.microsoft.com/office/drawing/2014/main" xmlns="" val="1935478304"/>
                    </a:ext>
                  </a:extLst>
                </a:gridCol>
                <a:gridCol w="592552">
                  <a:extLst>
                    <a:ext uri="{9D8B030D-6E8A-4147-A177-3AD203B41FA5}">
                      <a16:colId xmlns:a16="http://schemas.microsoft.com/office/drawing/2014/main" xmlns="" val="1244655317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xmlns="" val="1667458513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xmlns="" val="2830784882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xmlns="" val="1442731626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xmlns="" val="496334406"/>
                    </a:ext>
                  </a:extLst>
                </a:gridCol>
                <a:gridCol w="740691">
                  <a:extLst>
                    <a:ext uri="{9D8B030D-6E8A-4147-A177-3AD203B41FA5}">
                      <a16:colId xmlns:a16="http://schemas.microsoft.com/office/drawing/2014/main" xmlns="" val="3002544645"/>
                    </a:ext>
                  </a:extLst>
                </a:gridCol>
              </a:tblGrid>
              <a:tr h="38745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2022 Progress Report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21255655"/>
                  </a:ext>
                </a:extLst>
              </a:tr>
              <a:tr h="31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2022 Annual Validation Task List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27487390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BUS ESI IDs to TDSPs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3/31/2022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3482745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3482739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3482759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3482729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3482752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1953944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03/31/2022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3494709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3494712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3494716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3494718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3494720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52204611"/>
                  </a:ext>
                </a:extLst>
              </a:tr>
              <a:tr h="3158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BUS ESI IDs to ERCOT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4034957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674957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964413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3899268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10/03/2022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26932353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10/10/2022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1419449"/>
                  </a:ext>
                </a:extLst>
              </a:tr>
              <a:tr h="3175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9794494"/>
                  </a:ext>
                </a:extLst>
              </a:tr>
              <a:tr h="34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11/02/2022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08019796"/>
                  </a:ext>
                </a:extLst>
              </a:tr>
              <a:tr h="34426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5322764"/>
                  </a:ext>
                </a:extLst>
              </a:tr>
              <a:tr h="2896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02/02/2023 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414" marR="4414" marT="4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414" marR="4414" marT="441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3512979"/>
                  </a:ext>
                </a:extLst>
              </a:tr>
              <a:tr h="33029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900" b="1" i="1" u="none" strike="noStrike" dirty="0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414" marR="4414" marT="441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Updated on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16-Aug-22</a:t>
                      </a:r>
                    </a:p>
                  </a:txBody>
                  <a:tcPr marL="4414" marR="4414" marT="441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469747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6019800" cy="442118"/>
          </a:xfrm>
        </p:spPr>
        <p:txBody>
          <a:bodyPr/>
          <a:lstStyle/>
          <a:p>
            <a:r>
              <a:rPr lang="en-US" dirty="0"/>
              <a:t>2022 AV BUS Change History by Profile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xmlns="" id="{202CC387-7BB2-452B-8F3F-0FEDAF16B0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534476"/>
              </p:ext>
            </p:extLst>
          </p:nvPr>
        </p:nvGraphicFramePr>
        <p:xfrm>
          <a:off x="907128" y="914400"/>
          <a:ext cx="7329744" cy="5304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Worksheet" r:id="rId4" imgW="8717410" imgH="6309466" progId="Excel.Sheet.12">
                  <p:embed/>
                </p:oleObj>
              </mc:Choice>
              <mc:Fallback>
                <p:oleObj name="Worksheet" r:id="rId4" imgW="8717410" imgH="6309466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7128" y="914400"/>
                        <a:ext cx="7329744" cy="53047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698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620000" cy="442118"/>
          </a:xfrm>
        </p:spPr>
        <p:txBody>
          <a:bodyPr/>
          <a:lstStyle/>
          <a:p>
            <a:r>
              <a:rPr lang="en-US" dirty="0"/>
              <a:t>2022 AV BUS Change History by TDSP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xmlns="" id="{A4959703-1947-4A1B-BDBD-E10FE91D65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646989"/>
              </p:ext>
            </p:extLst>
          </p:nvPr>
        </p:nvGraphicFramePr>
        <p:xfrm>
          <a:off x="177800" y="1752600"/>
          <a:ext cx="8788400" cy="216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4" imgW="10538373" imgH="2590738" progId="Excel.Sheet.12">
                  <p:embed/>
                </p:oleObj>
              </mc:Choice>
              <mc:Fallback>
                <p:oleObj name="Worksheet" r:id="rId4" imgW="10538373" imgH="25907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7800" y="1752600"/>
                        <a:ext cx="8788400" cy="2165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416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AV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A9A48DEA-752F-41CA-85BC-5EBE34E1ED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345880"/>
              </p:ext>
            </p:extLst>
          </p:nvPr>
        </p:nvGraphicFramePr>
        <p:xfrm>
          <a:off x="228600" y="2194438"/>
          <a:ext cx="8534403" cy="1981199"/>
        </p:xfrm>
        <a:graphic>
          <a:graphicData uri="http://schemas.openxmlformats.org/drawingml/2006/table">
            <a:tbl>
              <a:tblPr/>
              <a:tblGrid>
                <a:gridCol w="1818138">
                  <a:extLst>
                    <a:ext uri="{9D8B030D-6E8A-4147-A177-3AD203B41FA5}">
                      <a16:colId xmlns:a16="http://schemas.microsoft.com/office/drawing/2014/main" xmlns="" val="1719680582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160466566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112322093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13813399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991555589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146843708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1483127897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778873753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004313791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2550532793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703827546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350427154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629813763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1651882346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298105522"/>
                    </a:ext>
                  </a:extLst>
                </a:gridCol>
                <a:gridCol w="447751">
                  <a:extLst>
                    <a:ext uri="{9D8B030D-6E8A-4147-A177-3AD203B41FA5}">
                      <a16:colId xmlns:a16="http://schemas.microsoft.com/office/drawing/2014/main" xmlns="" val="1131391082"/>
                    </a:ext>
                  </a:extLst>
                </a:gridCol>
              </a:tblGrid>
              <a:tr h="26552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7421763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1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59076737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List of Changes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12,301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13,077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6342237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6142437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12,150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13,074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95944046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Aug-16-2022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12,149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12,932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19,068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1,664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39122387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3115116"/>
                  </a:ext>
                </a:extLst>
              </a:tr>
              <a:tr h="245097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</a:p>
                  </a:txBody>
                  <a:tcPr marL="6318" marR="6318" marT="6318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98.9%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1.0%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91.9%</a:t>
                      </a:r>
                    </a:p>
                  </a:txBody>
                  <a:tcPr marL="6318" marR="6318" marT="63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18447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dcmitype/"/>
    <ds:schemaRef ds:uri="c34af464-7aa1-4edd-9be4-83dffc1cb926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1451</TotalTime>
  <Words>344</Words>
  <Application>Microsoft Office PowerPoint</Application>
  <PresentationFormat>On-screen Show (4:3)</PresentationFormat>
  <Paragraphs>225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MS Sans Serif</vt:lpstr>
      <vt:lpstr>1_Custom Design</vt:lpstr>
      <vt:lpstr>Office Theme</vt:lpstr>
      <vt:lpstr>Custom Design</vt:lpstr>
      <vt:lpstr>Worksheet</vt:lpstr>
      <vt:lpstr>PowerPoint Presentation</vt:lpstr>
      <vt:lpstr>2022 Annual BUS Validation Progress Report</vt:lpstr>
      <vt:lpstr>2022 AV BUS Change History by Profile Type</vt:lpstr>
      <vt:lpstr>2022 AV BUS Change History by TDSP</vt:lpstr>
      <vt:lpstr>2022 AV BUS Status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Pak, Sam</cp:lastModifiedBy>
  <cp:revision>95</cp:revision>
  <cp:lastPrinted>2016-01-21T20:53:15Z</cp:lastPrinted>
  <dcterms:created xsi:type="dcterms:W3CDTF">2016-01-21T15:20:31Z</dcterms:created>
  <dcterms:modified xsi:type="dcterms:W3CDTF">2022-08-17T19:51:53Z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