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Lst>
  <p:notesMasterIdLst>
    <p:notesMasterId r:id="rId10"/>
  </p:notesMasterIdLst>
  <p:handoutMasterIdLst>
    <p:handoutMasterId r:id="rId11"/>
  </p:handoutMasterIdLst>
  <p:sldIdLst>
    <p:sldId id="260" r:id="rId6"/>
    <p:sldId id="270" r:id="rId7"/>
    <p:sldId id="267" r:id="rId8"/>
    <p:sldId id="269" r:id="rId9"/>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anchez, Daniel" initials="SD" lastIdx="2" clrIdx="0">
    <p:extLst>
      <p:ext uri="{19B8F6BF-5375-455C-9EA6-DF929625EA0E}">
        <p15:presenceInfo xmlns:p15="http://schemas.microsoft.com/office/powerpoint/2012/main" userId="S::Daniel.Sanchez2@ercot.com::fb619a67-39da-40d8-9da5-675a1573cb40"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45" autoAdjust="0"/>
    <p:restoredTop sz="96400" autoAdjust="0"/>
  </p:normalViewPr>
  <p:slideViewPr>
    <p:cSldViewPr showGuides="1">
      <p:cViewPr varScale="1">
        <p:scale>
          <a:sx n="72" d="100"/>
          <a:sy n="72" d="100"/>
        </p:scale>
        <p:origin x="1308" y="66"/>
      </p:cViewPr>
      <p:guideLst>
        <p:guide orient="horz" pos="2160"/>
        <p:guide pos="2880"/>
      </p:guideLst>
    </p:cSldViewPr>
  </p:slideViewPr>
  <p:outlineViewPr>
    <p:cViewPr>
      <p:scale>
        <a:sx n="33" d="100"/>
        <a:sy n="33" d="100"/>
      </p:scale>
      <p:origin x="0" y="-114"/>
    </p:cViewPr>
  </p:outlin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handoutMaster" Target="handoutMasters/handoutMaster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8/18/2022</a:t>
            </a:fld>
            <a:endParaRPr lang="en-US"/>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8/18/2022</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2</a:t>
            </a:fld>
            <a:endParaRPr lang="en-US"/>
          </a:p>
        </p:txBody>
      </p:sp>
    </p:spTree>
    <p:extLst>
      <p:ext uri="{BB962C8B-B14F-4D97-AF65-F5344CB8AC3E}">
        <p14:creationId xmlns:p14="http://schemas.microsoft.com/office/powerpoint/2010/main" val="18755304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62AC51D-6DAA-4455-8EA7-D54B64909A85}" type="slidenum">
              <a:rPr lang="en-US" smtClean="0"/>
              <a:t>3</a:t>
            </a:fld>
            <a:endParaRPr lang="en-US"/>
          </a:p>
        </p:txBody>
      </p:sp>
    </p:spTree>
    <p:extLst>
      <p:ext uri="{BB962C8B-B14F-4D97-AF65-F5344CB8AC3E}">
        <p14:creationId xmlns:p14="http://schemas.microsoft.com/office/powerpoint/2010/main" val="28893434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4</a:t>
            </a:fld>
            <a:endParaRPr lang="en-US"/>
          </a:p>
        </p:txBody>
      </p:sp>
    </p:spTree>
    <p:extLst>
      <p:ext uri="{BB962C8B-B14F-4D97-AF65-F5344CB8AC3E}">
        <p14:creationId xmlns:p14="http://schemas.microsoft.com/office/powerpoint/2010/main" val="3321546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lvl1pPr>
              <a:defRPr>
                <a:solidFill>
                  <a:schemeClr val="tx2"/>
                </a:solidFill>
              </a:defRPr>
            </a:lvl1pPr>
          </a:lstStyle>
          <a:p>
            <a:r>
              <a:rPr lang="en-US" dirty="0"/>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5" name="Footer Placeholder 4"/>
          <p:cNvSpPr>
            <a:spLocks noGrp="1"/>
          </p:cNvSpPr>
          <p:nvPr>
            <p:ph type="ftr" sz="quarter" idx="11"/>
          </p:nvPr>
        </p:nvSpPr>
        <p:spPr/>
        <p:txBody>
          <a:bodyPr/>
          <a:lstStyle/>
          <a:p>
            <a:r>
              <a:rPr lang="en-US"/>
              <a:t>Footer text goes here.</a:t>
            </a:r>
          </a:p>
        </p:txBody>
      </p:sp>
      <p:sp>
        <p:nvSpPr>
          <p:cNvPr id="7"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15744571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3" name="Content Placeholder 2"/>
          <p:cNvSpPr>
            <a:spLocks noGrp="1"/>
          </p:cNvSpPr>
          <p:nvPr>
            <p:ph idx="1"/>
          </p:nvPr>
        </p:nvSpPr>
        <p:spPr>
          <a:xfrm>
            <a:off x="304800" y="990600"/>
            <a:ext cx="8534400" cy="5052221"/>
          </a:xfrm>
          <a:prstGeom prst="rect">
            <a:avLst/>
          </a:prstGeom>
        </p:spPr>
        <p:txBody>
          <a:bodyPr/>
          <a:lstStyle>
            <a:lvl1pPr>
              <a:defRPr sz="2600">
                <a:solidFill>
                  <a:schemeClr val="tx2"/>
                </a:solidFill>
              </a:defRPr>
            </a:lvl1pPr>
            <a:lvl2pPr>
              <a:defRPr sz="2400">
                <a:solidFill>
                  <a:schemeClr val="tx2"/>
                </a:solidFill>
              </a:defRPr>
            </a:lvl2pPr>
            <a:lvl3pPr>
              <a:defRPr sz="2200">
                <a:solidFill>
                  <a:schemeClr val="tx2"/>
                </a:solidFill>
              </a:defRPr>
            </a:lvl3pPr>
            <a:lvl4pPr>
              <a:defRPr sz="2100">
                <a:solidFill>
                  <a:schemeClr val="tx2"/>
                </a:solidFill>
              </a:defRPr>
            </a:lvl4pPr>
            <a:lvl5pPr>
              <a:defRPr sz="2000">
                <a:solidFill>
                  <a:schemeClr val="tx2"/>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ooter Placeholder 4"/>
          <p:cNvSpPr>
            <a:spLocks noGrp="1"/>
          </p:cNvSpPr>
          <p:nvPr>
            <p:ph type="ftr" sz="quarter" idx="11"/>
          </p:nvPr>
        </p:nvSpPr>
        <p:spPr>
          <a:xfrm>
            <a:off x="2743200" y="6553200"/>
            <a:ext cx="4038600" cy="228600"/>
          </a:xfrm>
        </p:spPr>
        <p:txBody>
          <a:bodyPr/>
          <a:lstStyle/>
          <a:p>
            <a:r>
              <a:rPr lang="en-US"/>
              <a:t>Footer text goes here.</a:t>
            </a:r>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10"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27900848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Footer Placeholder 2"/>
          <p:cNvSpPr>
            <a:spLocks noGrp="1"/>
          </p:cNvSpPr>
          <p:nvPr>
            <p:ph type="ftr" sz="quarter" idx="10"/>
          </p:nvPr>
        </p:nvSpPr>
        <p:spPr/>
        <p:txBody>
          <a:bodyPr/>
          <a:lstStyle/>
          <a:p>
            <a:r>
              <a:rPr lang="en-US"/>
              <a:t>Footer text goes here.</a:t>
            </a:r>
            <a:endParaRPr lang="en-US" dirty="0"/>
          </a:p>
        </p:txBody>
      </p:sp>
      <p:sp>
        <p:nvSpPr>
          <p:cNvPr id="4" name="Slide Number Placeholder 3"/>
          <p:cNvSpPr>
            <a:spLocks noGrp="1"/>
          </p:cNvSpPr>
          <p:nvPr>
            <p:ph type="sldNum" sz="quarter" idx="11"/>
          </p:nvPr>
        </p:nvSpPr>
        <p:spPr/>
        <p:txBody>
          <a:bodyPr/>
          <a:lstStyle/>
          <a:p>
            <a:fld id="{1D93BD3E-1E9A-4970-A6F7-E7AC52762E0C}" type="slidenum">
              <a:rPr lang="en-US" smtClean="0"/>
              <a:pPr/>
              <a:t>‹#›</a:t>
            </a:fld>
            <a:endParaRPr lang="en-US"/>
          </a:p>
        </p:txBody>
      </p:sp>
      <p:sp>
        <p:nvSpPr>
          <p:cNvPr id="5" name="Content Placeholder 4"/>
          <p:cNvSpPr>
            <a:spLocks noGrp="1"/>
          </p:cNvSpPr>
          <p:nvPr>
            <p:ph sz="half" idx="1"/>
          </p:nvPr>
        </p:nvSpPr>
        <p:spPr>
          <a:xfrm>
            <a:off x="628650" y="990601"/>
            <a:ext cx="3886200" cy="4800600"/>
          </a:xfrm>
          <a:prstGeom prst="rect">
            <a:avLst/>
          </a:prstGeom>
        </p:spPr>
        <p:txBody>
          <a:bodyPr/>
          <a:lstStyle>
            <a:lvl1pPr>
              <a:defRPr sz="2400">
                <a:solidFill>
                  <a:schemeClr val="tx2"/>
                </a:solidFill>
              </a:defRPr>
            </a:lvl1pPr>
          </a:lstStyle>
          <a:p>
            <a:endParaRPr lang="en-US" dirty="0"/>
          </a:p>
        </p:txBody>
      </p:sp>
      <p:sp>
        <p:nvSpPr>
          <p:cNvPr id="6" name="Content Placeholder 5"/>
          <p:cNvSpPr>
            <a:spLocks noGrp="1"/>
          </p:cNvSpPr>
          <p:nvPr>
            <p:ph sz="half" idx="2"/>
          </p:nvPr>
        </p:nvSpPr>
        <p:spPr>
          <a:xfrm>
            <a:off x="4629150" y="990601"/>
            <a:ext cx="3886200" cy="4800600"/>
          </a:xfrm>
          <a:prstGeom prst="rect">
            <a:avLst/>
          </a:prstGeom>
        </p:spPr>
        <p:txBody>
          <a:bodyPr/>
          <a:lstStyle>
            <a:lvl1pPr>
              <a:defRPr sz="2400">
                <a:solidFill>
                  <a:schemeClr val="tx2"/>
                </a:solidFill>
              </a:defRPr>
            </a:lvl1pPr>
          </a:lstStyle>
          <a:p>
            <a:endParaRPr lang="en-US"/>
          </a:p>
        </p:txBody>
      </p:sp>
      <p:sp>
        <p:nvSpPr>
          <p:cNvPr id="7" name="Title 1"/>
          <p:cNvSpPr>
            <a:spLocks noGrp="1"/>
          </p:cNvSpPr>
          <p:nvPr>
            <p:ph type="title"/>
          </p:nvPr>
        </p:nvSpPr>
        <p:spPr>
          <a:xfrm>
            <a:off x="381000" y="243682"/>
            <a:ext cx="8458200" cy="518318"/>
          </a:xfrm>
          <a:prstGeom prst="rect">
            <a:avLst/>
          </a:prstGeom>
        </p:spPr>
        <p:txBody>
          <a:bodyPr/>
          <a:lstStyle>
            <a:lvl1pPr algn="l">
              <a:defRPr sz="2800" b="1">
                <a:solidFill>
                  <a:schemeClr val="accent1"/>
                </a:solidFill>
              </a:defRPr>
            </a:lvl1pPr>
          </a:lstStyle>
          <a:p>
            <a:r>
              <a:rPr lang="en-US" dirty="0"/>
              <a:t>Click to edit Master title style</a:t>
            </a:r>
          </a:p>
        </p:txBody>
      </p:sp>
      <p:sp>
        <p:nvSpPr>
          <p:cNvPr id="8" name="Rectangle 7"/>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9" name="Straight Connector 8"/>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5764785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slideLayout" Target="../slideLayouts/slideLayout3.xml"/><Relationship Id="rId1" Type="http://schemas.openxmlformats.org/officeDocument/2006/relationships/slideLayout" Target="../slideLayouts/slideLayout2.xml"/><Relationship Id="rId5" Type="http://schemas.openxmlformats.org/officeDocument/2006/relationships/image" Target="../media/image2.png"/><Relationship Id="rId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Footer text goes here.</a:t>
            </a:r>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a:solidFill>
                  <a:schemeClr val="tx2"/>
                </a:solidFill>
              </a:rPr>
              <a:t>PUBLIC</a:t>
            </a:r>
            <a:endParaRPr lang="en-US" sz="1000" b="1" dirty="0">
              <a:solidFill>
                <a:schemeClr val="tx2"/>
              </a:solidFill>
            </a:endParaRPr>
          </a:p>
        </p:txBody>
      </p:sp>
      <p:sp>
        <p:nvSpPr>
          <p:cNvPr id="13" name="Slide Number Placeholder 5"/>
          <p:cNvSpPr>
            <a:spLocks noGrp="1"/>
          </p:cNvSpPr>
          <p:nvPr>
            <p:ph type="sldNum" sz="quarter" idx="4"/>
          </p:nvPr>
        </p:nvSpPr>
        <p:spPr>
          <a:xfrm>
            <a:off x="8534400" y="6561138"/>
            <a:ext cx="533400" cy="2206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3810000" y="2590800"/>
            <a:ext cx="5646034" cy="1015663"/>
          </a:xfrm>
          <a:prstGeom prst="rect">
            <a:avLst/>
          </a:prstGeom>
          <a:noFill/>
        </p:spPr>
        <p:txBody>
          <a:bodyPr wrap="square" rtlCol="0">
            <a:spAutoFit/>
          </a:bodyPr>
          <a:lstStyle/>
          <a:p>
            <a:r>
              <a:rPr lang="en-US" sz="2000" b="1" dirty="0">
                <a:latin typeface="+mj-lt"/>
              </a:rPr>
              <a:t>ERCOT 2022 UFLS Survey Results</a:t>
            </a:r>
          </a:p>
          <a:p>
            <a:endParaRPr lang="en-US" sz="2000" dirty="0">
              <a:solidFill>
                <a:schemeClr val="tx2"/>
              </a:solidFill>
              <a:latin typeface="+mj-lt"/>
            </a:endParaRPr>
          </a:p>
          <a:p>
            <a:r>
              <a:rPr lang="en-US" sz="2000" dirty="0">
                <a:latin typeface="+mj-lt"/>
              </a:rPr>
              <a:t>ERCOT Compliance</a:t>
            </a:r>
            <a:endParaRPr lang="en-US" sz="2000" dirty="0">
              <a:solidFill>
                <a:schemeClr val="tx2"/>
              </a:solidFill>
              <a:latin typeface="+mj-lt"/>
            </a:endParaRPr>
          </a:p>
        </p:txBody>
      </p:sp>
    </p:spTree>
    <p:extLst>
      <p:ext uri="{BB962C8B-B14F-4D97-AF65-F5344CB8AC3E}">
        <p14:creationId xmlns:p14="http://schemas.microsoft.com/office/powerpoint/2010/main" val="7306037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38294" y="738311"/>
            <a:ext cx="8462806" cy="406683"/>
          </a:xfrm>
        </p:spPr>
        <p:txBody>
          <a:bodyPr>
            <a:noAutofit/>
          </a:bodyPr>
          <a:lstStyle/>
          <a:p>
            <a:pPr marL="0" indent="0">
              <a:buNone/>
            </a:pPr>
            <a:r>
              <a:rPr lang="en-US" sz="1600" dirty="0"/>
              <a:t>ERCOT coordinated and conducted the 2022 survey with ERCOT Transmission Operators (TOs.) The survey serves to ensure that the required automatic under-frequency load shed circuits are configured to provide the appropriate load relief in an under-frequency event. </a:t>
            </a:r>
          </a:p>
          <a:p>
            <a:pPr marL="0" indent="0">
              <a:buNone/>
            </a:pPr>
            <a:r>
              <a:rPr lang="en-US" sz="1600" dirty="0"/>
              <a:t>The table below is taken from the </a:t>
            </a:r>
            <a:r>
              <a:rPr lang="en-US" sz="1600" b="1" i="1" dirty="0"/>
              <a:t>ERCOT Nodal Operating Guides, Section 2.6.1 (1), Requirements for Under-Frequency Load Shedding</a:t>
            </a:r>
            <a:r>
              <a:rPr lang="en-US" sz="1600" dirty="0"/>
              <a:t>, and lists the required load shed amounts:</a:t>
            </a:r>
          </a:p>
          <a:p>
            <a:pPr marL="0" indent="0">
              <a:buNone/>
            </a:pPr>
            <a:endParaRPr lang="en-US" sz="1600" dirty="0"/>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a:p>
            <a:pPr marL="0" indent="0">
              <a:buNone/>
            </a:pPr>
            <a:endParaRPr lang="en-US" sz="1600" dirty="0">
              <a:solidFill>
                <a:schemeClr val="tx1"/>
              </a:solidFill>
            </a:endParaRPr>
          </a:p>
        </p:txBody>
      </p:sp>
      <p:sp>
        <p:nvSpPr>
          <p:cNvPr id="3" name="Title 2"/>
          <p:cNvSpPr>
            <a:spLocks noGrp="1"/>
          </p:cNvSpPr>
          <p:nvPr>
            <p:ph type="title"/>
          </p:nvPr>
        </p:nvSpPr>
        <p:spPr/>
        <p:txBody>
          <a:bodyPr/>
          <a:lstStyle/>
          <a:p>
            <a:r>
              <a:rPr lang="en-US" sz="2000" dirty="0"/>
              <a:t>Background on the ERCOT UFLS Survey and Requirements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72735" y="4194831"/>
            <a:ext cx="8450982" cy="1096985"/>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endParaRPr lang="en-US" sz="1600"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2</a:t>
            </a:fld>
            <a:endParaRPr lang="en-US"/>
          </a:p>
        </p:txBody>
      </p:sp>
      <p:graphicFrame>
        <p:nvGraphicFramePr>
          <p:cNvPr id="13" name="Table 12"/>
          <p:cNvGraphicFramePr>
            <a:graphicFrameLocks noGrp="1"/>
          </p:cNvGraphicFramePr>
          <p:nvPr>
            <p:extLst>
              <p:ext uri="{D42A27DB-BD31-4B8C-83A1-F6EECF244321}">
                <p14:modId xmlns:p14="http://schemas.microsoft.com/office/powerpoint/2010/main" val="3516158222"/>
              </p:ext>
            </p:extLst>
          </p:nvPr>
        </p:nvGraphicFramePr>
        <p:xfrm>
          <a:off x="1445497" y="2459021"/>
          <a:ext cx="6248400" cy="1721955"/>
        </p:xfrm>
        <a:graphic>
          <a:graphicData uri="http://schemas.openxmlformats.org/drawingml/2006/table">
            <a:tbl>
              <a:tblPr firstRow="1" bandRow="1">
                <a:tableStyleId>{5C22544A-7EE6-4342-B048-85BDC9FD1C3A}</a:tableStyleId>
              </a:tblPr>
              <a:tblGrid>
                <a:gridCol w="2643554">
                  <a:extLst>
                    <a:ext uri="{9D8B030D-6E8A-4147-A177-3AD203B41FA5}">
                      <a16:colId xmlns:a16="http://schemas.microsoft.com/office/drawing/2014/main" val="20000"/>
                    </a:ext>
                  </a:extLst>
                </a:gridCol>
                <a:gridCol w="3604846">
                  <a:extLst>
                    <a:ext uri="{9D8B030D-6E8A-4147-A177-3AD203B41FA5}">
                      <a16:colId xmlns:a16="http://schemas.microsoft.com/office/drawing/2014/main" val="20001"/>
                    </a:ext>
                  </a:extLst>
                </a:gridCol>
              </a:tblGrid>
              <a:tr h="614515">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Frequency Threshold</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bg1"/>
                          </a:solidFill>
                          <a:latin typeface="+mn-lt"/>
                          <a:ea typeface="+mn-ea"/>
                          <a:cs typeface="+mn-cs"/>
                        </a:rPr>
                        <a:t>Load Relief</a:t>
                      </a:r>
                    </a:p>
                  </a:txBody>
                  <a:tcPr anchor="ctr"/>
                </a:tc>
                <a:extLst>
                  <a:ext uri="{0D108BD9-81ED-4DB2-BD59-A6C34878D82A}">
                    <a16:rowId xmlns:a16="http://schemas.microsoft.com/office/drawing/2014/main" val="10000"/>
                  </a:ext>
                </a:extLst>
              </a:tr>
              <a:tr h="365760">
                <a:tc>
                  <a:txBody>
                    <a:bodyPr/>
                    <a:lstStyle/>
                    <a:p>
                      <a:pPr algn="ctr" fontAlgn="b"/>
                      <a:r>
                        <a:rPr lang="en-US" sz="1600" kern="1200" dirty="0">
                          <a:solidFill>
                            <a:schemeClr val="tx2"/>
                          </a:solidFill>
                          <a:latin typeface="+mn-lt"/>
                          <a:ea typeface="+mn-ea"/>
                          <a:cs typeface="+mn-cs"/>
                        </a:rPr>
                        <a:t>59.3 Hz </a:t>
                      </a:r>
                    </a:p>
                  </a:txBody>
                  <a:tcPr marL="9525" marR="9525" marT="9525" marB="0" anchor="ctr"/>
                </a:tc>
                <a:tc>
                  <a:txBody>
                    <a:bodyPr/>
                    <a:lstStyle/>
                    <a:p>
                      <a:pPr algn="ctr"/>
                      <a:r>
                        <a:rPr lang="en-US" sz="1600" kern="1200" dirty="0">
                          <a:solidFill>
                            <a:schemeClr val="tx2"/>
                          </a:solidFill>
                          <a:latin typeface="+mn-lt"/>
                          <a:ea typeface="+mn-ea"/>
                          <a:cs typeface="+mn-cs"/>
                        </a:rPr>
                        <a:t>At least 5% of the TO Load</a:t>
                      </a:r>
                    </a:p>
                  </a:txBody>
                  <a:tcPr marL="9525" marR="9525" marT="9525" marB="0" anchor="ctr"/>
                </a:tc>
                <a:extLst>
                  <a:ext uri="{0D108BD9-81ED-4DB2-BD59-A6C34878D82A}">
                    <a16:rowId xmlns:a16="http://schemas.microsoft.com/office/drawing/2014/main" val="10001"/>
                  </a:ext>
                </a:extLst>
              </a:tr>
              <a:tr h="3708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algn="ctr"/>
                      <a:r>
                        <a:rPr lang="en-US" sz="1600" kern="1200" dirty="0">
                          <a:solidFill>
                            <a:schemeClr val="tx2"/>
                          </a:solidFill>
                          <a:latin typeface="+mn-lt"/>
                          <a:ea typeface="+mn-ea"/>
                          <a:cs typeface="+mn-cs"/>
                        </a:rPr>
                        <a:t>A total of at least 15% of the TO Load</a:t>
                      </a:r>
                    </a:p>
                  </a:txBody>
                  <a:tcPr marL="9525" marR="9525" marT="9525" marB="0" anchor="ctr"/>
                </a:tc>
                <a:extLst>
                  <a:ext uri="{0D108BD9-81ED-4DB2-BD59-A6C34878D82A}">
                    <a16:rowId xmlns:a16="http://schemas.microsoft.com/office/drawing/2014/main" val="10002"/>
                  </a:ext>
                </a:extLst>
              </a:tr>
              <a:tr h="370840">
                <a:tc>
                  <a:txBody>
                    <a:bodyPr/>
                    <a:lstStyle/>
                    <a:p>
                      <a:pPr algn="ctr" fontAlgn="b"/>
                      <a:r>
                        <a:rPr lang="en-US" sz="1600" kern="1200" dirty="0">
                          <a:solidFill>
                            <a:schemeClr val="tx2"/>
                          </a:solidFill>
                          <a:latin typeface="+mn-lt"/>
                          <a:ea typeface="+mn-ea"/>
                          <a:cs typeface="+mn-cs"/>
                        </a:rPr>
                        <a:t> 58.5 Hz </a:t>
                      </a:r>
                    </a:p>
                  </a:txBody>
                  <a:tcPr marL="9525" marR="9525" marT="9525" marB="0" anchor="ctr"/>
                </a:tc>
                <a:tc>
                  <a:txBody>
                    <a:bodyPr/>
                    <a:lstStyle/>
                    <a:p>
                      <a:pPr algn="ctr" fontAlgn="b"/>
                      <a:r>
                        <a:rPr lang="en-US" sz="1600" kern="1200" dirty="0">
                          <a:solidFill>
                            <a:schemeClr val="tx2"/>
                          </a:solidFill>
                          <a:latin typeface="+mn-lt"/>
                          <a:ea typeface="+mn-ea"/>
                          <a:cs typeface="+mn-cs"/>
                        </a:rPr>
                        <a:t>A total of at least 25% of the TO Load</a:t>
                      </a:r>
                    </a:p>
                  </a:txBody>
                  <a:tcPr marL="9525" marR="9525" marT="9525" marB="0" anchor="ctr"/>
                </a:tc>
                <a:extLst>
                  <a:ext uri="{0D108BD9-81ED-4DB2-BD59-A6C34878D82A}">
                    <a16:rowId xmlns:a16="http://schemas.microsoft.com/office/drawing/2014/main" val="10003"/>
                  </a:ext>
                </a:extLst>
              </a:tr>
            </a:tbl>
          </a:graphicData>
        </a:graphic>
      </p:graphicFrame>
      <p:sp>
        <p:nvSpPr>
          <p:cNvPr id="14" name="Rectangle 13"/>
          <p:cNvSpPr/>
          <p:nvPr/>
        </p:nvSpPr>
        <p:spPr>
          <a:xfrm>
            <a:off x="381000" y="4196034"/>
            <a:ext cx="8305800" cy="1938992"/>
          </a:xfrm>
          <a:prstGeom prst="rect">
            <a:avLst/>
          </a:prstGeom>
        </p:spPr>
        <p:txBody>
          <a:bodyPr wrap="square">
            <a:spAutoFit/>
          </a:bodyPr>
          <a:lstStyle/>
          <a:p>
            <a:pPr>
              <a:lnSpc>
                <a:spcPct val="150000"/>
              </a:lnSpc>
            </a:pPr>
            <a:r>
              <a:rPr lang="en-US" sz="1600" b="1" dirty="0">
                <a:solidFill>
                  <a:schemeClr val="tx2"/>
                </a:solidFill>
              </a:rPr>
              <a:t>ERCOT Nodal Operating Guides, Section 2.6.1 (2) </a:t>
            </a:r>
          </a:p>
          <a:p>
            <a:pPr marL="400050" lvl="1" indent="0">
              <a:buNone/>
            </a:pPr>
            <a:r>
              <a:rPr lang="en-US" sz="1600" i="1" dirty="0">
                <a:solidFill>
                  <a:schemeClr val="tx2"/>
                </a:solidFill>
              </a:rPr>
              <a:t>ERCOT will, prior to the peak each year, survey each TO’s compliance with the automatic Load shedding requirements described in paragraph (1) above, and report its findings to the Technical Advisory Committee (TAC). For purposes of determining a TO’s compliance with this annual survey requirement, TO Load will be the total amount of Load being served by the DSPs that the TO represents, as well as the TO’s transmission-level Customer Load, at the specified time of the survey. </a:t>
            </a:r>
          </a:p>
        </p:txBody>
      </p:sp>
    </p:spTree>
    <p:extLst>
      <p:ext uri="{BB962C8B-B14F-4D97-AF65-F5344CB8AC3E}">
        <p14:creationId xmlns:p14="http://schemas.microsoft.com/office/powerpoint/2010/main" val="2858133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18318"/>
          </a:xfrm>
        </p:spPr>
        <p:txBody>
          <a:bodyPr/>
          <a:lstStyle/>
          <a:p>
            <a:r>
              <a:rPr lang="en-US" sz="2000" dirty="0"/>
              <a:t>2022 UFLS Survey Activity Timeline</a:t>
            </a:r>
            <a:endParaRPr lang="en-US" sz="2000" b="1" dirty="0">
              <a:solidFill>
                <a:schemeClr val="accent1"/>
              </a:solidFill>
            </a:endParaRPr>
          </a:p>
        </p:txBody>
      </p:sp>
      <p:sp>
        <p:nvSpPr>
          <p:cNvPr id="3" name="Content Placeholder 2"/>
          <p:cNvSpPr>
            <a:spLocks noGrp="1"/>
          </p:cNvSpPr>
          <p:nvPr>
            <p:ph idx="1"/>
          </p:nvPr>
        </p:nvSpPr>
        <p:spPr>
          <a:xfrm>
            <a:off x="292835" y="838200"/>
            <a:ext cx="8534400" cy="4876800"/>
          </a:xfrm>
        </p:spPr>
        <p:txBody>
          <a:bodyPr/>
          <a:lstStyle/>
          <a:p>
            <a:pPr marL="0" indent="0">
              <a:buNone/>
            </a:pPr>
            <a:r>
              <a:rPr lang="en-US" sz="1600" dirty="0"/>
              <a:t>Below is the timeline reflecting the survey dates and activities:</a:t>
            </a:r>
          </a:p>
          <a:p>
            <a:pPr marL="0" lvl="0" indent="0">
              <a:buNone/>
            </a:pPr>
            <a:endParaRPr lang="en-US" sz="2000" dirty="0"/>
          </a:p>
          <a:p>
            <a:pPr>
              <a:lnSpc>
                <a:spcPct val="150000"/>
              </a:lnSpc>
            </a:pPr>
            <a:endParaRPr lang="en-US" sz="2000" dirty="0">
              <a:solidFill>
                <a:schemeClr val="tx2"/>
              </a:solidFill>
            </a:endParaRPr>
          </a:p>
        </p:txBody>
      </p:sp>
      <p:sp>
        <p:nvSpPr>
          <p:cNvPr id="4" name="Slide Number Placeholder 3"/>
          <p:cNvSpPr>
            <a:spLocks noGrp="1"/>
          </p:cNvSpPr>
          <p:nvPr>
            <p:ph type="sldNum" sz="quarter" idx="4"/>
          </p:nvPr>
        </p:nvSpPr>
        <p:spPr/>
        <p:txBody>
          <a:bodyPr/>
          <a:lstStyle/>
          <a:p>
            <a:fld id="{1D93BD3E-1E9A-4970-A6F7-E7AC52762E0C}" type="slidenum">
              <a:rPr lang="en-US" smtClean="0"/>
              <a:pPr/>
              <a:t>3</a:t>
            </a:fld>
            <a:endParaRPr lang="en-US"/>
          </a:p>
        </p:txBody>
      </p:sp>
      <p:graphicFrame>
        <p:nvGraphicFramePr>
          <p:cNvPr id="7" name="Table 6">
            <a:extLst>
              <a:ext uri="{FF2B5EF4-FFF2-40B4-BE49-F238E27FC236}">
                <a16:creationId xmlns:a16="http://schemas.microsoft.com/office/drawing/2014/main" id="{26069804-E26A-40C8-BA92-EACB16385E0A}"/>
              </a:ext>
            </a:extLst>
          </p:cNvPr>
          <p:cNvGraphicFramePr>
            <a:graphicFrameLocks noGrp="1"/>
          </p:cNvGraphicFramePr>
          <p:nvPr>
            <p:extLst>
              <p:ext uri="{D42A27DB-BD31-4B8C-83A1-F6EECF244321}">
                <p14:modId xmlns:p14="http://schemas.microsoft.com/office/powerpoint/2010/main" val="2463671268"/>
              </p:ext>
            </p:extLst>
          </p:nvPr>
        </p:nvGraphicFramePr>
        <p:xfrm>
          <a:off x="533400" y="1371600"/>
          <a:ext cx="7924800" cy="2433320"/>
        </p:xfrm>
        <a:graphic>
          <a:graphicData uri="http://schemas.openxmlformats.org/drawingml/2006/table">
            <a:tbl>
              <a:tblPr firstRow="1" bandRow="1">
                <a:tableStyleId>{5C22544A-7EE6-4342-B048-85BDC9FD1C3A}</a:tableStyleId>
              </a:tblPr>
              <a:tblGrid>
                <a:gridCol w="3493729">
                  <a:extLst>
                    <a:ext uri="{9D8B030D-6E8A-4147-A177-3AD203B41FA5}">
                      <a16:colId xmlns:a16="http://schemas.microsoft.com/office/drawing/2014/main" val="20000"/>
                    </a:ext>
                  </a:extLst>
                </a:gridCol>
                <a:gridCol w="4431071">
                  <a:extLst>
                    <a:ext uri="{9D8B030D-6E8A-4147-A177-3AD203B41FA5}">
                      <a16:colId xmlns:a16="http://schemas.microsoft.com/office/drawing/2014/main" val="20001"/>
                    </a:ext>
                  </a:extLst>
                </a:gridCol>
              </a:tblGrid>
              <a:tr h="370840">
                <a:tc>
                  <a:txBody>
                    <a:bodyPr/>
                    <a:lstStyle/>
                    <a:p>
                      <a:pPr algn="ctr"/>
                      <a:r>
                        <a:rPr lang="en-US" sz="1600" dirty="0"/>
                        <a:t>Date</a:t>
                      </a:r>
                    </a:p>
                  </a:txBody>
                  <a:tcPr anchor="ctr"/>
                </a:tc>
                <a:tc>
                  <a:txBody>
                    <a:bodyPr/>
                    <a:lstStyle/>
                    <a:p>
                      <a:pPr algn="ctr"/>
                      <a:r>
                        <a:rPr lang="en-US" sz="1600" dirty="0"/>
                        <a:t>Activity</a:t>
                      </a:r>
                    </a:p>
                  </a:txBody>
                  <a:tcPr anchor="ctr"/>
                </a:tc>
                <a:extLst>
                  <a:ext uri="{0D108BD9-81ED-4DB2-BD59-A6C34878D82A}">
                    <a16:rowId xmlns:a16="http://schemas.microsoft.com/office/drawing/2014/main" val="10000"/>
                  </a:ext>
                </a:extLst>
              </a:tr>
              <a:tr h="370840">
                <a:tc>
                  <a:txBody>
                    <a:bodyPr/>
                    <a:lstStyle/>
                    <a:p>
                      <a:pPr algn="ctr"/>
                      <a:r>
                        <a:rPr lang="en-US" sz="1600" dirty="0"/>
                        <a:t>March 24</a:t>
                      </a:r>
                      <a:r>
                        <a:rPr lang="en-US" sz="1600" baseline="30000" dirty="0"/>
                        <a:t>th</a:t>
                      </a:r>
                      <a:r>
                        <a:rPr lang="en-US" sz="1600" baseline="0" dirty="0"/>
                        <a:t> </a:t>
                      </a:r>
                      <a:endParaRPr lang="en-US" sz="1600" dirty="0"/>
                    </a:p>
                  </a:txBody>
                  <a:tcPr anchor="ctr"/>
                </a:tc>
                <a:tc>
                  <a:txBody>
                    <a:bodyPr/>
                    <a:lstStyle/>
                    <a:p>
                      <a:pPr algn="l"/>
                      <a:r>
                        <a:rPr lang="en-US" sz="1600" dirty="0"/>
                        <a:t>Announcement of survey timeline to OWG.</a:t>
                      </a:r>
                    </a:p>
                  </a:txBody>
                  <a:tcPr anchor="ctr"/>
                </a:tc>
                <a:extLst>
                  <a:ext uri="{0D108BD9-81ED-4DB2-BD59-A6C34878D82A}">
                    <a16:rowId xmlns:a16="http://schemas.microsoft.com/office/drawing/2014/main" val="10001"/>
                  </a:ext>
                </a:extLst>
              </a:tr>
              <a:tr h="370840">
                <a:tc>
                  <a:txBody>
                    <a:bodyPr/>
                    <a:lstStyle/>
                    <a:p>
                      <a:pPr algn="ctr"/>
                      <a:r>
                        <a:rPr lang="en-US" sz="1600" dirty="0"/>
                        <a:t>April 7</a:t>
                      </a:r>
                      <a:r>
                        <a:rPr lang="en-US" sz="1600" baseline="30000" dirty="0"/>
                        <a:t>th</a:t>
                      </a:r>
                      <a:r>
                        <a:rPr lang="en-US" sz="1600" dirty="0"/>
                        <a:t> </a:t>
                      </a:r>
                      <a:r>
                        <a:rPr lang="en-US" sz="1600" kern="1200" baseline="30000" dirty="0">
                          <a:solidFill>
                            <a:schemeClr val="dk1"/>
                          </a:solidFill>
                          <a:latin typeface="+mn-lt"/>
                          <a:ea typeface="+mn-ea"/>
                          <a:cs typeface="+mn-cs"/>
                        </a:rPr>
                        <a:t> </a:t>
                      </a:r>
                    </a:p>
                  </a:txBody>
                  <a:tcPr anchor="ctr"/>
                </a:tc>
                <a:tc>
                  <a:txBody>
                    <a:bodyPr/>
                    <a:lstStyle/>
                    <a:p>
                      <a:pPr algn="l"/>
                      <a:r>
                        <a:rPr lang="en-US" sz="1600" dirty="0"/>
                        <a:t>Market Notice sent</a:t>
                      </a:r>
                      <a:r>
                        <a:rPr lang="en-US" sz="1600" baseline="0" dirty="0"/>
                        <a:t> to Authorized TO Representatives.</a:t>
                      </a:r>
                      <a:endParaRPr lang="en-US" sz="1600" dirty="0"/>
                    </a:p>
                  </a:txBody>
                  <a:tcPr anchor="ctr"/>
                </a:tc>
                <a:extLst>
                  <a:ext uri="{0D108BD9-81ED-4DB2-BD59-A6C34878D82A}">
                    <a16:rowId xmlns:a16="http://schemas.microsoft.com/office/drawing/2014/main" val="10002"/>
                  </a:ext>
                </a:extLst>
              </a:tr>
              <a:tr h="370840">
                <a:tc>
                  <a:txBody>
                    <a:bodyPr/>
                    <a:lstStyle/>
                    <a:p>
                      <a:pPr algn="ctr"/>
                      <a:r>
                        <a:rPr lang="en-US" sz="1600" dirty="0"/>
                        <a:t>May 12</a:t>
                      </a:r>
                      <a:r>
                        <a:rPr lang="en-US" sz="1600" baseline="30000" dirty="0"/>
                        <a:t>th</a:t>
                      </a:r>
                      <a:r>
                        <a:rPr lang="en-US" sz="1600" baseline="0" dirty="0"/>
                        <a:t> @ </a:t>
                      </a:r>
                      <a:r>
                        <a:rPr lang="en-US" sz="1600" dirty="0"/>
                        <a:t>11:00 AM</a:t>
                      </a:r>
                    </a:p>
                  </a:txBody>
                  <a:tcPr anchor="ctr"/>
                </a:tc>
                <a:tc>
                  <a:txBody>
                    <a:bodyPr/>
                    <a:lstStyle/>
                    <a:p>
                      <a:pPr algn="l"/>
                      <a:r>
                        <a:rPr lang="en-US" sz="1600" dirty="0"/>
                        <a:t>Date and time of survey.</a:t>
                      </a:r>
                    </a:p>
                  </a:txBody>
                  <a:tcPr anchor="ctr"/>
                </a:tc>
                <a:extLst>
                  <a:ext uri="{0D108BD9-81ED-4DB2-BD59-A6C34878D82A}">
                    <a16:rowId xmlns:a16="http://schemas.microsoft.com/office/drawing/2014/main" val="10003"/>
                  </a:ext>
                </a:extLst>
              </a:tr>
              <a:tr h="370840">
                <a:tc>
                  <a:txBody>
                    <a:bodyPr/>
                    <a:lstStyle/>
                    <a:p>
                      <a:pPr algn="ctr"/>
                      <a:r>
                        <a:rPr lang="en-US" sz="1600" dirty="0"/>
                        <a:t>July 15</a:t>
                      </a:r>
                      <a:r>
                        <a:rPr lang="en-US" sz="1600" baseline="30000" dirty="0"/>
                        <a:t>th</a:t>
                      </a:r>
                      <a:endParaRPr lang="en-US" sz="1600" dirty="0"/>
                    </a:p>
                  </a:txBody>
                  <a:tcPr anchor="ctr"/>
                </a:tc>
                <a:tc>
                  <a:txBody>
                    <a:bodyPr/>
                    <a:lstStyle/>
                    <a:p>
                      <a:pPr algn="l"/>
                      <a:r>
                        <a:rPr lang="en-US" sz="1600" dirty="0"/>
                        <a:t>Survey results due to ERCOT.</a:t>
                      </a:r>
                    </a:p>
                  </a:txBody>
                  <a:tcPr anchor="ctr"/>
                </a:tc>
                <a:extLst>
                  <a:ext uri="{0D108BD9-81ED-4DB2-BD59-A6C34878D82A}">
                    <a16:rowId xmlns:a16="http://schemas.microsoft.com/office/drawing/2014/main" val="10004"/>
                  </a:ext>
                </a:extLst>
              </a:tr>
              <a:tr h="370840">
                <a:tc>
                  <a:txBody>
                    <a:bodyPr/>
                    <a:lstStyle/>
                    <a:p>
                      <a:pPr algn="ctr"/>
                      <a:r>
                        <a:rPr lang="en-US" sz="1600" dirty="0"/>
                        <a:t>August – September</a:t>
                      </a:r>
                    </a:p>
                  </a:txBody>
                  <a:tcPr anchor="ctr"/>
                </a:tc>
                <a:tc>
                  <a:txBody>
                    <a:bodyPr/>
                    <a:lstStyle/>
                    <a:p>
                      <a:pPr algn="l"/>
                      <a:r>
                        <a:rPr lang="en-US" sz="1600" dirty="0"/>
                        <a:t>Results reported to OWG, ROS, and TAC.</a:t>
                      </a:r>
                    </a:p>
                  </a:txBody>
                  <a:tcPr anchor="ct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1909273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47490" y="867427"/>
            <a:ext cx="8450982" cy="406683"/>
          </a:xfrm>
        </p:spPr>
        <p:txBody>
          <a:bodyPr>
            <a:normAutofit/>
          </a:bodyPr>
          <a:lstStyle/>
          <a:p>
            <a:pPr marL="0" indent="0">
              <a:buNone/>
            </a:pPr>
            <a:r>
              <a:rPr lang="en-US" sz="1600" dirty="0"/>
              <a:t>The overall results of the 2022 UFLS survey are reflected in the table below:</a:t>
            </a:r>
            <a:endParaRPr lang="en-US" sz="1600" dirty="0">
              <a:solidFill>
                <a:schemeClr val="tx1"/>
              </a:solidFill>
            </a:endParaRPr>
          </a:p>
        </p:txBody>
      </p:sp>
      <p:sp>
        <p:nvSpPr>
          <p:cNvPr id="3" name="Title 2"/>
          <p:cNvSpPr>
            <a:spLocks noGrp="1"/>
          </p:cNvSpPr>
          <p:nvPr>
            <p:ph type="title"/>
          </p:nvPr>
        </p:nvSpPr>
        <p:spPr/>
        <p:txBody>
          <a:bodyPr/>
          <a:lstStyle/>
          <a:p>
            <a:r>
              <a:rPr lang="en-US" sz="2000" dirty="0"/>
              <a:t>Survey Results</a:t>
            </a:r>
          </a:p>
        </p:txBody>
      </p:sp>
      <p:sp>
        <p:nvSpPr>
          <p:cNvPr id="5" name="Rectangle 1"/>
          <p:cNvSpPr>
            <a:spLocks noChangeArrowheads="1"/>
          </p:cNvSpPr>
          <p:nvPr/>
        </p:nvSpPr>
        <p:spPr bwMode="auto">
          <a:xfrm>
            <a:off x="1971675" y="3094038"/>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a:ln>
                <a:noFill/>
              </a:ln>
              <a:solidFill>
                <a:schemeClr val="tx1"/>
              </a:solidFill>
              <a:effectLst/>
              <a:latin typeface="Arial" pitchFamily="34" charset="0"/>
              <a:cs typeface="Arial" pitchFamily="34" charset="0"/>
            </a:endParaRPr>
          </a:p>
        </p:txBody>
      </p:sp>
      <p:sp>
        <p:nvSpPr>
          <p:cNvPr id="7" name="Content Placeholder 1"/>
          <p:cNvSpPr txBox="1">
            <a:spLocks/>
          </p:cNvSpPr>
          <p:nvPr/>
        </p:nvSpPr>
        <p:spPr>
          <a:xfrm>
            <a:off x="365358" y="4014030"/>
            <a:ext cx="8450982" cy="2269914"/>
          </a:xfrm>
          <a:prstGeom prst="rect">
            <a:avLst/>
          </a:prstGeom>
        </p:spPr>
        <p:txBody>
          <a:bodyPr vert="horz" lIns="91440" tIns="45720" rIns="91440" bIns="45720" rtlCol="0">
            <a:noAutofit/>
          </a:bodyPr>
          <a:lst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indent="0">
              <a:buNone/>
            </a:pPr>
            <a:r>
              <a:rPr lang="en-US" sz="1600" dirty="0" err="1">
                <a:solidFill>
                  <a:schemeClr val="tx2"/>
                </a:solidFill>
              </a:rPr>
              <a:t>TOs</a:t>
            </a:r>
            <a:r>
              <a:rPr lang="en-US" sz="1600" dirty="0">
                <a:solidFill>
                  <a:schemeClr val="tx2"/>
                </a:solidFill>
              </a:rPr>
              <a:t> successfully met the UFLS requirements for all three thresholds.</a:t>
            </a:r>
          </a:p>
          <a:p>
            <a:pPr marL="0" indent="0">
              <a:buNone/>
            </a:pPr>
            <a:endParaRPr lang="en-US" sz="1600" dirty="0">
              <a:solidFill>
                <a:schemeClr val="tx2"/>
              </a:solidFill>
            </a:endParaRPr>
          </a:p>
          <a:p>
            <a:pPr marL="0" indent="0">
              <a:buNone/>
            </a:pPr>
            <a:r>
              <a:rPr lang="en-US" sz="1600" dirty="0">
                <a:solidFill>
                  <a:schemeClr val="tx2"/>
                </a:solidFill>
              </a:rPr>
              <a:t>The ERCOT load at the time of the survey was 52,825 MW. In comparison, the 2021 survey overall result was 30.60% at 39,700 MW of load.</a:t>
            </a:r>
          </a:p>
          <a:p>
            <a:pPr marL="0" indent="0">
              <a:buNone/>
            </a:pPr>
            <a:endParaRPr lang="en-US" sz="1600" dirty="0">
              <a:solidFill>
                <a:schemeClr val="tx2"/>
              </a:solidFill>
            </a:endParaRPr>
          </a:p>
        </p:txBody>
      </p:sp>
      <p:graphicFrame>
        <p:nvGraphicFramePr>
          <p:cNvPr id="8" name="Table 7"/>
          <p:cNvGraphicFramePr>
            <a:graphicFrameLocks noGrp="1"/>
          </p:cNvGraphicFramePr>
          <p:nvPr>
            <p:extLst>
              <p:ext uri="{D42A27DB-BD31-4B8C-83A1-F6EECF244321}">
                <p14:modId xmlns:p14="http://schemas.microsoft.com/office/powerpoint/2010/main" val="2668940008"/>
              </p:ext>
            </p:extLst>
          </p:nvPr>
        </p:nvGraphicFramePr>
        <p:xfrm>
          <a:off x="685800" y="1396559"/>
          <a:ext cx="7620000" cy="2282623"/>
        </p:xfrm>
        <a:graphic>
          <a:graphicData uri="http://schemas.openxmlformats.org/drawingml/2006/table">
            <a:tbl>
              <a:tblPr firstRow="1" bandRow="1">
                <a:tableStyleId>{5C22544A-7EE6-4342-B048-85BDC9FD1C3A}</a:tableStyleId>
              </a:tblPr>
              <a:tblGrid>
                <a:gridCol w="1887304">
                  <a:extLst>
                    <a:ext uri="{9D8B030D-6E8A-4147-A177-3AD203B41FA5}">
                      <a16:colId xmlns:a16="http://schemas.microsoft.com/office/drawing/2014/main" val="20000"/>
                    </a:ext>
                  </a:extLst>
                </a:gridCol>
                <a:gridCol w="3827696">
                  <a:extLst>
                    <a:ext uri="{9D8B030D-6E8A-4147-A177-3AD203B41FA5}">
                      <a16:colId xmlns:a16="http://schemas.microsoft.com/office/drawing/2014/main" val="20001"/>
                    </a:ext>
                  </a:extLst>
                </a:gridCol>
                <a:gridCol w="1905000">
                  <a:extLst>
                    <a:ext uri="{9D8B030D-6E8A-4147-A177-3AD203B41FA5}">
                      <a16:colId xmlns:a16="http://schemas.microsoft.com/office/drawing/2014/main" val="20002"/>
                    </a:ext>
                  </a:extLst>
                </a:gridCol>
              </a:tblGrid>
              <a:tr h="61768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Frequency Threshold</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Minimum Requirement</a:t>
                      </a:r>
                      <a:endParaRPr lang="en-US" sz="1800" b="1" i="0" u="none" strike="noStrike" dirty="0">
                        <a:solidFill>
                          <a:srgbClr val="000000"/>
                        </a:solidFill>
                        <a:effectLst/>
                        <a:latin typeface="Calibri"/>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 Survey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u="none" strike="noStrike" dirty="0">
                          <a:effectLst/>
                        </a:rPr>
                        <a:t>Measurement</a:t>
                      </a:r>
                      <a:endParaRPr lang="en-US" sz="1800" b="1" i="0" u="none" strike="noStrike" dirty="0">
                        <a:solidFill>
                          <a:srgbClr val="000000"/>
                        </a:solidFill>
                        <a:effectLst/>
                        <a:latin typeface="Calibri"/>
                      </a:endParaRPr>
                    </a:p>
                  </a:txBody>
                  <a:tcPr anchor="ctr"/>
                </a:tc>
                <a:extLst>
                  <a:ext uri="{0D108BD9-81ED-4DB2-BD59-A6C34878D82A}">
                    <a16:rowId xmlns:a16="http://schemas.microsoft.com/office/drawing/2014/main" val="10000"/>
                  </a:ext>
                </a:extLst>
              </a:tr>
              <a:tr h="548640">
                <a:tc>
                  <a:txBody>
                    <a:bodyPr/>
                    <a:lstStyle/>
                    <a:p>
                      <a:pPr algn="ctr" fontAlgn="b"/>
                      <a:r>
                        <a:rPr lang="en-US" sz="1600" kern="1200" dirty="0">
                          <a:solidFill>
                            <a:schemeClr val="tx2"/>
                          </a:solidFill>
                          <a:latin typeface="+mn-lt"/>
                          <a:ea typeface="+mn-ea"/>
                          <a:cs typeface="+mn-cs"/>
                        </a:rPr>
                        <a:t>59.3 Hz</a:t>
                      </a:r>
                    </a:p>
                  </a:txBody>
                  <a:tcPr marL="9525" marR="9525" marT="9525" marB="0" anchor="ctr"/>
                </a:tc>
                <a:tc>
                  <a:txBody>
                    <a:bodyPr/>
                    <a:lstStyle/>
                    <a:p>
                      <a:pPr algn="ctr" fontAlgn="b"/>
                      <a:r>
                        <a:rPr lang="en-US" sz="1600" kern="1200" dirty="0">
                          <a:solidFill>
                            <a:schemeClr val="tx2"/>
                          </a:solidFill>
                          <a:latin typeface="+mn-lt"/>
                          <a:ea typeface="+mn-ea"/>
                          <a:cs typeface="+mn-cs"/>
                        </a:rPr>
                        <a:t>At least 5% of the TO Load</a:t>
                      </a:r>
                    </a:p>
                  </a:txBody>
                  <a:tcPr marL="9525" marR="9525" marT="9525" marB="0" anchor="ctr"/>
                </a:tc>
                <a:tc>
                  <a:txBody>
                    <a:bodyPr/>
                    <a:lstStyle/>
                    <a:p>
                      <a:pPr algn="ctr" fontAlgn="b"/>
                      <a:r>
                        <a:rPr lang="en-US" sz="1600" b="1" kern="1200" dirty="0">
                          <a:solidFill>
                            <a:schemeClr val="tx2"/>
                          </a:solidFill>
                          <a:latin typeface="+mn-lt"/>
                          <a:ea typeface="+mn-ea"/>
                          <a:cs typeface="+mn-cs"/>
                        </a:rPr>
                        <a:t>7.34%</a:t>
                      </a:r>
                    </a:p>
                  </a:txBody>
                  <a:tcPr marL="9525" marR="9525" marT="9525" marB="0" anchor="ctr"/>
                </a:tc>
                <a:extLst>
                  <a:ext uri="{0D108BD9-81ED-4DB2-BD59-A6C34878D82A}">
                    <a16:rowId xmlns:a16="http://schemas.microsoft.com/office/drawing/2014/main" val="10001"/>
                  </a:ext>
                </a:extLst>
              </a:tr>
              <a:tr h="548640">
                <a:tc>
                  <a:txBody>
                    <a:bodyPr/>
                    <a:lstStyle/>
                    <a:p>
                      <a:pPr algn="ctr" fontAlgn="b"/>
                      <a:r>
                        <a:rPr lang="en-US" sz="1600" kern="1200" dirty="0">
                          <a:solidFill>
                            <a:schemeClr val="tx2"/>
                          </a:solidFill>
                          <a:latin typeface="+mn-lt"/>
                          <a:ea typeface="+mn-ea"/>
                          <a:cs typeface="+mn-cs"/>
                        </a:rPr>
                        <a:t> 58.9 Hz  </a:t>
                      </a:r>
                    </a:p>
                  </a:txBody>
                  <a:tcPr marL="9525" marR="9525" marT="9525" marB="0"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600" kern="1200" dirty="0">
                          <a:solidFill>
                            <a:schemeClr val="tx2"/>
                          </a:solidFill>
                          <a:latin typeface="+mn-lt"/>
                          <a:ea typeface="+mn-ea"/>
                          <a:cs typeface="+mn-cs"/>
                        </a:rPr>
                        <a:t>   A total of at least</a:t>
                      </a:r>
                      <a:r>
                        <a:rPr lang="en-US" sz="1600" kern="1200" baseline="0" dirty="0">
                          <a:solidFill>
                            <a:schemeClr val="tx2"/>
                          </a:solidFill>
                          <a:latin typeface="+mn-lt"/>
                          <a:ea typeface="+mn-ea"/>
                          <a:cs typeface="+mn-cs"/>
                        </a:rPr>
                        <a:t> 15% of the TO Load</a:t>
                      </a:r>
                      <a:r>
                        <a:rPr lang="en-US" sz="1600" kern="1200" dirty="0">
                          <a:solidFill>
                            <a:schemeClr val="tx2"/>
                          </a:solidFill>
                          <a:latin typeface="+mn-lt"/>
                          <a:ea typeface="+mn-ea"/>
                          <a:cs typeface="+mn-cs"/>
                        </a:rPr>
                        <a:t>	</a:t>
                      </a:r>
                    </a:p>
                  </a:txBody>
                  <a:tcPr marL="73025" marR="73025" anchor="ctr"/>
                </a:tc>
                <a:tc>
                  <a:txBody>
                    <a:bodyPr/>
                    <a:lstStyle/>
                    <a:p>
                      <a:pPr algn="ctr" fontAlgn="b"/>
                      <a:r>
                        <a:rPr lang="en-US" sz="1600" b="1" kern="1200" dirty="0">
                          <a:solidFill>
                            <a:schemeClr val="tx2"/>
                          </a:solidFill>
                          <a:latin typeface="+mn-lt"/>
                          <a:ea typeface="+mn-ea"/>
                          <a:cs typeface="+mn-cs"/>
                        </a:rPr>
                        <a:t>19.87%</a:t>
                      </a:r>
                    </a:p>
                  </a:txBody>
                  <a:tcPr marL="9525" marR="9525" marT="9525" marB="0" anchor="ctr"/>
                </a:tc>
                <a:extLst>
                  <a:ext uri="{0D108BD9-81ED-4DB2-BD59-A6C34878D82A}">
                    <a16:rowId xmlns:a16="http://schemas.microsoft.com/office/drawing/2014/main" val="10002"/>
                  </a:ext>
                </a:extLst>
              </a:tr>
              <a:tr h="545263">
                <a:tc>
                  <a:txBody>
                    <a:bodyPr/>
                    <a:lstStyle/>
                    <a:p>
                      <a:pPr algn="ctr" fontAlgn="b"/>
                      <a:r>
                        <a:rPr lang="en-US" sz="1600" kern="1200" dirty="0">
                          <a:solidFill>
                            <a:schemeClr val="tx2"/>
                          </a:solidFill>
                          <a:latin typeface="+mn-lt"/>
                          <a:ea typeface="+mn-ea"/>
                          <a:cs typeface="+mn-cs"/>
                        </a:rPr>
                        <a:t>58.5 Hz</a:t>
                      </a:r>
                    </a:p>
                  </a:txBody>
                  <a:tcPr marL="9525" marR="9525" marT="9525" marB="0" anchor="ctr"/>
                </a:tc>
                <a:tc>
                  <a:txBody>
                    <a:bodyPr/>
                    <a:lstStyle/>
                    <a:p>
                      <a:pPr algn="ctr"/>
                      <a:r>
                        <a:rPr lang="en-US" sz="1600" kern="1200" dirty="0">
                          <a:solidFill>
                            <a:schemeClr val="tx2"/>
                          </a:solidFill>
                          <a:latin typeface="+mn-lt"/>
                          <a:ea typeface="+mn-ea"/>
                          <a:cs typeface="+mn-cs"/>
                        </a:rPr>
                        <a:t>A total of at least 25% of the TO Load</a:t>
                      </a:r>
                    </a:p>
                  </a:txBody>
                  <a:tcPr marL="73025" marR="73025" anchor="ctr"/>
                </a:tc>
                <a:tc>
                  <a:txBody>
                    <a:bodyPr/>
                    <a:lstStyle/>
                    <a:p>
                      <a:pPr algn="ctr" fontAlgn="b"/>
                      <a:r>
                        <a:rPr lang="en-US" sz="1600" b="1" kern="1200" dirty="0">
                          <a:solidFill>
                            <a:schemeClr val="tx2"/>
                          </a:solidFill>
                          <a:latin typeface="+mn-lt"/>
                          <a:ea typeface="+mn-ea"/>
                          <a:cs typeface="+mn-cs"/>
                        </a:rPr>
                        <a:t>32.62%</a:t>
                      </a:r>
                    </a:p>
                  </a:txBody>
                  <a:tcPr marL="9525" marR="9525" marT="9525" marB="0" anchor="ctr"/>
                </a:tc>
                <a:extLst>
                  <a:ext uri="{0D108BD9-81ED-4DB2-BD59-A6C34878D82A}">
                    <a16:rowId xmlns:a16="http://schemas.microsoft.com/office/drawing/2014/main" val="10003"/>
                  </a:ext>
                </a:extLst>
              </a:tr>
            </a:tbl>
          </a:graphicData>
        </a:graphic>
      </p:graphicFrame>
      <p:sp>
        <p:nvSpPr>
          <p:cNvPr id="9" name="Slide Number Placeholder 8"/>
          <p:cNvSpPr>
            <a:spLocks noGrp="1"/>
          </p:cNvSpPr>
          <p:nvPr>
            <p:ph type="sldNum" sz="quarter" idx="4"/>
          </p:nvPr>
        </p:nvSpPr>
        <p:spPr/>
        <p:txBody>
          <a:bodyPr/>
          <a:lstStyle/>
          <a:p>
            <a:fld id="{1D93BD3E-1E9A-4970-A6F7-E7AC52762E0C}" type="slidenum">
              <a:rPr lang="en-US" smtClean="0"/>
              <a:pPr/>
              <a:t>4</a:t>
            </a:fld>
            <a:endParaRPr lang="en-US"/>
          </a:p>
        </p:txBody>
      </p:sp>
    </p:spTree>
    <p:extLst>
      <p:ext uri="{BB962C8B-B14F-4D97-AF65-F5344CB8AC3E}">
        <p14:creationId xmlns:p14="http://schemas.microsoft.com/office/powerpoint/2010/main" val="219772866"/>
      </p:ext>
    </p:extLst>
  </p:cSld>
  <p:clrMapOvr>
    <a:masterClrMapping/>
  </p:clrMapOvr>
</p:sld>
</file>

<file path=ppt/theme/theme1.xml><?xml version="1.0" encoding="utf-8"?>
<a:theme xmlns:a="http://schemas.openxmlformats.org/drawingml/2006/main" name="1_Custom Design">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v.2">
      <a:dk1>
        <a:sysClr val="windowText" lastClr="000000"/>
      </a:dk1>
      <a:lt1>
        <a:srgbClr val="FFFFFF"/>
      </a:lt1>
      <a:dk2>
        <a:srgbClr val="5B6770"/>
      </a:dk2>
      <a:lt2>
        <a:srgbClr val="FFFFFF"/>
      </a:lt2>
      <a:accent1>
        <a:srgbClr val="00AEC7"/>
      </a:accent1>
      <a:accent2>
        <a:srgbClr val="5B6770"/>
      </a:accent2>
      <a:accent3>
        <a:srgbClr val="26D07C"/>
      </a:accent3>
      <a:accent4>
        <a:srgbClr val="003865"/>
      </a:accent4>
      <a:accent5>
        <a:srgbClr val="685BC7"/>
      </a:accent5>
      <a:accent6>
        <a:srgbClr val="890C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1D22C17BBED2EF4E802F4F21A1D28B33" ma:contentTypeVersion="2" ma:contentTypeDescription="Create a new document." ma:contentTypeScope="" ma:versionID="9af9a6a7f20f8b3a59fa1b39039166a0">
  <xsd:schema xmlns:xsd="http://www.w3.org/2001/XMLSchema" xmlns:xs="http://www.w3.org/2001/XMLSchema" xmlns:p="http://schemas.microsoft.com/office/2006/metadata/properties" xmlns:ns2="c34af464-7aa1-4edd-9be4-83dffc1cb926" targetNamespace="http://schemas.microsoft.com/office/2006/metadata/properties" ma:root="true" ma:fieldsID="26b17897b0dee42c4ef932dfddf4050e"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8CD31AE9-CBEE-46C2-9463-965098B62F8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3.xml><?xml version="1.0" encoding="utf-8"?>
<ds:datastoreItem xmlns:ds="http://schemas.openxmlformats.org/officeDocument/2006/customXml" ds:itemID="{C0E9AA12-8AF9-4AA6-90FE-24669859CDF3}">
  <ds:schemaRefs>
    <ds:schemaRef ds:uri="http://schemas.microsoft.com/office/2006/metadata/properties"/>
    <ds:schemaRef ds:uri="http://purl.org/dc/terms/"/>
    <ds:schemaRef ds:uri="http://purl.org/dc/dcmitype/"/>
    <ds:schemaRef ds:uri="http://purl.org/dc/elements/1.1/"/>
    <ds:schemaRef ds:uri="http://www.w3.org/XML/1998/namespace"/>
    <ds:schemaRef ds:uri="http://schemas.microsoft.com/office/2006/documentManagement/types"/>
    <ds:schemaRef ds:uri="http://schemas.microsoft.com/office/infopath/2007/PartnerControls"/>
    <ds:schemaRef ds:uri="http://schemas.openxmlformats.org/package/2006/metadata/core-propertie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4687</TotalTime>
  <Words>412</Words>
  <Application>Microsoft Office PowerPoint</Application>
  <PresentationFormat>On-screen Show (4:3)</PresentationFormat>
  <Paragraphs>62</Paragraphs>
  <Slides>4</Slides>
  <Notes>3</Notes>
  <HiddenSlides>0</HiddenSlides>
  <MMClips>0</MMClips>
  <ScaleCrop>false</ScaleCrop>
  <HeadingPairs>
    <vt:vector size="6" baseType="variant">
      <vt:variant>
        <vt:lpstr>Fonts Used</vt:lpstr>
      </vt:variant>
      <vt:variant>
        <vt:i4>2</vt:i4>
      </vt:variant>
      <vt:variant>
        <vt:lpstr>Theme</vt:lpstr>
      </vt:variant>
      <vt:variant>
        <vt:i4>2</vt:i4>
      </vt:variant>
      <vt:variant>
        <vt:lpstr>Slide Titles</vt:lpstr>
      </vt:variant>
      <vt:variant>
        <vt:i4>4</vt:i4>
      </vt:variant>
    </vt:vector>
  </HeadingPairs>
  <TitlesOfParts>
    <vt:vector size="8" baseType="lpstr">
      <vt:lpstr>Arial</vt:lpstr>
      <vt:lpstr>Calibri</vt:lpstr>
      <vt:lpstr>1_Custom Design</vt:lpstr>
      <vt:lpstr>Office Theme</vt:lpstr>
      <vt:lpstr>PowerPoint Presentation</vt:lpstr>
      <vt:lpstr>Background on the ERCOT UFLS Survey and Requirements</vt:lpstr>
      <vt:lpstr>2022 UFLS Survey Activity Timeline</vt:lpstr>
      <vt:lpstr>Survey Results</vt:lpstr>
    </vt:vector>
  </TitlesOfParts>
  <Company>The Electric Reliability Council of Texas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Gonzales, David</cp:lastModifiedBy>
  <cp:revision>88</cp:revision>
  <cp:lastPrinted>2016-01-21T20:53:15Z</cp:lastPrinted>
  <dcterms:created xsi:type="dcterms:W3CDTF">2016-01-21T15:20:31Z</dcterms:created>
  <dcterms:modified xsi:type="dcterms:W3CDTF">2022-08-18T13:25:11Z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0x0101001D22C17BBED2EF4E802F4F21A1D28B33</vt:lpwstr>
  </property>
</Properties>
</file>