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autoAdjust="0"/>
    <p:restoredTop sz="96400" autoAdjust="0"/>
  </p:normalViewPr>
  <p:slideViewPr>
    <p:cSldViewPr showGuides="1">
      <p:cViewPr varScale="1">
        <p:scale>
          <a:sx n="72" d="100"/>
          <a:sy n="72" d="100"/>
        </p:scale>
        <p:origin x="1308" y="66"/>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8/18/2022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8/18/2022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dirty="0">
                <a:latin typeface="+mj-lt"/>
              </a:rPr>
              <a:t>ERCOT 2022 UFLS Survey Results</a:t>
            </a:r>
          </a:p>
          <a:p>
            <a:endParaRPr lang="en-US" sz="2000" dirty="0">
              <a:solidFill>
                <a:schemeClr val="tx2"/>
              </a:solidFill>
              <a:latin typeface="+mj-lt"/>
            </a:endParaRPr>
          </a:p>
          <a:p>
            <a:r>
              <a:rPr lang="en-US" sz="2000" dirty="0">
                <a:latin typeface="+mj-lt"/>
              </a:rPr>
              <a:t>ERCOT Compliance</a:t>
            </a:r>
            <a:endParaRPr lang="en-US" sz="2000" dirty="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a:noAutofit/>
          </a:bodyPr>
          <a:lstStyle/>
          <a:p>
            <a:pPr marL="0" indent="0">
              <a:buNone/>
            </a:pPr>
            <a:r>
              <a:rPr lang="en-US" sz="1600" dirty="0"/>
              <a:t>ERCOT coordinated and conducted the 2022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600" dirty="0"/>
              <a:t>The table below is taken from the </a:t>
            </a:r>
            <a:r>
              <a:rPr lang="en-US" sz="1600" b="1" i="1" dirty="0"/>
              <a:t>ERCOT Nodal Operating Guides, Section 2.6.1 (1), Requirements for Under-Frequency Load Shedding</a:t>
            </a:r>
            <a:r>
              <a:rPr lang="en-US" sz="1600" dirty="0"/>
              <a:t>, and lists the required load shed amounts:</a:t>
            </a:r>
          </a:p>
          <a:p>
            <a:pPr marL="0" indent="0">
              <a:buNone/>
            </a:pPr>
            <a:endParaRPr lang="en-US" sz="1600" dirty="0"/>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dirty="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516158222"/>
              </p:ext>
            </p:extLst>
          </p:nvPr>
        </p:nvGraphicFramePr>
        <p:xfrm>
          <a:off x="1445497" y="2459021"/>
          <a:ext cx="6248400" cy="172195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dirty="0">
                          <a:solidFill>
                            <a:schemeClr val="tx2"/>
                          </a:solidFill>
                          <a:latin typeface="+mn-lt"/>
                          <a:ea typeface="+mn-ea"/>
                          <a:cs typeface="+mn-cs"/>
                        </a:rPr>
                        <a:t>59.3 Hz </a:t>
                      </a:r>
                    </a:p>
                  </a:txBody>
                  <a:tcPr marL="9525" marR="9525" marT="9525" marB="0" anchor="ctr"/>
                </a:tc>
                <a:tc>
                  <a:txBody>
                    <a:bodyPr/>
                    <a:lstStyle/>
                    <a:p>
                      <a:pPr algn="ctr"/>
                      <a:r>
                        <a:rPr lang="en-US" sz="1600" kern="1200" dirty="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algn="ctr"/>
                      <a:r>
                        <a:rPr lang="en-US" sz="1600" kern="1200" dirty="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dirty="0">
                          <a:solidFill>
                            <a:schemeClr val="tx2"/>
                          </a:solidFill>
                          <a:latin typeface="+mn-lt"/>
                          <a:ea typeface="+mn-ea"/>
                          <a:cs typeface="+mn-cs"/>
                        </a:rPr>
                        <a:t> 58.5 Hz </a:t>
                      </a:r>
                    </a:p>
                  </a:txBody>
                  <a:tcPr marL="9525" marR="9525" marT="9525" marB="0" anchor="ctr"/>
                </a:tc>
                <a:tc>
                  <a:txBody>
                    <a:bodyPr/>
                    <a:lstStyle/>
                    <a:p>
                      <a:pPr algn="ctr" fontAlgn="b"/>
                      <a:r>
                        <a:rPr lang="en-US" sz="1600" kern="1200" dirty="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10003"/>
                  </a:ext>
                </a:extLst>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dirty="0">
                <a:solidFill>
                  <a:schemeClr val="tx2"/>
                </a:solidFill>
              </a:rPr>
              <a:t>ERCOT Nodal Operating Guides, Section 2.6.1 (2) </a:t>
            </a:r>
          </a:p>
          <a:p>
            <a:pPr marL="400050" lvl="1" indent="0">
              <a:buNone/>
            </a:pPr>
            <a:r>
              <a:rPr lang="en-US" sz="1600" i="1" dirty="0">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a:t>2022 UFLS Survey Activity Timeline</a:t>
            </a:r>
            <a:endParaRPr lang="en-US" sz="2000" b="1" dirty="0">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600" dirty="0"/>
              <a:t>Below is the timeline reflecting the survey dates and activities:</a:t>
            </a:r>
          </a:p>
          <a:p>
            <a:pPr marL="0" lvl="0" indent="0">
              <a:buNone/>
            </a:pPr>
            <a:endParaRPr lang="en-US" sz="2000" dirty="0"/>
          </a:p>
          <a:p>
            <a:pPr>
              <a:lnSpc>
                <a:spcPct val="150000"/>
              </a:lnSpc>
            </a:pPr>
            <a:endParaRPr lang="en-US" sz="2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2463671268"/>
              </p:ext>
            </p:extLst>
          </p:nvPr>
        </p:nvGraphicFramePr>
        <p:xfrm>
          <a:off x="533400" y="1371600"/>
          <a:ext cx="7924800" cy="24333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dirty="0"/>
                        <a:t>Date</a:t>
                      </a:r>
                    </a:p>
                  </a:txBody>
                  <a:tcPr anchor="ctr"/>
                </a:tc>
                <a:tc>
                  <a:txBody>
                    <a:bodyPr/>
                    <a:lstStyle/>
                    <a:p>
                      <a:pPr algn="ctr"/>
                      <a:r>
                        <a:rPr lang="en-US" sz="1600" dirty="0"/>
                        <a:t>Activity</a:t>
                      </a:r>
                    </a:p>
                  </a:txBody>
                  <a:tcPr anchor="ctr"/>
                </a:tc>
                <a:extLst>
                  <a:ext uri="{0D108BD9-81ED-4DB2-BD59-A6C34878D82A}">
                    <a16:rowId xmlns:a16="http://schemas.microsoft.com/office/drawing/2014/main" val="10000"/>
                  </a:ext>
                </a:extLst>
              </a:tr>
              <a:tr h="370840">
                <a:tc>
                  <a:txBody>
                    <a:bodyPr/>
                    <a:lstStyle/>
                    <a:p>
                      <a:pPr algn="ctr"/>
                      <a:r>
                        <a:rPr lang="en-US" sz="1600" dirty="0"/>
                        <a:t>March 24</a:t>
                      </a:r>
                      <a:r>
                        <a:rPr lang="en-US" sz="1600" baseline="30000" dirty="0"/>
                        <a:t>th</a:t>
                      </a:r>
                      <a:r>
                        <a:rPr lang="en-US" sz="1600" baseline="0" dirty="0"/>
                        <a:t> </a:t>
                      </a:r>
                      <a:endParaRPr lang="en-US" sz="1600" dirty="0"/>
                    </a:p>
                  </a:txBody>
                  <a:tcPr anchor="ctr"/>
                </a:tc>
                <a:tc>
                  <a:txBody>
                    <a:bodyPr/>
                    <a:lstStyle/>
                    <a:p>
                      <a:pPr algn="l"/>
                      <a:r>
                        <a:rPr lang="en-US" sz="1600" dirty="0"/>
                        <a:t>Announcement of survey timeline to OWG.</a:t>
                      </a:r>
                    </a:p>
                  </a:txBody>
                  <a:tcPr anchor="ctr"/>
                </a:tc>
                <a:extLst>
                  <a:ext uri="{0D108BD9-81ED-4DB2-BD59-A6C34878D82A}">
                    <a16:rowId xmlns:a16="http://schemas.microsoft.com/office/drawing/2014/main" val="10001"/>
                  </a:ext>
                </a:extLst>
              </a:tr>
              <a:tr h="370840">
                <a:tc>
                  <a:txBody>
                    <a:bodyPr/>
                    <a:lstStyle/>
                    <a:p>
                      <a:pPr algn="ctr"/>
                      <a:r>
                        <a:rPr lang="en-US" sz="1600" dirty="0"/>
                        <a:t>April 7</a:t>
                      </a:r>
                      <a:r>
                        <a:rPr lang="en-US" sz="1600" baseline="30000" dirty="0"/>
                        <a:t>th</a:t>
                      </a:r>
                      <a:r>
                        <a:rPr lang="en-US" sz="1600" dirty="0"/>
                        <a:t> </a:t>
                      </a:r>
                      <a:r>
                        <a:rPr lang="en-US" sz="1600" kern="1200" baseline="30000" dirty="0">
                          <a:solidFill>
                            <a:schemeClr val="dk1"/>
                          </a:solidFill>
                          <a:latin typeface="+mn-lt"/>
                          <a:ea typeface="+mn-ea"/>
                          <a:cs typeface="+mn-cs"/>
                        </a:rPr>
                        <a:t> </a:t>
                      </a:r>
                    </a:p>
                  </a:txBody>
                  <a:tcPr anchor="ctr"/>
                </a:tc>
                <a:tc>
                  <a:txBody>
                    <a:bodyPr/>
                    <a:lstStyle/>
                    <a:p>
                      <a:pPr algn="l"/>
                      <a:r>
                        <a:rPr lang="en-US" sz="1600" dirty="0"/>
                        <a:t>Market Notice sent</a:t>
                      </a:r>
                      <a:r>
                        <a:rPr lang="en-US" sz="1600" baseline="0" dirty="0"/>
                        <a:t> to Authorized TO Representatives.</a:t>
                      </a:r>
                      <a:endParaRPr lang="en-US" sz="1600" dirty="0"/>
                    </a:p>
                  </a:txBody>
                  <a:tcPr anchor="ctr"/>
                </a:tc>
                <a:extLst>
                  <a:ext uri="{0D108BD9-81ED-4DB2-BD59-A6C34878D82A}">
                    <a16:rowId xmlns:a16="http://schemas.microsoft.com/office/drawing/2014/main" val="10002"/>
                  </a:ext>
                </a:extLst>
              </a:tr>
              <a:tr h="370840">
                <a:tc>
                  <a:txBody>
                    <a:bodyPr/>
                    <a:lstStyle/>
                    <a:p>
                      <a:pPr algn="ctr"/>
                      <a:r>
                        <a:rPr lang="en-US" sz="1600" dirty="0"/>
                        <a:t>May 12</a:t>
                      </a:r>
                      <a:r>
                        <a:rPr lang="en-US" sz="1600" baseline="30000" dirty="0"/>
                        <a:t>th</a:t>
                      </a:r>
                      <a:r>
                        <a:rPr lang="en-US" sz="1600" baseline="0" dirty="0"/>
                        <a:t> @ </a:t>
                      </a:r>
                      <a:r>
                        <a:rPr lang="en-US" sz="1600" dirty="0"/>
                        <a:t>11:00 AM</a:t>
                      </a:r>
                    </a:p>
                  </a:txBody>
                  <a:tcPr anchor="ctr"/>
                </a:tc>
                <a:tc>
                  <a:txBody>
                    <a:bodyPr/>
                    <a:lstStyle/>
                    <a:p>
                      <a:pPr algn="l"/>
                      <a:r>
                        <a:rPr lang="en-US" sz="1600" dirty="0"/>
                        <a:t>Date and time of survey.</a:t>
                      </a:r>
                    </a:p>
                  </a:txBody>
                  <a:tcPr anchor="ctr"/>
                </a:tc>
                <a:extLst>
                  <a:ext uri="{0D108BD9-81ED-4DB2-BD59-A6C34878D82A}">
                    <a16:rowId xmlns:a16="http://schemas.microsoft.com/office/drawing/2014/main" val="10003"/>
                  </a:ext>
                </a:extLst>
              </a:tr>
              <a:tr h="370840">
                <a:tc>
                  <a:txBody>
                    <a:bodyPr/>
                    <a:lstStyle/>
                    <a:p>
                      <a:pPr algn="ctr"/>
                      <a:r>
                        <a:rPr lang="en-US" sz="1600" dirty="0"/>
                        <a:t>July 15</a:t>
                      </a:r>
                      <a:r>
                        <a:rPr lang="en-US" sz="1600" baseline="30000" dirty="0"/>
                        <a:t>th</a:t>
                      </a:r>
                      <a:endParaRPr lang="en-US" sz="1600" dirty="0"/>
                    </a:p>
                  </a:txBody>
                  <a:tcPr anchor="ctr"/>
                </a:tc>
                <a:tc>
                  <a:txBody>
                    <a:bodyPr/>
                    <a:lstStyle/>
                    <a:p>
                      <a:pPr algn="l"/>
                      <a:r>
                        <a:rPr lang="en-US" sz="1600" dirty="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600" dirty="0"/>
                        <a:t>August – September</a:t>
                      </a:r>
                    </a:p>
                  </a:txBody>
                  <a:tcPr anchor="ctr"/>
                </a:tc>
                <a:tc>
                  <a:txBody>
                    <a:bodyPr/>
                    <a:lstStyle/>
                    <a:p>
                      <a:pPr algn="l"/>
                      <a:r>
                        <a:rPr lang="en-US" sz="1600" dirty="0"/>
                        <a:t>Results reported to OWG, ROS, and TAC.</a:t>
                      </a: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a:normAutofit/>
          </a:bodyPr>
          <a:lstStyle/>
          <a:p>
            <a:pPr marL="0" indent="0">
              <a:buNone/>
            </a:pPr>
            <a:r>
              <a:rPr lang="en-US" sz="1600" dirty="0"/>
              <a:t>The overall results of the 2022 UFLS survey are reflected in the table below:</a:t>
            </a:r>
            <a:endParaRPr lang="en-US" sz="1600" dirty="0">
              <a:solidFill>
                <a:schemeClr val="tx1"/>
              </a:solidFill>
            </a:endParaRPr>
          </a:p>
        </p:txBody>
      </p:sp>
      <p:sp>
        <p:nvSpPr>
          <p:cNvPr id="3" name="Title 2"/>
          <p:cNvSpPr>
            <a:spLocks noGrp="1"/>
          </p:cNvSpPr>
          <p:nvPr>
            <p:ph type="title"/>
          </p:nvPr>
        </p:nvSpPr>
        <p:spPr/>
        <p:txBody>
          <a:bodyPr/>
          <a:lstStyle/>
          <a:p>
            <a:r>
              <a:rPr lang="en-US" sz="2000" dirty="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65358" y="4014030"/>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err="1">
                <a:solidFill>
                  <a:schemeClr val="tx2"/>
                </a:solidFill>
              </a:rPr>
              <a:t>TOs</a:t>
            </a:r>
            <a:r>
              <a:rPr lang="en-US" sz="1600" dirty="0">
                <a:solidFill>
                  <a:schemeClr val="tx2"/>
                </a:solidFill>
              </a:rPr>
              <a:t> successfully met the UFLS requirements for all three thresholds.</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52,825 MW. In comparison, the 2021 survey overall result was 30.60% at 39,700 MW of load.</a:t>
            </a: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668940008"/>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Frequency Threshold</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Minimum Requirement</a:t>
                      </a:r>
                      <a:endParaRPr lang="en-US" sz="1800" b="1" i="0" u="none" strike="noStrike" dirty="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a:effectLst/>
                        </a:rPr>
                        <a:t>Measurement</a:t>
                      </a:r>
                      <a:endParaRPr lang="en-US" sz="1800" b="1" i="0" u="none" strike="noStrike" dirty="0">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dirty="0">
                          <a:solidFill>
                            <a:schemeClr val="tx2"/>
                          </a:solidFill>
                          <a:latin typeface="+mn-lt"/>
                          <a:ea typeface="+mn-ea"/>
                          <a:cs typeface="+mn-cs"/>
                        </a:rPr>
                        <a:t>59.3 Hz</a:t>
                      </a:r>
                    </a:p>
                  </a:txBody>
                  <a:tcPr marL="9525" marR="9525" marT="9525" marB="0" anchor="ctr"/>
                </a:tc>
                <a:tc>
                  <a:txBody>
                    <a:bodyPr/>
                    <a:lstStyle/>
                    <a:p>
                      <a:pPr algn="ctr" fontAlgn="b"/>
                      <a:r>
                        <a:rPr lang="en-US" sz="1600" kern="1200" dirty="0">
                          <a:solidFill>
                            <a:schemeClr val="tx2"/>
                          </a:solidFill>
                          <a:latin typeface="+mn-lt"/>
                          <a:ea typeface="+mn-ea"/>
                          <a:cs typeface="+mn-cs"/>
                        </a:rPr>
                        <a:t>At least 5% of the TO Load</a:t>
                      </a:r>
                    </a:p>
                  </a:txBody>
                  <a:tcPr marL="9525" marR="9525" marT="9525" marB="0" anchor="ctr"/>
                </a:tc>
                <a:tc>
                  <a:txBody>
                    <a:bodyPr/>
                    <a:lstStyle/>
                    <a:p>
                      <a:pPr algn="ctr" fontAlgn="b"/>
                      <a:r>
                        <a:rPr lang="en-US" sz="1600" b="1" kern="1200" dirty="0">
                          <a:solidFill>
                            <a:schemeClr val="tx2"/>
                          </a:solidFill>
                          <a:latin typeface="+mn-lt"/>
                          <a:ea typeface="+mn-ea"/>
                          <a:cs typeface="+mn-cs"/>
                        </a:rPr>
                        <a:t>7.34%</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dirty="0">
                          <a:solidFill>
                            <a:schemeClr val="tx2"/>
                          </a:solidFill>
                          <a:latin typeface="+mn-lt"/>
                          <a:ea typeface="+mn-ea"/>
                          <a:cs typeface="+mn-cs"/>
                        </a:rPr>
                        <a:t> 58.9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2"/>
                          </a:solidFill>
                          <a:latin typeface="+mn-lt"/>
                          <a:ea typeface="+mn-ea"/>
                          <a:cs typeface="+mn-cs"/>
                        </a:rPr>
                        <a:t>   A total of at least</a:t>
                      </a:r>
                      <a:r>
                        <a:rPr lang="en-US" sz="1600" kern="1200" baseline="0" dirty="0">
                          <a:solidFill>
                            <a:schemeClr val="tx2"/>
                          </a:solidFill>
                          <a:latin typeface="+mn-lt"/>
                          <a:ea typeface="+mn-ea"/>
                          <a:cs typeface="+mn-cs"/>
                        </a:rPr>
                        <a:t> 15% of the TO Load</a:t>
                      </a:r>
                      <a:r>
                        <a:rPr lang="en-US" sz="1600" kern="1200" dirty="0">
                          <a:solidFill>
                            <a:schemeClr val="tx2"/>
                          </a:solidFill>
                          <a:latin typeface="+mn-lt"/>
                          <a:ea typeface="+mn-ea"/>
                          <a:cs typeface="+mn-cs"/>
                        </a:rPr>
                        <a:t>	</a:t>
                      </a:r>
                    </a:p>
                  </a:txBody>
                  <a:tcPr marL="73025" marR="73025" anchor="ctr"/>
                </a:tc>
                <a:tc>
                  <a:txBody>
                    <a:bodyPr/>
                    <a:lstStyle/>
                    <a:p>
                      <a:pPr algn="ctr" fontAlgn="b"/>
                      <a:r>
                        <a:rPr lang="en-US" sz="1600" b="1" kern="1200" dirty="0">
                          <a:solidFill>
                            <a:schemeClr val="tx2"/>
                          </a:solidFill>
                          <a:latin typeface="+mn-lt"/>
                          <a:ea typeface="+mn-ea"/>
                          <a:cs typeface="+mn-cs"/>
                        </a:rPr>
                        <a:t>19.87%</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dirty="0">
                          <a:solidFill>
                            <a:schemeClr val="tx2"/>
                          </a:solidFill>
                          <a:latin typeface="+mn-lt"/>
                          <a:ea typeface="+mn-ea"/>
                          <a:cs typeface="+mn-cs"/>
                        </a:rPr>
                        <a:t>58.5 Hz</a:t>
                      </a:r>
                    </a:p>
                  </a:txBody>
                  <a:tcPr marL="9525" marR="9525" marT="9525" marB="0" anchor="ctr"/>
                </a:tc>
                <a:tc>
                  <a:txBody>
                    <a:bodyPr/>
                    <a:lstStyle/>
                    <a:p>
                      <a:pPr algn="ctr"/>
                      <a:r>
                        <a:rPr lang="en-US" sz="1600" kern="1200" dirty="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dirty="0">
                          <a:solidFill>
                            <a:schemeClr val="tx2"/>
                          </a:solidFill>
                          <a:latin typeface="+mn-lt"/>
                          <a:ea typeface="+mn-ea"/>
                          <a:cs typeface="+mn-cs"/>
                        </a:rPr>
                        <a:t>32.62%</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2" ma:contentTypeDescription="Create a new document." ma:contentTypeScope="" ma:versionID="9af9a6a7f20f8b3a59fa1b39039166a0">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CD31AE9-CBEE-46C2-9463-965098B62F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purl.org/dc/dcmitype/"/>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4687</TotalTime>
  <Words>412</Words>
  <Application>Microsoft Office PowerPoint</Application>
  <PresentationFormat>On-screen Show (4:3)</PresentationFormat>
  <Paragraphs>62</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2022 UFLS Survey Activity Timeline</vt:lpstr>
      <vt:lpstr>Survey Results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Gonzales, David</cp:lastModifiedBy>
  <cp:revision>88</cp:revision>
  <cp:lastPrinted>2016-01-21T20:53:15Z</cp:lastPrinted>
  <dcterms:created xsi:type="dcterms:W3CDTF">2016-01-21T15:20:31Z</dcterms:created>
  <dcterms:modified xsi:type="dcterms:W3CDTF">2022-08-18T13:25:11Z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