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700" r:id="rId2"/>
    <p:sldMasterId id="2147483705" r:id="rId3"/>
  </p:sldMasterIdLst>
  <p:notesMasterIdLst>
    <p:notesMasterId r:id="rId6"/>
  </p:notesMasterIdLst>
  <p:handoutMasterIdLst>
    <p:handoutMasterId r:id="rId7"/>
  </p:handoutMasterIdLst>
  <p:sldIdLst>
    <p:sldId id="270" r:id="rId4"/>
    <p:sldId id="62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uthor" initials="A" lastIdx="2" clrIdx="0"/>
  <p:cmAuthor id="7" name="Woodfin, Dan" initials="WD" lastIdx="1" clrIdx="7">
    <p:extLst>
      <p:ext uri="{19B8F6BF-5375-455C-9EA6-DF929625EA0E}">
        <p15:presenceInfo xmlns:p15="http://schemas.microsoft.com/office/powerpoint/2012/main" userId="S-1-5-21-639947351-343809578-3807592339-4693" providerId="AD"/>
      </p:ext>
    </p:extLst>
  </p:cmAuthor>
  <p:cmAuthor id="1" name="Du, Pengwei" initials="DP" lastIdx="3" clrIdx="1">
    <p:extLst>
      <p:ext uri="{19B8F6BF-5375-455C-9EA6-DF929625EA0E}">
        <p15:presenceInfo xmlns:p15="http://schemas.microsoft.com/office/powerpoint/2012/main" userId="S-1-5-21-639947351-343809578-3807592339-42176" providerId="AD"/>
      </p:ext>
    </p:extLst>
  </p:cmAuthor>
  <p:cmAuthor id="2" name="Mago, Nitika" initials="NVM" lastIdx="25" clrIdx="2">
    <p:extLst>
      <p:ext uri="{19B8F6BF-5375-455C-9EA6-DF929625EA0E}">
        <p15:presenceInfo xmlns:p15="http://schemas.microsoft.com/office/powerpoint/2012/main" userId="Mago, Nitika" providerId="None"/>
      </p:ext>
    </p:extLst>
  </p:cmAuthor>
  <p:cmAuthor id="3" name="Steffan, Nick" initials="SN" lastIdx="3" clrIdx="3">
    <p:extLst>
      <p:ext uri="{19B8F6BF-5375-455C-9EA6-DF929625EA0E}">
        <p15:presenceInfo xmlns:p15="http://schemas.microsoft.com/office/powerpoint/2012/main" userId="S-1-5-21-639947351-343809578-3807592339-42285" providerId="AD"/>
      </p:ext>
    </p:extLst>
  </p:cmAuthor>
  <p:cmAuthor id="4" name="Littlefield, Jennifer" initials="LJ" lastIdx="2" clrIdx="4">
    <p:extLst>
      <p:ext uri="{19B8F6BF-5375-455C-9EA6-DF929625EA0E}">
        <p15:presenceInfo xmlns:p15="http://schemas.microsoft.com/office/powerpoint/2012/main" userId="S-1-5-21-639947351-343809578-3807592339-51623" providerId="AD"/>
      </p:ext>
    </p:extLst>
  </p:cmAuthor>
  <p:cmAuthor id="5" name="Li, Weifeng" initials="LW" lastIdx="10" clrIdx="5">
    <p:extLst>
      <p:ext uri="{19B8F6BF-5375-455C-9EA6-DF929625EA0E}">
        <p15:presenceInfo xmlns:p15="http://schemas.microsoft.com/office/powerpoint/2012/main" userId="S-1-5-21-639947351-343809578-3807592339-55239" providerId="AD"/>
      </p:ext>
    </p:extLst>
  </p:cmAuthor>
  <p:cmAuthor id="6" name="Matevosyan, Julia" initials="MJ" lastIdx="3" clrIdx="6">
    <p:extLst>
      <p:ext uri="{19B8F6BF-5375-455C-9EA6-DF929625EA0E}">
        <p15:presenceInfo xmlns:p15="http://schemas.microsoft.com/office/powerpoint/2012/main" userId="S-1-5-21-639947351-343809578-3807592339-335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E89F"/>
    <a:srgbClr val="73C8FD"/>
    <a:srgbClr val="50BC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86" autoAdjust="0"/>
    <p:restoredTop sz="95112" autoAdjust="0"/>
  </p:normalViewPr>
  <p:slideViewPr>
    <p:cSldViewPr snapToGrid="0">
      <p:cViewPr varScale="1">
        <p:scale>
          <a:sx n="105" d="100"/>
          <a:sy n="105" d="100"/>
        </p:scale>
        <p:origin x="1764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 snapToGrid="0" showGuides="1">
      <p:cViewPr varScale="1">
        <p:scale>
          <a:sx n="98" d="100"/>
          <a:sy n="98" d="100"/>
        </p:scale>
        <p:origin x="3516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Master" Target="slideMasters/slideMaster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ADBA4A-CF1B-46AC-9045-2B6612C0624C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EE2B4-D30B-4D65-BC1C-DE57E47650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121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C6F44-CB68-48CB-8188-A47D4423899A}" type="datetimeFigureOut">
              <a:rPr lang="en-US" smtClean="0"/>
              <a:t>8/16/2022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2613F-3576-4EE9-945C-25503B987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48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72613F-3576-4EE9-945C-25503B987A3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1059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569075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1428750" y="2625326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1428750" y="4232673"/>
            <a:ext cx="6286500" cy="0"/>
          </a:xfrm>
          <a:prstGeom prst="line">
            <a:avLst/>
          </a:prstGeom>
          <a:ln>
            <a:solidFill>
              <a:schemeClr val="accent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6"/>
          </p:nvPr>
        </p:nvSpPr>
        <p:spPr>
          <a:xfrm>
            <a:off x="1428750" y="2895600"/>
            <a:ext cx="6286500" cy="990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3200" b="1" cap="small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8147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2695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DB75BAC-74D7-43DA-9DE7-3912ED22B40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ontent Placeholder 2"/>
          <p:cNvSpPr>
            <a:spLocks noGrp="1"/>
          </p:cNvSpPr>
          <p:nvPr>
            <p:ph idx="13"/>
          </p:nvPr>
        </p:nvSpPr>
        <p:spPr>
          <a:xfrm>
            <a:off x="4636008" y="86334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420624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</p:spTree>
    <p:extLst>
      <p:ext uri="{BB962C8B-B14F-4D97-AF65-F5344CB8AC3E}">
        <p14:creationId xmlns:p14="http://schemas.microsoft.com/office/powerpoint/2010/main" val="2374833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7085C4-D6A8-46D9-A1BA-F87C2DEFFCD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3"/>
          </p:nvPr>
        </p:nvSpPr>
        <p:spPr>
          <a:xfrm>
            <a:off x="4636008" y="1695200"/>
            <a:ext cx="4206240" cy="423277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Content Placeholder 2"/>
          <p:cNvSpPr>
            <a:spLocks noGrp="1"/>
          </p:cNvSpPr>
          <p:nvPr>
            <p:ph idx="14"/>
          </p:nvPr>
        </p:nvSpPr>
        <p:spPr>
          <a:xfrm>
            <a:off x="304800" y="1695200"/>
            <a:ext cx="4206240" cy="4224833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2"/>
          <p:cNvSpPr>
            <a:spLocks noGrp="1"/>
          </p:cNvSpPr>
          <p:nvPr>
            <p:ph idx="15"/>
          </p:nvPr>
        </p:nvSpPr>
        <p:spPr>
          <a:xfrm>
            <a:off x="4636008" y="863347"/>
            <a:ext cx="4206240" cy="730506"/>
          </a:xfrm>
          <a:prstGeom prst="rect">
            <a:avLst/>
          </a:prstGeom>
        </p:spPr>
        <p:txBody>
          <a:bodyPr/>
          <a:lstStyle>
            <a:lvl1pPr marL="0" marR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Click to edit Master text styles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6"/>
          </p:nvPr>
        </p:nvSpPr>
        <p:spPr>
          <a:xfrm>
            <a:off x="304800" y="855407"/>
            <a:ext cx="4206240" cy="73050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="1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18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18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2814561" y="266304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2814561" y="266304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itle 1"/>
          <p:cNvSpPr txBox="1">
            <a:spLocks/>
          </p:cNvSpPr>
          <p:nvPr userDrawn="1"/>
        </p:nvSpPr>
        <p:spPr>
          <a:xfrm>
            <a:off x="2898648" y="243682"/>
            <a:ext cx="6016752" cy="518318"/>
          </a:xfrm>
          <a:prstGeom prst="rect">
            <a:avLst/>
          </a:prstGeom>
        </p:spPr>
        <p:txBody>
          <a:bodyPr/>
          <a:lstStyle>
            <a:lvl1pPr algn="l" defTabSz="685800" rtl="0" eaLnBrk="1" latinLnBrk="0" hangingPunct="1">
              <a:spcBef>
                <a:spcPct val="0"/>
              </a:spcBef>
              <a:buNone/>
              <a:defRPr sz="3200" b="1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3"/>
          </p:nvPr>
        </p:nvSpPr>
        <p:spPr>
          <a:xfrm>
            <a:off x="301752" y="859536"/>
            <a:ext cx="8531352" cy="5065776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 marL="557213" indent="-214313">
              <a:buClr>
                <a:schemeClr val="accent1"/>
              </a:buClr>
              <a:buFont typeface="Wingdings" panose="05000000000000000000" pitchFamily="2" charset="2"/>
              <a:buChar char="§"/>
              <a:defRPr sz="1800" baseline="0">
                <a:solidFill>
                  <a:schemeClr val="tx2"/>
                </a:solidFill>
              </a:defRPr>
            </a:lvl2pPr>
            <a:lvl3pPr marL="857250" indent="-171450">
              <a:buClr>
                <a:schemeClr val="tx2"/>
              </a:buClr>
              <a:buFont typeface="Courier New" panose="02070309020205020404" pitchFamily="49" charset="0"/>
              <a:buChar char="o"/>
              <a:defRPr sz="1600" baseline="0">
                <a:solidFill>
                  <a:schemeClr val="tx2"/>
                </a:solidFill>
              </a:defRPr>
            </a:lvl3pPr>
            <a:lvl4pPr>
              <a:buClr>
                <a:schemeClr val="accent1"/>
              </a:buCl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8977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50883" y="4837176"/>
            <a:ext cx="4465283" cy="64922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47872" y="3429000"/>
            <a:ext cx="4465283" cy="923544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cap="none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3547872" y="1325880"/>
            <a:ext cx="5519928" cy="230428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1" cap="sm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93213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18318"/>
          </a:xfrm>
          <a:prstGeom prst="rect">
            <a:avLst/>
          </a:prstGeom>
        </p:spPr>
        <p:txBody>
          <a:bodyPr/>
          <a:lstStyle>
            <a:lvl1pPr algn="l">
              <a:defRPr sz="32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5064627"/>
          </a:xfrm>
          <a:prstGeom prst="rect">
            <a:avLst/>
          </a:prstGeom>
        </p:spPr>
        <p:txBody>
          <a:bodyPr/>
          <a:lstStyle>
            <a:lvl1pPr>
              <a:defRPr sz="1800" baseline="0">
                <a:solidFill>
                  <a:schemeClr val="tx2"/>
                </a:solidFill>
              </a:defRPr>
            </a:lvl1pPr>
            <a:lvl2pPr>
              <a:defRPr sz="1800" baseline="0">
                <a:solidFill>
                  <a:schemeClr val="tx2"/>
                </a:solidFill>
              </a:defRPr>
            </a:lvl2pPr>
            <a:lvl3pPr>
              <a:defRPr sz="1600" baseline="0">
                <a:solidFill>
                  <a:schemeClr val="tx2"/>
                </a:solidFill>
              </a:defRPr>
            </a:lvl3pPr>
            <a:lvl4pPr>
              <a:defRPr sz="1600" baseline="0">
                <a:solidFill>
                  <a:schemeClr val="tx2"/>
                </a:solidFill>
              </a:defRPr>
            </a:lvl4pPr>
            <a:lvl5pPr>
              <a:defRPr sz="1400"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19768" y="6553200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769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0547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>
                <a:solidFill>
                  <a:prstClr val="black">
                    <a:tint val="75000"/>
                  </a:prstClr>
                </a:solidFill>
              </a:rPr>
              <a:t>Footer text goes here.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7477" y="6561137"/>
            <a:ext cx="457200" cy="2206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2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6" y="6553201"/>
            <a:ext cx="919882" cy="2077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50" b="1" dirty="0">
                <a:solidFill>
                  <a:srgbClr val="5B6770"/>
                </a:solidFill>
              </a:rPr>
              <a:t>Public</a:t>
            </a:r>
          </a:p>
        </p:txBody>
      </p:sp>
      <p:sp>
        <p:nvSpPr>
          <p:cNvPr id="11" name="Slide Number Placeholder 8"/>
          <p:cNvSpPr txBox="1">
            <a:spLocks/>
          </p:cNvSpPr>
          <p:nvPr userDrawn="1"/>
        </p:nvSpPr>
        <p:spPr>
          <a:xfrm>
            <a:off x="8664677" y="6561137"/>
            <a:ext cx="387883" cy="2127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0E7085C4-D6A8-46D9-A1BA-F87C2DEFFCDB}" type="slidenum">
              <a:rPr lang="en-US" sz="900" smtClean="0">
                <a:solidFill>
                  <a:schemeClr val="bg1">
                    <a:lumMod val="75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75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64" r:id="rId2"/>
    <p:sldLayoutId id="2147483690" r:id="rId3"/>
    <p:sldLayoutId id="2147483691" r:id="rId4"/>
    <p:sldLayoutId id="2147483682" r:id="rId5"/>
  </p:sldLayoutIdLst>
  <p:hf hdr="0" ftr="0" dt="0"/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884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4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171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rcot.com/files/docs/2022/03/16/RRS_Limits_Study_Stakeholder_Feedback.docx" TargetMode="External"/><Relationship Id="rId2" Type="http://schemas.openxmlformats.org/officeDocument/2006/relationships/hyperlink" Target="https://www.ercot.com/files/docs/2022/02/16/GE-ERCOT%20PFR%20Study%20PDCWG%202-16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EC8516F-010F-4709-81E8-45572D2088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PDCWG</a:t>
            </a:r>
          </a:p>
          <a:p>
            <a:r>
              <a:rPr lang="en-US" dirty="0"/>
              <a:t>Aug. 17, 2022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547872" y="3967700"/>
            <a:ext cx="4465283" cy="384843"/>
          </a:xfrm>
        </p:spPr>
        <p:txBody>
          <a:bodyPr/>
          <a:lstStyle/>
          <a:p>
            <a:r>
              <a:rPr lang="en-US" dirty="0"/>
              <a:t>ERCOT Staff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altLang="zh-CN" sz="3200" dirty="0"/>
              <a:t>Status Update on RFP</a:t>
            </a:r>
          </a:p>
          <a:p>
            <a:endParaRPr lang="en-US" altLang="zh-CN" sz="3200" i="1" cap="none" dirty="0"/>
          </a:p>
          <a:p>
            <a:pPr lvl="1"/>
            <a:r>
              <a:rPr lang="en-US" altLang="zh-CN" sz="2400" i="1" cap="none" dirty="0">
                <a:solidFill>
                  <a:schemeClr val="tx2"/>
                </a:solidFill>
              </a:rPr>
              <a:t>A Study to Evaluate the Need for Limitations on Resources Providing R</a:t>
            </a:r>
            <a:r>
              <a:rPr lang="en-US" sz="2400" i="1" cap="none" dirty="0">
                <a:solidFill>
                  <a:schemeClr val="tx2"/>
                </a:solidFill>
              </a:rPr>
              <a:t>RS-PFR</a:t>
            </a:r>
          </a:p>
        </p:txBody>
      </p:sp>
    </p:spTree>
    <p:extLst>
      <p:ext uri="{BB962C8B-B14F-4D97-AF65-F5344CB8AC3E}">
        <p14:creationId xmlns:p14="http://schemas.microsoft.com/office/powerpoint/2010/main" val="218805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D44DD-3B6A-4469-88E4-F9F5A31C4F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August Update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112CA2-B420-47A7-A8D2-87B856641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55406"/>
            <a:ext cx="8534400" cy="3208020"/>
          </a:xfrm>
          <a:solidFill>
            <a:schemeClr val="tx2">
              <a:lumMod val="20000"/>
              <a:lumOff val="80000"/>
            </a:schemeClr>
          </a:solidFill>
        </p:spPr>
        <p:txBody>
          <a:bodyPr/>
          <a:lstStyle/>
          <a:p>
            <a:pPr marL="0" indent="0">
              <a:buNone/>
            </a:pPr>
            <a:r>
              <a:rPr lang="en-US" sz="1400" b="1" i="1" dirty="0"/>
              <a:t>Background</a:t>
            </a:r>
          </a:p>
          <a:p>
            <a:r>
              <a:rPr lang="en-US" sz="1200" dirty="0"/>
              <a:t>In 2020, the PDCWG had several discussions on the topic of whether appropriate limits are needed for provision of RRS-PFR for non-thermal resources.</a:t>
            </a:r>
          </a:p>
          <a:p>
            <a:endParaRPr lang="en-US" sz="700" dirty="0"/>
          </a:p>
          <a:p>
            <a:r>
              <a:rPr lang="en-US" sz="1200" dirty="0"/>
              <a:t>During those discussions, it was recommended that the RRS-</a:t>
            </a:r>
            <a:r>
              <a:rPr lang="en-US" sz="1200" dirty="0" err="1"/>
              <a:t>PFR</a:t>
            </a:r>
            <a:r>
              <a:rPr lang="en-US" sz="1200" dirty="0"/>
              <a:t> limit, if necessary, should be evaluated more broadly to identify any reliability-related limitations that need to be imposed on Resources providing RRS-PFR</a:t>
            </a:r>
          </a:p>
          <a:p>
            <a:pPr lvl="1"/>
            <a:r>
              <a:rPr lang="en-US" sz="1200" dirty="0"/>
              <a:t>The evaluation should look at the problem from a broad, technology-neutral perspective to identify the reliability reason(s) to impose such a limit; </a:t>
            </a:r>
          </a:p>
          <a:p>
            <a:pPr lvl="1"/>
            <a:r>
              <a:rPr lang="en-US" sz="1200" dirty="0"/>
              <a:t>take into account the technology trends and the changes planned for the ERCOT grid in the foreseen future;</a:t>
            </a:r>
          </a:p>
          <a:p>
            <a:pPr lvl="1"/>
            <a:r>
              <a:rPr lang="en-US" sz="1200" dirty="0"/>
              <a:t>leverage model, data, or operational experiences from other systems</a:t>
            </a:r>
          </a:p>
          <a:p>
            <a:pPr marL="0" indent="0">
              <a:buNone/>
            </a:pPr>
            <a:r>
              <a:rPr lang="en-US" sz="1200" dirty="0"/>
              <a:t> </a:t>
            </a:r>
          </a:p>
          <a:p>
            <a:r>
              <a:rPr lang="en-US" sz="1200" dirty="0"/>
              <a:t>RFP was issued in January 2021, and GE Energy Consulting was selected from the pool of six RFP respondents. The project was officially started in Dec. 2021.</a:t>
            </a:r>
          </a:p>
          <a:p>
            <a:pPr lvl="1"/>
            <a:endParaRPr lang="en-US" sz="700" dirty="0"/>
          </a:p>
          <a:p>
            <a:r>
              <a:rPr lang="en-US" sz="1200" dirty="0"/>
              <a:t>ERCOT solicited comments and feedbacks to </a:t>
            </a:r>
            <a:r>
              <a:rPr lang="en-US" sz="1200" dirty="0">
                <a:hlinkClick r:id="rId2"/>
              </a:rPr>
              <a:t>the proposed work </a:t>
            </a:r>
            <a:r>
              <a:rPr lang="en-US" sz="1200" dirty="0"/>
              <a:t> at Feb 2022 </a:t>
            </a:r>
            <a:r>
              <a:rPr lang="en-US" sz="1200" dirty="0" err="1"/>
              <a:t>PDCWG</a:t>
            </a:r>
            <a:r>
              <a:rPr lang="en-US" sz="1200" dirty="0"/>
              <a:t> and provided the </a:t>
            </a:r>
            <a:r>
              <a:rPr lang="en-US" sz="1200" dirty="0">
                <a:hlinkClick r:id="rId3"/>
              </a:rPr>
              <a:t>responses</a:t>
            </a:r>
            <a:r>
              <a:rPr lang="en-US" sz="1200" dirty="0"/>
              <a:t> to these comments.</a:t>
            </a:r>
          </a:p>
          <a:p>
            <a:endParaRPr lang="en-US" sz="1600" dirty="0"/>
          </a:p>
          <a:p>
            <a:endParaRPr lang="en-US" sz="1200" dirty="0"/>
          </a:p>
          <a:p>
            <a:endParaRPr lang="en-US" sz="16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1ADF4-0F7B-4CBB-8004-8EBD7BA5DE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98227F5-1DDE-4809-B5A5-C8A96FC02FB8}"/>
              </a:ext>
            </a:extLst>
          </p:cNvPr>
          <p:cNvSpPr txBox="1">
            <a:spLocks/>
          </p:cNvSpPr>
          <p:nvPr/>
        </p:nvSpPr>
        <p:spPr>
          <a:xfrm>
            <a:off x="304800" y="4224528"/>
            <a:ext cx="8534400" cy="1552956"/>
          </a:xfrm>
          <a:prstGeom prst="rect">
            <a:avLst/>
          </a:prstGeom>
        </p:spPr>
        <p:txBody>
          <a:bodyPr/>
          <a:lstStyle>
            <a:lvl1pPr marL="257175" indent="-257175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57213" indent="-214313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/>
              <a:t>GE is actively conducting studies in this context. </a:t>
            </a:r>
          </a:p>
          <a:p>
            <a:r>
              <a:rPr lang="en-US" sz="1600" dirty="0"/>
              <a:t>Some of the delay in completion of this effort is related to building cases that could be used for dynamic evaluations using PSS/E</a:t>
            </a:r>
          </a:p>
          <a:p>
            <a:r>
              <a:rPr lang="en-US" sz="1600" dirty="0"/>
              <a:t>As of now ERCOT expects to bring results and any recommendations from the study to November (or at </a:t>
            </a:r>
            <a:r>
              <a:rPr lang="en-US" sz="1600"/>
              <a:t>the latest December) </a:t>
            </a:r>
            <a:r>
              <a:rPr lang="en-US" sz="1600" dirty="0"/>
              <a:t>2022 PDCWG.</a:t>
            </a:r>
          </a:p>
          <a:p>
            <a:endParaRPr lang="en-US" dirty="0"/>
          </a:p>
          <a:p>
            <a:endParaRPr lang="en-US" dirty="0"/>
          </a:p>
          <a:p>
            <a:endParaRPr lang="en-US" sz="1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00287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ERCOT Identity v.2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EC7"/>
      </a:accent1>
      <a:accent2>
        <a:srgbClr val="5B6770"/>
      </a:accent2>
      <a:accent3>
        <a:srgbClr val="26D07C"/>
      </a:accent3>
      <a:accent4>
        <a:srgbClr val="003865"/>
      </a:accent4>
      <a:accent5>
        <a:srgbClr val="685BC7"/>
      </a:accent5>
      <a:accent6>
        <a:srgbClr val="890C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33974</TotalTime>
  <Words>258</Words>
  <Application>Microsoft Office PowerPoint</Application>
  <PresentationFormat>On-screen Show (4:3)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Courier New</vt:lpstr>
      <vt:lpstr>Wingdings</vt:lpstr>
      <vt:lpstr>1_Office Theme</vt:lpstr>
      <vt:lpstr>2_Custom Design</vt:lpstr>
      <vt:lpstr>3_Custom Design</vt:lpstr>
      <vt:lpstr>PowerPoint Presentation</vt:lpstr>
      <vt:lpstr>August Update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Matevosjana, Julia</dc:creator>
  <cp:lastModifiedBy>ERCOT 728</cp:lastModifiedBy>
  <cp:revision>798</cp:revision>
  <dcterms:created xsi:type="dcterms:W3CDTF">2016-04-16T13:25:21Z</dcterms:created>
  <dcterms:modified xsi:type="dcterms:W3CDTF">2022-08-16T22:55:42Z</dcterms:modified>
</cp:coreProperties>
</file>