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2"/>
  </p:notesMasterIdLst>
  <p:handoutMasterIdLst>
    <p:handoutMasterId r:id="rId13"/>
  </p:handoutMasterIdLst>
  <p:sldIdLst>
    <p:sldId id="260" r:id="rId7"/>
    <p:sldId id="300" r:id="rId8"/>
    <p:sldId id="303" r:id="rId9"/>
    <p:sldId id="302" r:id="rId10"/>
    <p:sldId id="264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inojosa, Jose Luis" initials="HJL" lastIdx="1" clrIdx="0">
    <p:extLst>
      <p:ext uri="{19B8F6BF-5375-455C-9EA6-DF929625EA0E}">
        <p15:presenceInfo xmlns:p15="http://schemas.microsoft.com/office/powerpoint/2012/main" userId="S-1-5-21-639947351-343809578-3807592339-3795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167" autoAdjust="0"/>
    <p:restoredTop sz="69825" autoAdjust="0"/>
  </p:normalViewPr>
  <p:slideViewPr>
    <p:cSldViewPr showGuides="1">
      <p:cViewPr varScale="1">
        <p:scale>
          <a:sx n="91" d="100"/>
          <a:sy n="91" d="100"/>
        </p:scale>
        <p:origin x="1926" y="7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combined cycle tripped offline while carrying approximately 437 MW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Starting Frequency: 59.992 Hz</a:t>
            </a:r>
          </a:p>
          <a:p>
            <a:r>
              <a:rPr lang="en-US" baseline="0" dirty="0"/>
              <a:t>Minimum Frequency: 59.939 Hz</a:t>
            </a:r>
          </a:p>
          <a:p>
            <a:r>
              <a:rPr lang="en-US" baseline="0" dirty="0"/>
              <a:t>A-C Time : 4 seconds</a:t>
            </a:r>
          </a:p>
          <a:p>
            <a:r>
              <a:rPr lang="en-US" baseline="0" dirty="0"/>
              <a:t>Recovery Time(back to deadband): 4 minutes 28 seconds</a:t>
            </a:r>
          </a:p>
          <a:p>
            <a:r>
              <a:rPr lang="en-US" baseline="0" dirty="0"/>
              <a:t>RRS Released: 0 MW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Trip Reason: </a:t>
            </a:r>
            <a:r>
              <a:rPr lang="en-US" b="0" i="0" dirty="0">
                <a:solidFill>
                  <a:srgbClr val="5B6770"/>
                </a:solidFill>
                <a:effectLst/>
                <a:latin typeface="Trade Gothic Pro Light"/>
              </a:rPr>
              <a:t> Unknown at this time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Contextual Information: A total of 344 MW of regulation up was deployed  during the event.</a:t>
            </a:r>
          </a:p>
          <a:p>
            <a:endParaRPr lang="en-US" baseline="0" dirty="0"/>
          </a:p>
          <a:p>
            <a:r>
              <a:rPr lang="en-US" baseline="0" dirty="0"/>
              <a:t>No Selection Reason : The MW lost is only 437 MW (small event)</a:t>
            </a:r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7493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baseline="0" dirty="0"/>
              <a:t>The unit tripped offline while carrying approximately 549 MW</a:t>
            </a:r>
          </a:p>
          <a:p>
            <a:endParaRPr lang="en-US" baseline="0" dirty="0"/>
          </a:p>
          <a:p>
            <a:r>
              <a:rPr lang="en-US" baseline="0" dirty="0"/>
              <a:t>Starting Frequency: 59.997 Hz</a:t>
            </a:r>
          </a:p>
          <a:p>
            <a:r>
              <a:rPr lang="en-US" baseline="0" dirty="0"/>
              <a:t>Minimum Frequency: 59.928 Hz</a:t>
            </a:r>
          </a:p>
          <a:p>
            <a:r>
              <a:rPr lang="en-US" baseline="0" dirty="0"/>
              <a:t>A-C Time : 5 seconds</a:t>
            </a:r>
          </a:p>
          <a:p>
            <a:r>
              <a:rPr lang="en-US" baseline="0" dirty="0"/>
              <a:t>Recovery Time(back to deadband): 4 minutes 36 seconds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RRS Released: 0 MW </a:t>
            </a:r>
          </a:p>
          <a:p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Trip Reason: Blown insulator on the GSU</a:t>
            </a:r>
          </a:p>
          <a:p>
            <a:endParaRPr lang="en-US" baseline="0" dirty="0"/>
          </a:p>
          <a:p>
            <a:r>
              <a:rPr lang="en-US" baseline="0" dirty="0"/>
              <a:t>Contextual Information: A total of 282 MW of regulation Up was deployed during the event.</a:t>
            </a:r>
          </a:p>
          <a:p>
            <a:endParaRPr lang="en-US" baseline="0" dirty="0"/>
          </a:p>
          <a:p>
            <a:r>
              <a:rPr lang="en-US" baseline="0" dirty="0"/>
              <a:t>No Selection Reason: The starting frequency was outside the high deadband</a:t>
            </a:r>
          </a:p>
          <a:p>
            <a:endParaRPr lang="en-US" baseline="0" dirty="0"/>
          </a:p>
          <a:p>
            <a:endParaRPr lang="en-US" baseline="0" dirty="0"/>
          </a:p>
          <a:p>
            <a:endParaRPr lang="en-US" baseline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1153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units tripped offline while carrying approximately 517 MW.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Starting Frequency: 60.014Hz</a:t>
            </a:r>
          </a:p>
          <a:p>
            <a:r>
              <a:rPr lang="en-US" baseline="0" dirty="0"/>
              <a:t>Minimum Frequency: 59.909 Hz</a:t>
            </a:r>
          </a:p>
          <a:p>
            <a:r>
              <a:rPr lang="en-US" baseline="0" dirty="0"/>
              <a:t>A-C Time: 5 seconds</a:t>
            </a:r>
          </a:p>
          <a:p>
            <a:r>
              <a:rPr lang="en-US" baseline="0" dirty="0"/>
              <a:t>Recovery Time (back to deadband): 6 minutes 6 seconds</a:t>
            </a:r>
          </a:p>
          <a:p>
            <a:r>
              <a:rPr lang="en-US" baseline="0" dirty="0"/>
              <a:t>RRS Released : 0 MW </a:t>
            </a:r>
          </a:p>
          <a:p>
            <a:endParaRPr lang="en-US" baseline="0" dirty="0"/>
          </a:p>
          <a:p>
            <a:r>
              <a:rPr lang="en-US" baseline="0" dirty="0"/>
              <a:t>Trip Reason: Removal of ID fan from service for maintenance</a:t>
            </a:r>
          </a:p>
          <a:p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Contextual Information: A total of 88.5 MW of Regulation Up was deployed during the event.</a:t>
            </a:r>
          </a:p>
          <a:p>
            <a:endParaRPr lang="en-US" baseline="0" dirty="0"/>
          </a:p>
          <a:p>
            <a:endParaRPr lang="en-US" baseline="0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1022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1816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5B6770"/>
                </a:solidFill>
              </a:rPr>
              <a:t>ERCOT Frequency Events</a:t>
            </a:r>
          </a:p>
          <a:p>
            <a:r>
              <a:rPr lang="en-US" b="1" dirty="0">
                <a:solidFill>
                  <a:srgbClr val="5B6770"/>
                </a:solidFill>
              </a:rPr>
              <a:t>July 2022</a:t>
            </a:r>
          </a:p>
          <a:p>
            <a:endParaRPr lang="en-US" dirty="0">
              <a:solidFill>
                <a:srgbClr val="5B6770"/>
              </a:solidFill>
            </a:endParaRPr>
          </a:p>
          <a:p>
            <a:r>
              <a:rPr lang="en-US" dirty="0">
                <a:solidFill>
                  <a:srgbClr val="5B6770"/>
                </a:solidFill>
              </a:rPr>
              <a:t>ERCOT</a:t>
            </a:r>
          </a:p>
          <a:p>
            <a:r>
              <a:rPr lang="en-US" dirty="0">
                <a:solidFill>
                  <a:srgbClr val="5B6770"/>
                </a:solidFill>
              </a:rPr>
              <a:t>Operations Planning</a:t>
            </a:r>
          </a:p>
          <a:p>
            <a:endParaRPr lang="en-US" dirty="0">
              <a:solidFill>
                <a:srgbClr val="5B6770"/>
              </a:solidFill>
            </a:endParaRPr>
          </a:p>
          <a:p>
            <a:r>
              <a:rPr lang="en-US" dirty="0">
                <a:solidFill>
                  <a:srgbClr val="5B6770"/>
                </a:solidFill>
              </a:rPr>
              <a:t>PDCWG | August 17, 2022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7/11/22 6:27:53(Non-FME)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34A8CF5-6C31-4DAB-81FC-68B615D28F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045" y="1371600"/>
            <a:ext cx="8925910" cy="3939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1751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7/25/22 7:36:33(Non-FME)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BC7463E-4525-4064-B6DD-1B4FFD61FB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1219201"/>
            <a:ext cx="8686800" cy="4363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08045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7/27/22 1:17:48(FME)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1C074DE-AA88-4704-9A77-9DD63FC7A3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1219201"/>
            <a:ext cx="8686800" cy="4248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96371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dirty="0"/>
              <a:t>Questions?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US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277766965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40852</TotalTime>
  <Words>268</Words>
  <Application>Microsoft Office PowerPoint</Application>
  <PresentationFormat>On-screen Show (4:3)</PresentationFormat>
  <Paragraphs>57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Trade Gothic Pro Light</vt:lpstr>
      <vt:lpstr>1_Custom Design</vt:lpstr>
      <vt:lpstr>Office Theme</vt:lpstr>
      <vt:lpstr>Custom Design</vt:lpstr>
      <vt:lpstr>PowerPoint Presentation</vt:lpstr>
      <vt:lpstr>7/11/22 6:27:53(Non-FME) </vt:lpstr>
      <vt:lpstr>7/25/22 7:36:33(Non-FME) </vt:lpstr>
      <vt:lpstr>7/27/22 1:17:48(FME) 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Masanna Gari, Abhi</cp:lastModifiedBy>
  <cp:revision>736</cp:revision>
  <cp:lastPrinted>2016-01-21T20:53:15Z</cp:lastPrinted>
  <dcterms:created xsi:type="dcterms:W3CDTF">2016-01-21T15:20:31Z</dcterms:created>
  <dcterms:modified xsi:type="dcterms:W3CDTF">2022-08-16T19:39:48Z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