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3" r:id="rId4"/>
    <p:sldMasterId id="2147483662" r:id="rId5"/>
    <p:sldMasterId id="2147483666" r:id="rId6"/>
    <p:sldMasterId id="2147483670" r:id="rId7"/>
    <p:sldMasterId id="2147483674" r:id="rId8"/>
  </p:sldMasterIdLst>
  <p:notesMasterIdLst>
    <p:notesMasterId r:id="rId24"/>
  </p:notesMasterIdLst>
  <p:handoutMasterIdLst>
    <p:handoutMasterId r:id="rId25"/>
  </p:handoutMasterIdLst>
  <p:sldIdLst>
    <p:sldId id="339" r:id="rId9"/>
    <p:sldId id="6468" r:id="rId10"/>
    <p:sldId id="6480" r:id="rId11"/>
    <p:sldId id="6470" r:id="rId12"/>
    <p:sldId id="6478" r:id="rId13"/>
    <p:sldId id="6476" r:id="rId14"/>
    <p:sldId id="6477" r:id="rId15"/>
    <p:sldId id="6466" r:id="rId16"/>
    <p:sldId id="6482" r:id="rId17"/>
    <p:sldId id="6474" r:id="rId18"/>
    <p:sldId id="6472" r:id="rId19"/>
    <p:sldId id="6475" r:id="rId20"/>
    <p:sldId id="6479" r:id="rId21"/>
    <p:sldId id="6481" r:id="rId22"/>
    <p:sldId id="685" r:id="rId23"/>
  </p:sldIdLst>
  <p:sldSz cx="9144000" cy="6858000" type="screen4x3"/>
  <p:notesSz cx="6400800" cy="117284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 userDrawn="1">
          <p15:clr>
            <a:srgbClr val="A4A3A4"/>
          </p15:clr>
        </p15:guide>
        <p15:guide id="2" pos="50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74E12A-1B5E-7698-D623-935F4BF3DC28}" name="Lee, Alex" initials="LA" userId="S::Alex.Lee@ercot.com::e5e9e365-afbe-44ad-87a8-74a5a714bd1d" providerId="AD"/>
  <p188:author id="{6EB0BA4E-B67A-773D-E71C-C3C79855F969}" name="ERCOT 728" initials="ERCOT 728" userId="ERCOT 728" providerId="None"/>
  <p188:author id="{BFC833AC-14B5-2ADF-2BB8-2BCF304C1D0E}" name="Freddy G" initials="A" userId="Freddy G" providerId="None"/>
  <p188:author id="{CDF5FEB7-78D3-4C15-478A-589B231CF4D8}" name="Shun Hsien (Fred) Huang" initials="SH" userId="Shun Hsien (Fred) Huang"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igbee, Nathan" initials="BN" lastIdx="4" clrIdx="0">
    <p:extLst>
      <p:ext uri="{19B8F6BF-5375-455C-9EA6-DF929625EA0E}">
        <p15:presenceInfo xmlns:p15="http://schemas.microsoft.com/office/powerpoint/2012/main" userId="S-1-5-21-639947351-343809578-3807592339-28080" providerId="AD"/>
      </p:ext>
    </p:extLst>
  </p:cmAuthor>
  <p:cmAuthor id="2" name="Woodfin, Dan" initials="WD" lastIdx="4" clrIdx="1">
    <p:extLst>
      <p:ext uri="{19B8F6BF-5375-455C-9EA6-DF929625EA0E}">
        <p15:presenceInfo xmlns:p15="http://schemas.microsoft.com/office/powerpoint/2012/main" userId="S-1-5-21-639947351-343809578-3807592339-4693" providerId="AD"/>
      </p:ext>
    </p:extLst>
  </p:cmAuthor>
  <p:cmAuthor id="3" name="Lee, Alex" initials="LA" lastIdx="7" clrIdx="2">
    <p:extLst>
      <p:ext uri="{19B8F6BF-5375-455C-9EA6-DF929625EA0E}">
        <p15:presenceInfo xmlns:p15="http://schemas.microsoft.com/office/powerpoint/2012/main" userId="S-1-5-21-639947351-343809578-3807592339-12908" providerId="AD"/>
      </p:ext>
    </p:extLst>
  </p:cmAuthor>
  <p:cmAuthor id="4" name="David Beshear" initials="DB" lastIdx="1" clrIdx="3">
    <p:extLst>
      <p:ext uri="{19B8F6BF-5375-455C-9EA6-DF929625EA0E}">
        <p15:presenceInfo xmlns:p15="http://schemas.microsoft.com/office/powerpoint/2012/main" userId="cf3445330a150728" providerId="Windows Live"/>
      </p:ext>
    </p:extLst>
  </p:cmAuthor>
  <p:cmAuthor id="5" name="Huang, Fred" initials="HF" lastIdx="6" clrIdx="4">
    <p:extLst>
      <p:ext uri="{19B8F6BF-5375-455C-9EA6-DF929625EA0E}">
        <p15:presenceInfo xmlns:p15="http://schemas.microsoft.com/office/powerpoint/2012/main" userId="S::Shun-Hsien.Huang@ercot.com::604a4aa9-2658-4d75-8cf1-9e07b94baee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3F"/>
    <a:srgbClr val="0A51BA"/>
    <a:srgbClr val="7F7E7F"/>
    <a:srgbClr val="00CE7D"/>
    <a:srgbClr val="FF8104"/>
    <a:srgbClr val="FF8300"/>
    <a:srgbClr val="807F7E"/>
    <a:srgbClr val="05ADC8"/>
    <a:srgbClr val="003764"/>
    <a:srgbClr val="6750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4C3F49-2270-4629-A2D1-97C310D739CB}" v="1" dt="2022-08-17T21:43:38.2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88054" autoAdjust="0"/>
  </p:normalViewPr>
  <p:slideViewPr>
    <p:cSldViewPr snapToGrid="0" showGuides="1">
      <p:cViewPr varScale="1">
        <p:scale>
          <a:sx n="93" d="100"/>
          <a:sy n="93" d="100"/>
        </p:scale>
        <p:origin x="960" y="96"/>
      </p:cViewPr>
      <p:guideLst>
        <p:guide orient="horz" pos="840"/>
        <p:guide pos="504"/>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Master" Target="slideMasters/slideMaster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964C3F49-2270-4629-A2D1-97C310D739CB}"/>
    <pc:docChg chg="undo custSel modSld">
      <pc:chgData name="Solis, Stephen" userId="4217e5b7-af20-42de-818f-e9ca39127043" providerId="ADAL" clId="{964C3F49-2270-4629-A2D1-97C310D739CB}" dt="2022-08-17T21:44:12.289" v="285" actId="20577"/>
      <pc:docMkLst>
        <pc:docMk/>
      </pc:docMkLst>
      <pc:sldChg chg="delCm">
        <pc:chgData name="Solis, Stephen" userId="4217e5b7-af20-42de-818f-e9ca39127043" providerId="ADAL" clId="{964C3F49-2270-4629-A2D1-97C310D739CB}" dt="2022-08-17T21:32:50.259" v="23"/>
        <pc:sldMkLst>
          <pc:docMk/>
          <pc:sldMk cId="2792187458" sldId="6466"/>
        </pc:sldMkLst>
      </pc:sldChg>
      <pc:sldChg chg="modSp mod delCm modCm">
        <pc:chgData name="Solis, Stephen" userId="4217e5b7-af20-42de-818f-e9ca39127043" providerId="ADAL" clId="{964C3F49-2270-4629-A2D1-97C310D739CB}" dt="2022-08-17T21:30:49.907" v="10"/>
        <pc:sldMkLst>
          <pc:docMk/>
          <pc:sldMk cId="1913640146" sldId="6468"/>
        </pc:sldMkLst>
        <pc:spChg chg="mod">
          <ac:chgData name="Solis, Stephen" userId="4217e5b7-af20-42de-818f-e9ca39127043" providerId="ADAL" clId="{964C3F49-2270-4629-A2D1-97C310D739CB}" dt="2022-08-17T21:29:05.490" v="7" actId="108"/>
          <ac:spMkLst>
            <pc:docMk/>
            <pc:sldMk cId="1913640146" sldId="6468"/>
            <ac:spMk id="3" creationId="{5599E62E-918E-408A-829D-5BD16E03609F}"/>
          </ac:spMkLst>
        </pc:spChg>
      </pc:sldChg>
      <pc:sldChg chg="modSp mod delCm">
        <pc:chgData name="Solis, Stephen" userId="4217e5b7-af20-42de-818f-e9ca39127043" providerId="ADAL" clId="{964C3F49-2270-4629-A2D1-97C310D739CB}" dt="2022-08-17T21:35:56.318" v="160"/>
        <pc:sldMkLst>
          <pc:docMk/>
          <pc:sldMk cId="3284812060" sldId="6472"/>
        </pc:sldMkLst>
        <pc:spChg chg="mod">
          <ac:chgData name="Solis, Stephen" userId="4217e5b7-af20-42de-818f-e9ca39127043" providerId="ADAL" clId="{964C3F49-2270-4629-A2D1-97C310D739CB}" dt="2022-08-17T21:35:49.459" v="159" actId="20577"/>
          <ac:spMkLst>
            <pc:docMk/>
            <pc:sldMk cId="3284812060" sldId="6472"/>
            <ac:spMk id="3" creationId="{F3D99911-3416-431B-9C60-7D79211F1A43}"/>
          </ac:spMkLst>
        </pc:spChg>
      </pc:sldChg>
      <pc:sldChg chg="modSp mod delCm">
        <pc:chgData name="Solis, Stephen" userId="4217e5b7-af20-42de-818f-e9ca39127043" providerId="ADAL" clId="{964C3F49-2270-4629-A2D1-97C310D739CB}" dt="2022-08-17T21:33:41.306" v="46" actId="20577"/>
        <pc:sldMkLst>
          <pc:docMk/>
          <pc:sldMk cId="2166683376" sldId="6474"/>
        </pc:sldMkLst>
        <pc:spChg chg="mod">
          <ac:chgData name="Solis, Stephen" userId="4217e5b7-af20-42de-818f-e9ca39127043" providerId="ADAL" clId="{964C3F49-2270-4629-A2D1-97C310D739CB}" dt="2022-08-17T21:33:41.306" v="46" actId="20577"/>
          <ac:spMkLst>
            <pc:docMk/>
            <pc:sldMk cId="2166683376" sldId="6474"/>
            <ac:spMk id="16" creationId="{F2D6050C-77C0-4017-A973-E96428C793A5}"/>
          </ac:spMkLst>
        </pc:spChg>
      </pc:sldChg>
      <pc:sldChg chg="modSp mod">
        <pc:chgData name="Solis, Stephen" userId="4217e5b7-af20-42de-818f-e9ca39127043" providerId="ADAL" clId="{964C3F49-2270-4629-A2D1-97C310D739CB}" dt="2022-08-17T21:36:36.610" v="182" actId="108"/>
        <pc:sldMkLst>
          <pc:docMk/>
          <pc:sldMk cId="1950581599" sldId="6475"/>
        </pc:sldMkLst>
        <pc:spChg chg="mod">
          <ac:chgData name="Solis, Stephen" userId="4217e5b7-af20-42de-818f-e9ca39127043" providerId="ADAL" clId="{964C3F49-2270-4629-A2D1-97C310D739CB}" dt="2022-08-17T21:36:36.610" v="182" actId="108"/>
          <ac:spMkLst>
            <pc:docMk/>
            <pc:sldMk cId="1950581599" sldId="6475"/>
            <ac:spMk id="3" creationId="{F3D99911-3416-431B-9C60-7D79211F1A43}"/>
          </ac:spMkLst>
        </pc:spChg>
      </pc:sldChg>
      <pc:sldChg chg="addSp delSp modSp mod delCm">
        <pc:chgData name="Solis, Stephen" userId="4217e5b7-af20-42de-818f-e9ca39127043" providerId="ADAL" clId="{964C3F49-2270-4629-A2D1-97C310D739CB}" dt="2022-08-17T21:44:12.289" v="285" actId="20577"/>
        <pc:sldMkLst>
          <pc:docMk/>
          <pc:sldMk cId="1150695546" sldId="6477"/>
        </pc:sldMkLst>
        <pc:spChg chg="mod">
          <ac:chgData name="Solis, Stephen" userId="4217e5b7-af20-42de-818f-e9ca39127043" providerId="ADAL" clId="{964C3F49-2270-4629-A2D1-97C310D739CB}" dt="2022-08-17T21:32:03.929" v="20" actId="108"/>
          <ac:spMkLst>
            <pc:docMk/>
            <pc:sldMk cId="1150695546" sldId="6477"/>
            <ac:spMk id="3" creationId="{5599E62E-918E-408A-829D-5BD16E03609F}"/>
          </ac:spMkLst>
        </pc:spChg>
        <pc:graphicFrameChg chg="modGraphic">
          <ac:chgData name="Solis, Stephen" userId="4217e5b7-af20-42de-818f-e9ca39127043" providerId="ADAL" clId="{964C3F49-2270-4629-A2D1-97C310D739CB}" dt="2022-08-17T21:44:12.289" v="285" actId="20577"/>
          <ac:graphicFrameMkLst>
            <pc:docMk/>
            <pc:sldMk cId="1150695546" sldId="6477"/>
            <ac:graphicFrameMk id="58" creationId="{6AAFC64E-BF8B-4228-AA02-B5DB4738A9E7}"/>
          </ac:graphicFrameMkLst>
        </pc:graphicFrameChg>
        <pc:picChg chg="add mod">
          <ac:chgData name="Solis, Stephen" userId="4217e5b7-af20-42de-818f-e9ca39127043" providerId="ADAL" clId="{964C3F49-2270-4629-A2D1-97C310D739CB}" dt="2022-08-17T21:44:02.442" v="284" actId="1076"/>
          <ac:picMkLst>
            <pc:docMk/>
            <pc:sldMk cId="1150695546" sldId="6477"/>
            <ac:picMk id="4" creationId="{608E1B4F-A99E-46D0-8C38-1DC570C3A9B2}"/>
          </ac:picMkLst>
        </pc:picChg>
        <pc:picChg chg="del">
          <ac:chgData name="Solis, Stephen" userId="4217e5b7-af20-42de-818f-e9ca39127043" providerId="ADAL" clId="{964C3F49-2270-4629-A2D1-97C310D739CB}" dt="2022-08-17T21:43:33.019" v="278" actId="478"/>
          <ac:picMkLst>
            <pc:docMk/>
            <pc:sldMk cId="1150695546" sldId="6477"/>
            <ac:picMk id="6" creationId="{C75EBA9F-C294-4C40-98FE-1820ACFC5FAC}"/>
          </ac:picMkLst>
        </pc:picChg>
        <pc:cxnChg chg="del">
          <ac:chgData name="Solis, Stephen" userId="4217e5b7-af20-42de-818f-e9ca39127043" providerId="ADAL" clId="{964C3F49-2270-4629-A2D1-97C310D739CB}" dt="2022-08-17T21:39:25.714" v="275" actId="478"/>
          <ac:cxnSpMkLst>
            <pc:docMk/>
            <pc:sldMk cId="1150695546" sldId="6477"/>
            <ac:cxnSpMk id="7" creationId="{4D27D119-CD00-4995-B00A-3B4F9237EBC9}"/>
          </ac:cxnSpMkLst>
        </pc:cxnChg>
        <pc:cxnChg chg="del">
          <ac:chgData name="Solis, Stephen" userId="4217e5b7-af20-42de-818f-e9ca39127043" providerId="ADAL" clId="{964C3F49-2270-4629-A2D1-97C310D739CB}" dt="2022-08-17T21:39:30.606" v="276" actId="478"/>
          <ac:cxnSpMkLst>
            <pc:docMk/>
            <pc:sldMk cId="1150695546" sldId="6477"/>
            <ac:cxnSpMk id="8" creationId="{E7155EF6-8F7F-4ABA-9FCC-DF45774BA37D}"/>
          </ac:cxnSpMkLst>
        </pc:cxnChg>
      </pc:sldChg>
      <pc:sldChg chg="delCm">
        <pc:chgData name="Solis, Stephen" userId="4217e5b7-af20-42de-818f-e9ca39127043" providerId="ADAL" clId="{964C3F49-2270-4629-A2D1-97C310D739CB}" dt="2022-08-17T21:31:40.591" v="14"/>
        <pc:sldMkLst>
          <pc:docMk/>
          <pc:sldMk cId="622980508" sldId="6478"/>
        </pc:sldMkLst>
      </pc:sldChg>
      <pc:sldChg chg="modSp mod">
        <pc:chgData name="Solis, Stephen" userId="4217e5b7-af20-42de-818f-e9ca39127043" providerId="ADAL" clId="{964C3F49-2270-4629-A2D1-97C310D739CB}" dt="2022-08-17T21:31:11.086" v="13" actId="108"/>
        <pc:sldMkLst>
          <pc:docMk/>
          <pc:sldMk cId="4176097872" sldId="6480"/>
        </pc:sldMkLst>
        <pc:spChg chg="mod">
          <ac:chgData name="Solis, Stephen" userId="4217e5b7-af20-42de-818f-e9ca39127043" providerId="ADAL" clId="{964C3F49-2270-4629-A2D1-97C310D739CB}" dt="2022-08-17T21:31:11.086" v="13" actId="108"/>
          <ac:spMkLst>
            <pc:docMk/>
            <pc:sldMk cId="4176097872" sldId="6480"/>
            <ac:spMk id="3" creationId="{5599E62E-918E-408A-829D-5BD16E03609F}"/>
          </ac:spMkLst>
        </pc:spChg>
      </pc:sldChg>
      <pc:sldChg chg="modSp mod delCm">
        <pc:chgData name="Solis, Stephen" userId="4217e5b7-af20-42de-818f-e9ca39127043" providerId="ADAL" clId="{964C3F49-2270-4629-A2D1-97C310D739CB}" dt="2022-08-17T21:39:56.396" v="277"/>
        <pc:sldMkLst>
          <pc:docMk/>
          <pc:sldMk cId="2185708732" sldId="6481"/>
        </pc:sldMkLst>
        <pc:spChg chg="mod">
          <ac:chgData name="Solis, Stephen" userId="4217e5b7-af20-42de-818f-e9ca39127043" providerId="ADAL" clId="{964C3F49-2270-4629-A2D1-97C310D739CB}" dt="2022-08-17T21:38:07.511" v="274" actId="20577"/>
          <ac:spMkLst>
            <pc:docMk/>
            <pc:sldMk cId="2185708732" sldId="6481"/>
            <ac:spMk id="10" creationId="{2282D8CF-FEFE-46E3-AAEA-FE88097D9CA9}"/>
          </ac:spMkLst>
        </pc:spChg>
      </pc:sldChg>
      <pc:sldChg chg="modSp mod delCm">
        <pc:chgData name="Solis, Stephen" userId="4217e5b7-af20-42de-818f-e9ca39127043" providerId="ADAL" clId="{964C3F49-2270-4629-A2D1-97C310D739CB}" dt="2022-08-17T21:33:13.992" v="32"/>
        <pc:sldMkLst>
          <pc:docMk/>
          <pc:sldMk cId="1690231508" sldId="6482"/>
        </pc:sldMkLst>
        <pc:spChg chg="mod">
          <ac:chgData name="Solis, Stephen" userId="4217e5b7-af20-42de-818f-e9ca39127043" providerId="ADAL" clId="{964C3F49-2270-4629-A2D1-97C310D739CB}" dt="2022-08-17T21:33:09.065" v="31" actId="20577"/>
          <ac:spMkLst>
            <pc:docMk/>
            <pc:sldMk cId="1690231508" sldId="6482"/>
            <ac:spMk id="2" creationId="{DE9C1B30-9891-4C4A-8930-1A55C66B18F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2774260" cy="588825"/>
          </a:xfrm>
          <a:prstGeom prst="rect">
            <a:avLst/>
          </a:prstGeom>
        </p:spPr>
        <p:txBody>
          <a:bodyPr vert="horz" lIns="94851" tIns="47425" rIns="94851" bIns="47425" rtlCol="0"/>
          <a:lstStyle>
            <a:lvl1pPr algn="l">
              <a:defRPr sz="1200"/>
            </a:lvl1pPr>
          </a:lstStyle>
          <a:p>
            <a:endParaRPr lang="en-US" dirty="0"/>
          </a:p>
        </p:txBody>
      </p:sp>
      <p:sp>
        <p:nvSpPr>
          <p:cNvPr id="3" name="Date Placeholder 2"/>
          <p:cNvSpPr>
            <a:spLocks noGrp="1"/>
          </p:cNvSpPr>
          <p:nvPr>
            <p:ph type="dt" sz="quarter" idx="1"/>
          </p:nvPr>
        </p:nvSpPr>
        <p:spPr>
          <a:xfrm>
            <a:off x="3625092" y="4"/>
            <a:ext cx="2774260" cy="588825"/>
          </a:xfrm>
          <a:prstGeom prst="rect">
            <a:avLst/>
          </a:prstGeom>
        </p:spPr>
        <p:txBody>
          <a:bodyPr vert="horz" lIns="94851" tIns="47425" rIns="94851" bIns="47425" rtlCol="0"/>
          <a:lstStyle>
            <a:lvl1pPr algn="r">
              <a:defRPr sz="1200"/>
            </a:lvl1pPr>
          </a:lstStyle>
          <a:p>
            <a:fld id="{F750BF31-E9A8-4E88-81E7-44C5092290FC}" type="datetimeFigureOut">
              <a:rPr lang="en-US" smtClean="0"/>
              <a:t>8/17/2022</a:t>
            </a:fld>
            <a:endParaRPr lang="en-US" dirty="0"/>
          </a:p>
        </p:txBody>
      </p:sp>
      <p:sp>
        <p:nvSpPr>
          <p:cNvPr id="4" name="Footer Placeholder 3"/>
          <p:cNvSpPr>
            <a:spLocks noGrp="1"/>
          </p:cNvSpPr>
          <p:nvPr>
            <p:ph type="ftr" sz="quarter" idx="2"/>
          </p:nvPr>
        </p:nvSpPr>
        <p:spPr>
          <a:xfrm>
            <a:off x="1" y="11139628"/>
            <a:ext cx="2774260" cy="588825"/>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625092" y="11139628"/>
            <a:ext cx="2774260" cy="588825"/>
          </a:xfrm>
          <a:prstGeom prst="rect">
            <a:avLst/>
          </a:prstGeom>
        </p:spPr>
        <p:txBody>
          <a:bodyPr vert="horz" lIns="94851" tIns="47425" rIns="94851" bIns="47425"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773680" cy="586423"/>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3625639" y="1"/>
            <a:ext cx="2773680" cy="586423"/>
          </a:xfrm>
          <a:prstGeom prst="rect">
            <a:avLst/>
          </a:prstGeom>
        </p:spPr>
        <p:txBody>
          <a:bodyPr vert="horz" lIns="96653" tIns="48327" rIns="96653" bIns="48327" rtlCol="0"/>
          <a:lstStyle>
            <a:lvl1pPr algn="r">
              <a:defRPr sz="1200"/>
            </a:lvl1pPr>
          </a:lstStyle>
          <a:p>
            <a:fld id="{67EFB637-CCC9-4803-8851-F6915048CBB4}" type="datetimeFigureOut">
              <a:rPr lang="en-US" smtClean="0"/>
              <a:t>8/17/2022</a:t>
            </a:fld>
            <a:endParaRPr lang="en-US" dirty="0"/>
          </a:p>
        </p:txBody>
      </p:sp>
      <p:sp>
        <p:nvSpPr>
          <p:cNvPr id="4" name="Slide Image Placeholder 3"/>
          <p:cNvSpPr>
            <a:spLocks noGrp="1" noRot="1" noChangeAspect="1"/>
          </p:cNvSpPr>
          <p:nvPr>
            <p:ph type="sldImg" idx="2"/>
          </p:nvPr>
        </p:nvSpPr>
        <p:spPr>
          <a:xfrm>
            <a:off x="268288" y="877888"/>
            <a:ext cx="5864225" cy="4398962"/>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640080" y="5571013"/>
            <a:ext cx="5120640" cy="527780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139992"/>
            <a:ext cx="2773680" cy="586423"/>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625639" y="11139992"/>
            <a:ext cx="2773680" cy="586423"/>
          </a:xfrm>
          <a:prstGeom prst="rect">
            <a:avLst/>
          </a:prstGeom>
        </p:spPr>
        <p:txBody>
          <a:bodyPr vert="horz" lIns="96653" tIns="48327" rIns="96653" bIns="48327"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288" y="877888"/>
            <a:ext cx="5864225" cy="43989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791417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143291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ym typeface="Wingdings" panose="05000000000000000000" pitchFamily="2" charset="2"/>
              </a:rPr>
              <a:t>Ryan</a:t>
            </a:r>
            <a:endParaRPr lang="en-US" dirty="0"/>
          </a:p>
          <a:p>
            <a:endParaRPr lang="en-US" dirty="0"/>
          </a:p>
        </p:txBody>
      </p:sp>
      <p:sp>
        <p:nvSpPr>
          <p:cNvPr id="4" name="Slide Number Placeholder 3"/>
          <p:cNvSpPr>
            <a:spLocks noGrp="1"/>
          </p:cNvSpPr>
          <p:nvPr>
            <p:ph type="sldNum" sz="quarter" idx="10"/>
          </p:nvPr>
        </p:nvSpPr>
        <p:spPr/>
        <p:txBody>
          <a:bodyPr/>
          <a:lstStyle/>
          <a:p>
            <a:fld id="{397EC48A-CACA-446F-81AF-F188FB520B0D}" type="slidenum">
              <a:rPr lang="en-US" smtClean="0"/>
              <a:pPr/>
              <a:t>15</a:t>
            </a:fld>
            <a:endParaRPr lang="en-US" dirty="0"/>
          </a:p>
        </p:txBody>
      </p:sp>
    </p:spTree>
    <p:extLst>
      <p:ext uri="{BB962C8B-B14F-4D97-AF65-F5344CB8AC3E}">
        <p14:creationId xmlns:p14="http://schemas.microsoft.com/office/powerpoint/2010/main" val="2662519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701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4188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Footer text goes here.</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00716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Footer text goes here.</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33666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Footer text goes here.</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933681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Footer text goes here.</a:t>
            </a: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92179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a:t>Footer text goes here.</a:t>
            </a:r>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72696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a:t>Footer text goes here.</a:t>
            </a:r>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446681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Footer text goes here.</a:t>
            </a:r>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392335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Footer text goes here.</a:t>
            </a: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6415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93096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Footer text goes here.</a:t>
            </a: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611377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Footer text goes here.</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390817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Footer text goes here.</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9954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6401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656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Bullets">
    <p:spTree>
      <p:nvGrpSpPr>
        <p:cNvPr id="1" name=""/>
        <p:cNvGrpSpPr/>
        <p:nvPr/>
      </p:nvGrpSpPr>
      <p:grpSpPr>
        <a:xfrm>
          <a:off x="0" y="0"/>
          <a:ext cx="0" cy="0"/>
          <a:chOff x="0" y="0"/>
          <a:chExt cx="0" cy="0"/>
        </a:xfrm>
      </p:grpSpPr>
      <p:sp>
        <p:nvSpPr>
          <p:cNvPr id="13" name="Content Placeholder 2"/>
          <p:cNvSpPr>
            <a:spLocks noGrp="1"/>
          </p:cNvSpPr>
          <p:nvPr>
            <p:ph sz="half" idx="10"/>
          </p:nvPr>
        </p:nvSpPr>
        <p:spPr>
          <a:xfrm>
            <a:off x="346074" y="1325562"/>
            <a:ext cx="8416926" cy="4846638"/>
          </a:xfrm>
          <a:prstGeom prst="rect">
            <a:avLst/>
          </a:prstGeom>
        </p:spPr>
        <p:txBody>
          <a:bodyPr/>
          <a:lstStyle>
            <a:lvl1pPr marL="228600" indent="-228600">
              <a:buClr>
                <a:srgbClr val="19396E"/>
              </a:buClr>
              <a:buSzPct val="100000"/>
              <a:defRPr sz="2400" baseline="0">
                <a:solidFill>
                  <a:schemeClr val="accent6"/>
                </a:solidFill>
                <a:latin typeface="Calibri" pitchFamily="34" charset="0"/>
              </a:defRPr>
            </a:lvl1pPr>
            <a:lvl2pPr marL="457200" indent="-228600">
              <a:buClr>
                <a:srgbClr val="5D85A9"/>
              </a:buClr>
              <a:buFont typeface="Wingdings" charset="2"/>
              <a:buChar char="§"/>
              <a:defRPr sz="2000">
                <a:solidFill>
                  <a:schemeClr val="accent6"/>
                </a:solidFill>
                <a:latin typeface="Calibri" pitchFamily="34" charset="0"/>
              </a:defRPr>
            </a:lvl2pPr>
            <a:lvl3pPr marL="685800" indent="-228600">
              <a:buClr>
                <a:srgbClr val="19396E"/>
              </a:buClr>
              <a:buFont typeface="Courier New"/>
              <a:buChar char="o"/>
              <a:defRPr sz="1800">
                <a:solidFill>
                  <a:schemeClr val="accent6"/>
                </a:solidFill>
                <a:latin typeface="Calibri" pitchFamily="34" charset="0"/>
              </a:defRPr>
            </a:lvl3pPr>
            <a:lvl4pPr marL="914400" indent="-228600">
              <a:buClr>
                <a:srgbClr val="19396E"/>
              </a:buClr>
              <a:defRPr sz="1600">
                <a:solidFill>
                  <a:schemeClr val="accent6"/>
                </a:solidFill>
                <a:latin typeface="Calibri" pitchFamily="34" charset="0"/>
              </a:defRPr>
            </a:lvl4pPr>
            <a:lvl5pPr marL="2057400" indent="-228600">
              <a:buClr>
                <a:srgbClr val="19396E"/>
              </a:buClr>
              <a:buFont typeface="Wingdings" charset="2"/>
              <a:buChar char="§"/>
              <a:defRPr sz="1600">
                <a:solidFill>
                  <a:schemeClr val="accent4"/>
                </a:solidFill>
                <a:latin typeface="Calibri"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Title 1"/>
          <p:cNvSpPr>
            <a:spLocks noGrp="1"/>
          </p:cNvSpPr>
          <p:nvPr>
            <p:ph type="title" hasCustomPrompt="1"/>
          </p:nvPr>
        </p:nvSpPr>
        <p:spPr>
          <a:xfrm>
            <a:off x="2895601" y="152400"/>
            <a:ext cx="6019799" cy="655638"/>
          </a:xfrm>
          <a:prstGeom prst="rect">
            <a:avLst/>
          </a:prstGeom>
        </p:spPr>
        <p:txBody>
          <a:bodyPr anchor="ctr" anchorCtr="0"/>
          <a:lstStyle>
            <a:lvl1pPr algn="r">
              <a:defRPr sz="2400" b="1">
                <a:solidFill>
                  <a:schemeClr val="bg1"/>
                </a:solidFill>
                <a:latin typeface="Tahoma" pitchFamily="34" charset="0"/>
                <a:ea typeface="Tahoma" pitchFamily="34" charset="0"/>
                <a:cs typeface="Tahoma" pitchFamily="34" charset="0"/>
              </a:defRPr>
            </a:lvl1pPr>
          </a:lstStyle>
          <a:p>
            <a:r>
              <a:rPr lang="en-US" dirty="0"/>
              <a:t>Slide Title</a:t>
            </a:r>
          </a:p>
        </p:txBody>
      </p:sp>
    </p:spTree>
    <p:extLst>
      <p:ext uri="{BB962C8B-B14F-4D97-AF65-F5344CB8AC3E}">
        <p14:creationId xmlns:p14="http://schemas.microsoft.com/office/powerpoint/2010/main" val="1952158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9139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717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79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77268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5.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012" y="2876281"/>
            <a:ext cx="2143190"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477000"/>
            <a:ext cx="754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000250" y="6477006"/>
            <a:ext cx="713232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99550" y="6248400"/>
            <a:ext cx="886400" cy="457200"/>
          </a:xfrm>
          <a:prstGeom prst="rect">
            <a:avLst/>
          </a:prstGeom>
        </p:spPr>
      </p:pic>
      <p:sp>
        <p:nvSpPr>
          <p:cNvPr id="9" name="TextBox 8"/>
          <p:cNvSpPr txBox="1"/>
          <p:nvPr userDrawn="1"/>
        </p:nvSpPr>
        <p:spPr>
          <a:xfrm>
            <a:off x="54677" y="6553203"/>
            <a:ext cx="707325"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438913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86" r:id="rId4"/>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477000"/>
            <a:ext cx="754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000250" y="6477006"/>
            <a:ext cx="713232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9550" y="6248400"/>
            <a:ext cx="886400" cy="457200"/>
          </a:xfrm>
          <a:prstGeom prst="rect">
            <a:avLst/>
          </a:prstGeom>
        </p:spPr>
      </p:pic>
      <p:sp>
        <p:nvSpPr>
          <p:cNvPr id="9" name="TextBox 8"/>
          <p:cNvSpPr txBox="1"/>
          <p:nvPr userDrawn="1"/>
        </p:nvSpPr>
        <p:spPr>
          <a:xfrm>
            <a:off x="54677" y="6553203"/>
            <a:ext cx="707325"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4325592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477000"/>
            <a:ext cx="754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000250" y="6477006"/>
            <a:ext cx="713232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9550" y="6248400"/>
            <a:ext cx="886400" cy="457200"/>
          </a:xfrm>
          <a:prstGeom prst="rect">
            <a:avLst/>
          </a:prstGeom>
        </p:spPr>
      </p:pic>
      <p:sp>
        <p:nvSpPr>
          <p:cNvPr id="9" name="TextBox 8"/>
          <p:cNvSpPr txBox="1"/>
          <p:nvPr userDrawn="1"/>
        </p:nvSpPr>
        <p:spPr>
          <a:xfrm>
            <a:off x="54677" y="6553203"/>
            <a:ext cx="707325"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175982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DDBBF5D5-5212-437C-8564-01E4B6344FA1}"/>
              </a:ext>
            </a:extLst>
          </p:cNvPr>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649C18DD-0D3C-4598-A340-986A0A9A0E7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00012" y="2876281"/>
            <a:ext cx="2143190" cy="1105445"/>
          </a:xfrm>
          <a:prstGeom prst="rect">
            <a:avLst/>
          </a:prstGeom>
        </p:spPr>
      </p:pic>
    </p:spTree>
    <p:extLst>
      <p:ext uri="{BB962C8B-B14F-4D97-AF65-F5344CB8AC3E}">
        <p14:creationId xmlns:p14="http://schemas.microsoft.com/office/powerpoint/2010/main" val="216225101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hemeOverride" Target="../theme/themeOverride1.xml"/><Relationship Id="rId4" Type="http://schemas.openxmlformats.org/officeDocument/2006/relationships/image" Target="../media/image1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90143" y="2377421"/>
            <a:ext cx="5553740" cy="2585323"/>
          </a:xfrm>
          <a:prstGeom prst="rect">
            <a:avLst/>
          </a:prstGeom>
          <a:noFill/>
        </p:spPr>
        <p:txBody>
          <a:bodyPr wrap="square" rtlCol="0">
            <a:spAutoFit/>
          </a:bodyPr>
          <a:lstStyle/>
          <a:p>
            <a:pPr eaLnBrk="1" hangingPunct="1"/>
            <a:r>
              <a:rPr lang="en-US" altLang="en-US" b="1" dirty="0">
                <a:solidFill>
                  <a:schemeClr val="tx2"/>
                </a:solidFill>
              </a:rPr>
              <a:t>OWG - NPRR 1138</a:t>
            </a:r>
          </a:p>
          <a:p>
            <a:pPr eaLnBrk="1" hangingPunct="1"/>
            <a:endParaRPr lang="en-US" altLang="en-US" dirty="0">
              <a:solidFill>
                <a:schemeClr val="tx2"/>
              </a:solidFill>
            </a:endParaRPr>
          </a:p>
          <a:p>
            <a:pPr eaLnBrk="1" hangingPunct="1"/>
            <a:r>
              <a:rPr lang="en-US" altLang="en-US" dirty="0">
                <a:solidFill>
                  <a:schemeClr val="tx2"/>
                </a:solidFill>
              </a:rPr>
              <a:t>ERCOT </a:t>
            </a:r>
          </a:p>
          <a:p>
            <a:pPr eaLnBrk="1" hangingPunct="1"/>
            <a:endParaRPr lang="en-US" altLang="en-US" dirty="0">
              <a:solidFill>
                <a:schemeClr val="tx2"/>
              </a:solidFill>
            </a:endParaRPr>
          </a:p>
          <a:p>
            <a:pPr eaLnBrk="1" hangingPunct="1"/>
            <a:r>
              <a:rPr lang="en-US" altLang="en-US" dirty="0">
                <a:solidFill>
                  <a:schemeClr val="tx2"/>
                </a:solidFill>
              </a:rPr>
              <a:t>Stephen Solis – Principal, System Operations Improvement</a:t>
            </a:r>
          </a:p>
          <a:p>
            <a:pPr eaLnBrk="1" hangingPunct="1"/>
            <a:endParaRPr lang="en-US" altLang="en-US" dirty="0">
              <a:solidFill>
                <a:schemeClr val="tx2"/>
              </a:solidFill>
            </a:endParaRPr>
          </a:p>
          <a:p>
            <a:pPr eaLnBrk="1" hangingPunct="1"/>
            <a:endParaRPr lang="en-US" altLang="en-US" dirty="0">
              <a:solidFill>
                <a:schemeClr val="tx2"/>
              </a:solidFill>
            </a:endParaRPr>
          </a:p>
          <a:p>
            <a:pPr eaLnBrk="1" hangingPunct="1"/>
            <a:r>
              <a:rPr lang="en-US" altLang="en-US" dirty="0">
                <a:solidFill>
                  <a:schemeClr val="tx2"/>
                </a:solidFill>
              </a:rPr>
              <a:t>August 18, 2022</a:t>
            </a:r>
          </a:p>
        </p:txBody>
      </p:sp>
    </p:spTree>
    <p:extLst>
      <p:ext uri="{BB962C8B-B14F-4D97-AF65-F5344CB8AC3E}">
        <p14:creationId xmlns:p14="http://schemas.microsoft.com/office/powerpoint/2010/main" val="3082471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Example #1 – Unit showing inaccurate reactive capability at 0 MW</a:t>
            </a:r>
          </a:p>
        </p:txBody>
      </p:sp>
      <p:sp>
        <p:nvSpPr>
          <p:cNvPr id="3" name="Slide Number Placeholder 2">
            <a:extLst>
              <a:ext uri="{FF2B5EF4-FFF2-40B4-BE49-F238E27FC236}">
                <a16:creationId xmlns:a16="http://schemas.microsoft.com/office/drawing/2014/main" id="{3C42FF72-375D-486E-A8D7-94EEF1384D78}"/>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dirty="0">
              <a:solidFill>
                <a:prstClr val="black">
                  <a:tint val="75000"/>
                </a:prstClr>
              </a:solidFill>
            </a:endParaRPr>
          </a:p>
        </p:txBody>
      </p:sp>
      <p:sp>
        <p:nvSpPr>
          <p:cNvPr id="9" name="TextBox 8">
            <a:extLst>
              <a:ext uri="{FF2B5EF4-FFF2-40B4-BE49-F238E27FC236}">
                <a16:creationId xmlns:a16="http://schemas.microsoft.com/office/drawing/2014/main" id="{FD8F3E6C-064C-4FB3-AD08-DE8378B79B95}"/>
              </a:ext>
            </a:extLst>
          </p:cNvPr>
          <p:cNvSpPr txBox="1"/>
          <p:nvPr/>
        </p:nvSpPr>
        <p:spPr>
          <a:xfrm>
            <a:off x="176646" y="3140934"/>
            <a:ext cx="2871356" cy="3693319"/>
          </a:xfrm>
          <a:prstGeom prst="rect">
            <a:avLst/>
          </a:prstGeom>
          <a:noFill/>
        </p:spPr>
        <p:txBody>
          <a:bodyPr wrap="square" rtlCol="0">
            <a:spAutoFit/>
          </a:bodyPr>
          <a:lstStyle/>
          <a:p>
            <a:r>
              <a:rPr lang="en-US" dirty="0"/>
              <a:t>Solar at Night</a:t>
            </a:r>
          </a:p>
          <a:p>
            <a:pPr marL="285750" indent="-285750">
              <a:buFont typeface="Arial" panose="020B0604020202020204" pitchFamily="34" charset="0"/>
              <a:buChar char="•"/>
            </a:pPr>
            <a:r>
              <a:rPr lang="en-US" dirty="0"/>
              <a:t>AVR = ON</a:t>
            </a:r>
          </a:p>
          <a:p>
            <a:pPr marL="285750" indent="-285750">
              <a:buFont typeface="Arial" panose="020B0604020202020204" pitchFamily="34" charset="0"/>
              <a:buChar char="•"/>
            </a:pPr>
            <a:r>
              <a:rPr lang="en-US" dirty="0"/>
              <a:t>Status = ON</a:t>
            </a:r>
          </a:p>
          <a:p>
            <a:pPr marL="285750" indent="-285750">
              <a:buFont typeface="Arial" panose="020B0604020202020204" pitchFamily="34" charset="0"/>
              <a:buChar char="•"/>
            </a:pPr>
            <a:r>
              <a:rPr lang="en-US" dirty="0"/>
              <a:t>MVAR = 1.6</a:t>
            </a:r>
          </a:p>
          <a:p>
            <a:pPr marL="285750" indent="-285750">
              <a:buFont typeface="Arial" panose="020B0604020202020204" pitchFamily="34" charset="0"/>
              <a:buChar char="•"/>
            </a:pPr>
            <a:r>
              <a:rPr lang="en-US" dirty="0"/>
              <a:t>Lag 67.99</a:t>
            </a:r>
          </a:p>
          <a:p>
            <a:pPr marL="285750" indent="-285750">
              <a:buFont typeface="Arial" panose="020B0604020202020204" pitchFamily="34" charset="0"/>
              <a:buChar char="•"/>
            </a:pPr>
            <a:r>
              <a:rPr lang="en-US" dirty="0"/>
              <a:t>Lead -68.57</a:t>
            </a:r>
          </a:p>
          <a:p>
            <a:pPr marL="285750" indent="-285750">
              <a:buFont typeface="Arial" panose="020B0604020202020204" pitchFamily="34" charset="0"/>
              <a:buChar char="•"/>
            </a:pPr>
            <a:r>
              <a:rPr lang="en-US" dirty="0"/>
              <a:t>No V Ctrl</a:t>
            </a:r>
          </a:p>
          <a:p>
            <a:pPr marL="285750" indent="-285750">
              <a:buFont typeface="Arial" panose="020B0604020202020204" pitchFamily="34" charset="0"/>
              <a:buChar char="•"/>
            </a:pPr>
            <a:r>
              <a:rPr lang="en-US" dirty="0"/>
              <a:t>BKR Closed</a:t>
            </a:r>
          </a:p>
          <a:p>
            <a:pPr marL="285750" indent="-285750">
              <a:buFont typeface="Arial" panose="020B0604020202020204" pitchFamily="34" charset="0"/>
              <a:buChar char="•"/>
            </a:pPr>
            <a:r>
              <a:rPr lang="en-US" dirty="0"/>
              <a:t>MW1 = 67.99,-68.57</a:t>
            </a:r>
          </a:p>
          <a:p>
            <a:pPr marL="285750" indent="-285750">
              <a:buFont typeface="Arial" panose="020B0604020202020204" pitchFamily="34" charset="0"/>
              <a:buChar char="•"/>
            </a:pPr>
            <a:r>
              <a:rPr lang="en-US" dirty="0"/>
              <a:t>MW2 = 43.69,-53</a:t>
            </a:r>
          </a:p>
          <a:p>
            <a:pPr marL="285750" indent="-285750">
              <a:buFont typeface="Arial" panose="020B0604020202020204" pitchFamily="34" charset="0"/>
              <a:buChar char="•"/>
            </a:pPr>
            <a:r>
              <a:rPr lang="en-US" dirty="0"/>
              <a:t>MW3 = 51.79,-44</a:t>
            </a:r>
          </a:p>
          <a:p>
            <a:endParaRPr lang="en-US" dirty="0"/>
          </a:p>
          <a:p>
            <a:endParaRPr lang="en-US" dirty="0"/>
          </a:p>
        </p:txBody>
      </p:sp>
      <p:sp>
        <p:nvSpPr>
          <p:cNvPr id="10" name="TextBox 9">
            <a:extLst>
              <a:ext uri="{FF2B5EF4-FFF2-40B4-BE49-F238E27FC236}">
                <a16:creationId xmlns:a16="http://schemas.microsoft.com/office/drawing/2014/main" id="{2282D8CF-FEFE-46E3-AAEA-FE88097D9CA9}"/>
              </a:ext>
            </a:extLst>
          </p:cNvPr>
          <p:cNvSpPr txBox="1"/>
          <p:nvPr/>
        </p:nvSpPr>
        <p:spPr>
          <a:xfrm>
            <a:off x="2909455" y="3160143"/>
            <a:ext cx="2854036" cy="3693319"/>
          </a:xfrm>
          <a:prstGeom prst="rect">
            <a:avLst/>
          </a:prstGeom>
          <a:noFill/>
        </p:spPr>
        <p:txBody>
          <a:bodyPr wrap="square" rtlCol="0">
            <a:spAutoFit/>
          </a:bodyPr>
          <a:lstStyle/>
          <a:p>
            <a:r>
              <a:rPr lang="en-US" dirty="0"/>
              <a:t>Solar unit at night</a:t>
            </a:r>
          </a:p>
          <a:p>
            <a:pPr marL="285750" indent="-285750">
              <a:buFont typeface="Arial" panose="020B0604020202020204" pitchFamily="34" charset="0"/>
              <a:buChar char="•"/>
            </a:pPr>
            <a:r>
              <a:rPr lang="en-US" dirty="0"/>
              <a:t>AVR = ON</a:t>
            </a:r>
          </a:p>
          <a:p>
            <a:pPr marL="285750" indent="-285750">
              <a:buFont typeface="Arial" panose="020B0604020202020204" pitchFamily="34" charset="0"/>
              <a:buChar char="•"/>
            </a:pPr>
            <a:r>
              <a:rPr lang="en-US" dirty="0"/>
              <a:t>Status = ON</a:t>
            </a:r>
          </a:p>
          <a:p>
            <a:pPr marL="285750" indent="-285750">
              <a:buFont typeface="Arial" panose="020B0604020202020204" pitchFamily="34" charset="0"/>
              <a:buChar char="•"/>
            </a:pPr>
            <a:r>
              <a:rPr lang="en-US" dirty="0"/>
              <a:t>MVAR = 1.6</a:t>
            </a:r>
          </a:p>
          <a:p>
            <a:pPr marL="285750" indent="-285750">
              <a:buFont typeface="Arial" panose="020B0604020202020204" pitchFamily="34" charset="0"/>
              <a:buChar char="•"/>
            </a:pPr>
            <a:r>
              <a:rPr lang="en-US" dirty="0"/>
              <a:t>Lag 0</a:t>
            </a:r>
          </a:p>
          <a:p>
            <a:pPr marL="285750" indent="-285750">
              <a:buFont typeface="Arial" panose="020B0604020202020204" pitchFamily="34" charset="0"/>
              <a:buChar char="•"/>
            </a:pPr>
            <a:r>
              <a:rPr lang="en-US" dirty="0"/>
              <a:t>Lead 0</a:t>
            </a:r>
          </a:p>
          <a:p>
            <a:pPr marL="285750" indent="-285750">
              <a:buFont typeface="Arial" panose="020B0604020202020204" pitchFamily="34" charset="0"/>
              <a:buChar char="•"/>
            </a:pPr>
            <a:r>
              <a:rPr lang="en-US" dirty="0"/>
              <a:t>No V Ctrl</a:t>
            </a:r>
          </a:p>
          <a:p>
            <a:pPr marL="285750" indent="-285750">
              <a:buFont typeface="Arial" panose="020B0604020202020204" pitchFamily="34" charset="0"/>
              <a:buChar char="•"/>
            </a:pPr>
            <a:r>
              <a:rPr lang="en-US" dirty="0"/>
              <a:t>BKR Closed</a:t>
            </a:r>
          </a:p>
          <a:p>
            <a:pPr marL="285750" indent="-285750">
              <a:buFont typeface="Arial" panose="020B0604020202020204" pitchFamily="34" charset="0"/>
              <a:buChar char="•"/>
            </a:pPr>
            <a:r>
              <a:rPr lang="en-US" b="1" dirty="0">
                <a:solidFill>
                  <a:srgbClr val="00683F"/>
                </a:solidFill>
              </a:rPr>
              <a:t>MW1 = 0,0</a:t>
            </a:r>
          </a:p>
          <a:p>
            <a:pPr marL="285750" indent="-285750">
              <a:buFont typeface="Arial" panose="020B0604020202020204" pitchFamily="34" charset="0"/>
              <a:buChar char="•"/>
            </a:pPr>
            <a:r>
              <a:rPr lang="en-US" b="1" dirty="0">
                <a:solidFill>
                  <a:srgbClr val="00683F"/>
                </a:solidFill>
              </a:rPr>
              <a:t>MW2 = Adjust to LSL</a:t>
            </a:r>
          </a:p>
          <a:p>
            <a:pPr marL="285750" indent="-285750">
              <a:buFont typeface="Arial" panose="020B0604020202020204" pitchFamily="34" charset="0"/>
              <a:buChar char="•"/>
            </a:pPr>
            <a:r>
              <a:rPr lang="en-US" b="1" dirty="0">
                <a:solidFill>
                  <a:srgbClr val="00683F"/>
                </a:solidFill>
              </a:rPr>
              <a:t>MW3 = Adjust</a:t>
            </a:r>
          </a:p>
          <a:p>
            <a:pPr marL="285750" indent="-285750">
              <a:buFont typeface="Arial" panose="020B0604020202020204" pitchFamily="34" charset="0"/>
              <a:buChar char="•"/>
            </a:pPr>
            <a:endParaRPr lang="en-US" dirty="0"/>
          </a:p>
          <a:p>
            <a:endParaRPr lang="en-US" dirty="0"/>
          </a:p>
        </p:txBody>
      </p:sp>
      <p:sp>
        <p:nvSpPr>
          <p:cNvPr id="11" name="TextBox 10">
            <a:extLst>
              <a:ext uri="{FF2B5EF4-FFF2-40B4-BE49-F238E27FC236}">
                <a16:creationId xmlns:a16="http://schemas.microsoft.com/office/drawing/2014/main" id="{E7736D97-39BB-408B-827D-620CA7A70A36}"/>
              </a:ext>
            </a:extLst>
          </p:cNvPr>
          <p:cNvSpPr txBox="1"/>
          <p:nvPr/>
        </p:nvSpPr>
        <p:spPr>
          <a:xfrm>
            <a:off x="5763491" y="3160538"/>
            <a:ext cx="2912918" cy="3693319"/>
          </a:xfrm>
          <a:prstGeom prst="rect">
            <a:avLst/>
          </a:prstGeom>
          <a:noFill/>
        </p:spPr>
        <p:txBody>
          <a:bodyPr wrap="square" rtlCol="0">
            <a:spAutoFit/>
          </a:bodyPr>
          <a:lstStyle/>
          <a:p>
            <a:r>
              <a:rPr lang="en-US" dirty="0"/>
              <a:t>Solar unit at night</a:t>
            </a:r>
          </a:p>
          <a:p>
            <a:pPr marL="285750" indent="-285750">
              <a:buFont typeface="Arial" panose="020B0604020202020204" pitchFamily="34" charset="0"/>
              <a:buChar char="•"/>
            </a:pPr>
            <a:r>
              <a:rPr lang="en-US" dirty="0"/>
              <a:t>AVR = ON</a:t>
            </a:r>
          </a:p>
          <a:p>
            <a:pPr marL="285750" indent="-285750">
              <a:buFont typeface="Arial" panose="020B0604020202020204" pitchFamily="34" charset="0"/>
              <a:buChar char="•"/>
            </a:pPr>
            <a:r>
              <a:rPr lang="en-US" dirty="0"/>
              <a:t>Status = ON</a:t>
            </a:r>
          </a:p>
          <a:p>
            <a:pPr marL="285750" indent="-285750">
              <a:buFont typeface="Arial" panose="020B0604020202020204" pitchFamily="34" charset="0"/>
              <a:buChar char="•"/>
            </a:pPr>
            <a:r>
              <a:rPr lang="en-US" b="1" dirty="0">
                <a:solidFill>
                  <a:srgbClr val="00683F"/>
                </a:solidFill>
              </a:rPr>
              <a:t>MVAR = Variable</a:t>
            </a:r>
          </a:p>
          <a:p>
            <a:pPr marL="285750" indent="-285750">
              <a:buFont typeface="Arial" panose="020B0604020202020204" pitchFamily="34" charset="0"/>
              <a:buChar char="•"/>
            </a:pPr>
            <a:r>
              <a:rPr lang="en-US" dirty="0"/>
              <a:t>Lag 67.99</a:t>
            </a:r>
          </a:p>
          <a:p>
            <a:pPr marL="285750" indent="-285750">
              <a:buFont typeface="Arial" panose="020B0604020202020204" pitchFamily="34" charset="0"/>
              <a:buChar char="•"/>
            </a:pPr>
            <a:r>
              <a:rPr lang="en-US" dirty="0"/>
              <a:t>Lead -68.57</a:t>
            </a:r>
          </a:p>
          <a:p>
            <a:pPr marL="285750" indent="-285750">
              <a:buFont typeface="Arial" panose="020B0604020202020204" pitchFamily="34" charset="0"/>
              <a:buChar char="•"/>
            </a:pPr>
            <a:r>
              <a:rPr lang="en-US" b="1" dirty="0">
                <a:solidFill>
                  <a:srgbClr val="00683F"/>
                </a:solidFill>
              </a:rPr>
              <a:t>V Ctrl</a:t>
            </a:r>
          </a:p>
          <a:p>
            <a:pPr marL="285750" indent="-285750">
              <a:buFont typeface="Arial" panose="020B0604020202020204" pitchFamily="34" charset="0"/>
              <a:buChar char="•"/>
            </a:pPr>
            <a:r>
              <a:rPr lang="en-US" dirty="0"/>
              <a:t>BKR Closed</a:t>
            </a:r>
          </a:p>
          <a:p>
            <a:pPr marL="285750" indent="-285750">
              <a:buFont typeface="Arial" panose="020B0604020202020204" pitchFamily="34" charset="0"/>
              <a:buChar char="•"/>
            </a:pPr>
            <a:r>
              <a:rPr lang="en-US" dirty="0"/>
              <a:t>MW1 = 67.99,-68.57</a:t>
            </a:r>
          </a:p>
          <a:p>
            <a:pPr marL="285750" indent="-285750">
              <a:buFont typeface="Arial" panose="020B0604020202020204" pitchFamily="34" charset="0"/>
              <a:buChar char="•"/>
            </a:pPr>
            <a:r>
              <a:rPr lang="en-US" dirty="0"/>
              <a:t>MW2 = 43.69,-53</a:t>
            </a:r>
          </a:p>
          <a:p>
            <a:pPr marL="285750" indent="-285750">
              <a:buFont typeface="Arial" panose="020B0604020202020204" pitchFamily="34" charset="0"/>
              <a:buChar char="•"/>
            </a:pPr>
            <a:r>
              <a:rPr lang="en-US" dirty="0"/>
              <a:t>MW3 = 51.79,-44</a:t>
            </a:r>
          </a:p>
          <a:p>
            <a:pPr marL="285750" indent="-285750">
              <a:buFont typeface="Arial" panose="020B0604020202020204" pitchFamily="34" charset="0"/>
              <a:buChar char="•"/>
            </a:pPr>
            <a:endParaRPr lang="en-US" dirty="0"/>
          </a:p>
          <a:p>
            <a:endParaRPr lang="en-US" dirty="0"/>
          </a:p>
        </p:txBody>
      </p:sp>
      <p:sp>
        <p:nvSpPr>
          <p:cNvPr id="5" name="Arrow: Right 4">
            <a:extLst>
              <a:ext uri="{FF2B5EF4-FFF2-40B4-BE49-F238E27FC236}">
                <a16:creationId xmlns:a16="http://schemas.microsoft.com/office/drawing/2014/main" id="{D2C91B95-81DA-4963-BF19-60375DDF11C8}"/>
              </a:ext>
            </a:extLst>
          </p:cNvPr>
          <p:cNvSpPr/>
          <p:nvPr/>
        </p:nvSpPr>
        <p:spPr>
          <a:xfrm>
            <a:off x="2286865" y="3803001"/>
            <a:ext cx="401782" cy="4156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E56757CF-8069-4DE5-9E3F-7603B92FC7D7}"/>
              </a:ext>
            </a:extLst>
          </p:cNvPr>
          <p:cNvSpPr/>
          <p:nvPr/>
        </p:nvSpPr>
        <p:spPr>
          <a:xfrm>
            <a:off x="5140901" y="3899063"/>
            <a:ext cx="401782" cy="4156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CD6A0A92-06D3-4366-92FC-FFF98A27EEA0}"/>
              </a:ext>
            </a:extLst>
          </p:cNvPr>
          <p:cNvSpPr txBox="1"/>
          <p:nvPr/>
        </p:nvSpPr>
        <p:spPr>
          <a:xfrm>
            <a:off x="585353" y="2757492"/>
            <a:ext cx="1818409" cy="369332"/>
          </a:xfrm>
          <a:prstGeom prst="rect">
            <a:avLst/>
          </a:prstGeom>
          <a:noFill/>
        </p:spPr>
        <p:txBody>
          <a:bodyPr wrap="square" rtlCol="0">
            <a:spAutoFit/>
          </a:bodyPr>
          <a:lstStyle/>
          <a:p>
            <a:r>
              <a:rPr lang="en-US" b="1" dirty="0"/>
              <a:t>Current State</a:t>
            </a:r>
          </a:p>
        </p:txBody>
      </p:sp>
      <p:sp>
        <p:nvSpPr>
          <p:cNvPr id="14" name="TextBox 13">
            <a:extLst>
              <a:ext uri="{FF2B5EF4-FFF2-40B4-BE49-F238E27FC236}">
                <a16:creationId xmlns:a16="http://schemas.microsoft.com/office/drawing/2014/main" id="{AE0BBE99-36B6-4D90-93FD-2BC2F1798A65}"/>
              </a:ext>
            </a:extLst>
          </p:cNvPr>
          <p:cNvSpPr txBox="1"/>
          <p:nvPr/>
        </p:nvSpPr>
        <p:spPr>
          <a:xfrm>
            <a:off x="3174422" y="2757492"/>
            <a:ext cx="1818409" cy="369332"/>
          </a:xfrm>
          <a:prstGeom prst="rect">
            <a:avLst/>
          </a:prstGeom>
          <a:noFill/>
        </p:spPr>
        <p:txBody>
          <a:bodyPr wrap="square" rtlCol="0">
            <a:spAutoFit/>
          </a:bodyPr>
          <a:lstStyle/>
          <a:p>
            <a:r>
              <a:rPr lang="en-US" b="1" dirty="0"/>
              <a:t>Not Capable</a:t>
            </a:r>
          </a:p>
        </p:txBody>
      </p:sp>
      <p:sp>
        <p:nvSpPr>
          <p:cNvPr id="15" name="TextBox 14">
            <a:extLst>
              <a:ext uri="{FF2B5EF4-FFF2-40B4-BE49-F238E27FC236}">
                <a16:creationId xmlns:a16="http://schemas.microsoft.com/office/drawing/2014/main" id="{BA6FE150-BB08-49FA-867E-68359610B758}"/>
              </a:ext>
            </a:extLst>
          </p:cNvPr>
          <p:cNvSpPr txBox="1"/>
          <p:nvPr/>
        </p:nvSpPr>
        <p:spPr>
          <a:xfrm>
            <a:off x="5763492" y="2757492"/>
            <a:ext cx="1818409" cy="369332"/>
          </a:xfrm>
          <a:prstGeom prst="rect">
            <a:avLst/>
          </a:prstGeom>
          <a:noFill/>
        </p:spPr>
        <p:txBody>
          <a:bodyPr wrap="square" rtlCol="0">
            <a:spAutoFit/>
          </a:bodyPr>
          <a:lstStyle/>
          <a:p>
            <a:r>
              <a:rPr lang="en-US" b="1" dirty="0"/>
              <a:t>Capable</a:t>
            </a:r>
          </a:p>
        </p:txBody>
      </p:sp>
      <p:sp>
        <p:nvSpPr>
          <p:cNvPr id="16" name="TextBox 15">
            <a:extLst>
              <a:ext uri="{FF2B5EF4-FFF2-40B4-BE49-F238E27FC236}">
                <a16:creationId xmlns:a16="http://schemas.microsoft.com/office/drawing/2014/main" id="{F2D6050C-77C0-4017-A973-E96428C793A5}"/>
              </a:ext>
            </a:extLst>
          </p:cNvPr>
          <p:cNvSpPr txBox="1"/>
          <p:nvPr/>
        </p:nvSpPr>
        <p:spPr>
          <a:xfrm>
            <a:off x="176646" y="1018309"/>
            <a:ext cx="8624453" cy="1477328"/>
          </a:xfrm>
          <a:prstGeom prst="rect">
            <a:avLst/>
          </a:prstGeom>
          <a:noFill/>
        </p:spPr>
        <p:txBody>
          <a:bodyPr wrap="square" rtlCol="0">
            <a:spAutoFit/>
          </a:bodyPr>
          <a:lstStyle/>
          <a:p>
            <a:pPr marL="285750" indent="-285750">
              <a:buFont typeface="Arial" panose="020B0604020202020204" pitchFamily="34" charset="0"/>
              <a:buChar char="•"/>
            </a:pPr>
            <a:r>
              <a:rPr lang="en-US" dirty="0"/>
              <a:t>ERCOT is currently assuming reactive capability exists to respond to a disturbance which may be masking issues.</a:t>
            </a:r>
          </a:p>
          <a:p>
            <a:pPr marL="285750" indent="-285750">
              <a:buFont typeface="Arial" panose="020B0604020202020204" pitchFamily="34" charset="0"/>
              <a:buChar char="•"/>
            </a:pPr>
            <a:r>
              <a:rPr lang="en-US" dirty="0"/>
              <a:t>Unit needs to adjust its reactive capability curve in RARF/RIOO to reflect its lack of reactive power capability at 0 MW OR</a:t>
            </a:r>
          </a:p>
          <a:p>
            <a:pPr marL="285750" indent="-285750">
              <a:buFont typeface="Arial" panose="020B0604020202020204" pitchFamily="34" charset="0"/>
              <a:buChar char="•"/>
            </a:pPr>
            <a:r>
              <a:rPr lang="en-US" dirty="0"/>
              <a:t>Unit needs to control voltage with its available reactive capability</a:t>
            </a:r>
          </a:p>
        </p:txBody>
      </p:sp>
    </p:spTree>
    <p:extLst>
      <p:ext uri="{BB962C8B-B14F-4D97-AF65-F5344CB8AC3E}">
        <p14:creationId xmlns:p14="http://schemas.microsoft.com/office/powerpoint/2010/main" val="2166683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6CD11-68F5-4C65-AEAB-8F9721CA991F}"/>
              </a:ext>
            </a:extLst>
          </p:cNvPr>
          <p:cNvSpPr>
            <a:spLocks noGrp="1"/>
          </p:cNvSpPr>
          <p:nvPr>
            <p:ph type="title"/>
          </p:nvPr>
        </p:nvSpPr>
        <p:spPr/>
        <p:txBody>
          <a:bodyPr/>
          <a:lstStyle/>
          <a:p>
            <a:r>
              <a:rPr lang="en-US" dirty="0"/>
              <a:t>Study 1 : 8/11/2022 05:57 </a:t>
            </a:r>
          </a:p>
        </p:txBody>
      </p:sp>
      <p:sp>
        <p:nvSpPr>
          <p:cNvPr id="3" name="Content Placeholder 2">
            <a:extLst>
              <a:ext uri="{FF2B5EF4-FFF2-40B4-BE49-F238E27FC236}">
                <a16:creationId xmlns:a16="http://schemas.microsoft.com/office/drawing/2014/main" id="{F3D99911-3416-431B-9C60-7D79211F1A43}"/>
              </a:ext>
            </a:extLst>
          </p:cNvPr>
          <p:cNvSpPr>
            <a:spLocks noGrp="1"/>
          </p:cNvSpPr>
          <p:nvPr>
            <p:ph idx="1"/>
          </p:nvPr>
        </p:nvSpPr>
        <p:spPr/>
        <p:txBody>
          <a:bodyPr/>
          <a:lstStyle/>
          <a:p>
            <a:r>
              <a:rPr lang="en-US" sz="2000" dirty="0"/>
              <a:t>Real-Time snapshot </a:t>
            </a:r>
            <a:r>
              <a:rPr lang="en-US" sz="2000" dirty="0" err="1"/>
              <a:t>savecase</a:t>
            </a:r>
            <a:endParaRPr lang="en-US" sz="2000" dirty="0"/>
          </a:p>
          <a:p>
            <a:pPr lvl="1"/>
            <a:r>
              <a:rPr lang="en-US" sz="2000" dirty="0"/>
              <a:t>Actual status and flows for all solar and wind facilities (most if not all had breaker closed in unless if it was on outage).  Night and low wind (~1300 MW)</a:t>
            </a:r>
          </a:p>
          <a:p>
            <a:pPr lvl="1"/>
            <a:r>
              <a:rPr lang="en-US" sz="2000" dirty="0"/>
              <a:t>233 wind and solar units with AVR on and a Resource Status set to ON at 0 MW output (collector systems and or controls injecting 641.4 MVar and absorbing 246.5 MVar) </a:t>
            </a:r>
          </a:p>
          <a:p>
            <a:pPr lvl="2"/>
            <a:r>
              <a:rPr lang="en-US" sz="2000" dirty="0"/>
              <a:t>7,460/6,975 MVar of lagging/leading capability</a:t>
            </a:r>
          </a:p>
          <a:p>
            <a:pPr lvl="1"/>
            <a:r>
              <a:rPr lang="en-US" sz="2000" dirty="0"/>
              <a:t>1 post contingency voltage violations and 0 unsolved contingencies.</a:t>
            </a:r>
          </a:p>
          <a:p>
            <a:r>
              <a:rPr lang="en-US" sz="2000" dirty="0"/>
              <a:t>Opened all 233 wind and solar units with AVR/Status ON  </a:t>
            </a:r>
          </a:p>
          <a:p>
            <a:pPr lvl="1"/>
            <a:r>
              <a:rPr lang="en-US" sz="2000" dirty="0"/>
              <a:t>13  post contingency voltage violations and 0 unsolved contingencies</a:t>
            </a:r>
          </a:p>
        </p:txBody>
      </p:sp>
      <p:sp>
        <p:nvSpPr>
          <p:cNvPr id="4" name="Slide Number Placeholder 3">
            <a:extLst>
              <a:ext uri="{FF2B5EF4-FFF2-40B4-BE49-F238E27FC236}">
                <a16:creationId xmlns:a16="http://schemas.microsoft.com/office/drawing/2014/main" id="{34DDE88B-4502-4204-81D0-E56847056CF1}"/>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dirty="0">
              <a:solidFill>
                <a:prstClr val="black">
                  <a:tint val="75000"/>
                </a:prstClr>
              </a:solidFill>
            </a:endParaRPr>
          </a:p>
        </p:txBody>
      </p:sp>
    </p:spTree>
    <p:extLst>
      <p:ext uri="{BB962C8B-B14F-4D97-AF65-F5344CB8AC3E}">
        <p14:creationId xmlns:p14="http://schemas.microsoft.com/office/powerpoint/2010/main" val="3284812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6CD11-68F5-4C65-AEAB-8F9721CA991F}"/>
              </a:ext>
            </a:extLst>
          </p:cNvPr>
          <p:cNvSpPr>
            <a:spLocks noGrp="1"/>
          </p:cNvSpPr>
          <p:nvPr>
            <p:ph type="title"/>
          </p:nvPr>
        </p:nvSpPr>
        <p:spPr/>
        <p:txBody>
          <a:bodyPr/>
          <a:lstStyle/>
          <a:p>
            <a:r>
              <a:rPr lang="en-US" dirty="0"/>
              <a:t>Study 2 : 8/12/2022 01:57 </a:t>
            </a:r>
          </a:p>
        </p:txBody>
      </p:sp>
      <p:sp>
        <p:nvSpPr>
          <p:cNvPr id="3" name="Content Placeholder 2">
            <a:extLst>
              <a:ext uri="{FF2B5EF4-FFF2-40B4-BE49-F238E27FC236}">
                <a16:creationId xmlns:a16="http://schemas.microsoft.com/office/drawing/2014/main" id="{F3D99911-3416-431B-9C60-7D79211F1A43}"/>
              </a:ext>
            </a:extLst>
          </p:cNvPr>
          <p:cNvSpPr>
            <a:spLocks noGrp="1"/>
          </p:cNvSpPr>
          <p:nvPr>
            <p:ph idx="1"/>
          </p:nvPr>
        </p:nvSpPr>
        <p:spPr/>
        <p:txBody>
          <a:bodyPr/>
          <a:lstStyle/>
          <a:p>
            <a:r>
              <a:rPr lang="en-US" sz="2400" dirty="0"/>
              <a:t>Real-Time snapshot </a:t>
            </a:r>
            <a:r>
              <a:rPr lang="en-US" sz="2400" dirty="0" err="1"/>
              <a:t>savecase</a:t>
            </a:r>
            <a:endParaRPr lang="en-US" sz="2400" dirty="0"/>
          </a:p>
          <a:p>
            <a:pPr lvl="1"/>
            <a:r>
              <a:rPr lang="en-US" sz="2249" dirty="0"/>
              <a:t>Actual status and flows for all solar facilities (most if not all had breaker closed in unless if it was on outage).  Night and higher wind (~7,600 MW)</a:t>
            </a:r>
          </a:p>
          <a:p>
            <a:pPr lvl="1"/>
            <a:r>
              <a:rPr lang="en-US" sz="2249" dirty="0"/>
              <a:t>121 solar units (collector systems injecting 138.2 MVAR) </a:t>
            </a:r>
          </a:p>
          <a:p>
            <a:pPr lvl="2"/>
            <a:r>
              <a:rPr lang="en-US" sz="2100" dirty="0"/>
              <a:t>6,181/5,901 MVar of lagging/leading capability</a:t>
            </a:r>
          </a:p>
          <a:p>
            <a:pPr lvl="1"/>
            <a:r>
              <a:rPr lang="en-US" sz="2249" dirty="0"/>
              <a:t>92 solar units had AVR = ON</a:t>
            </a:r>
          </a:p>
          <a:p>
            <a:pPr lvl="2"/>
            <a:r>
              <a:rPr lang="en-US" sz="2100" dirty="0"/>
              <a:t>4,826/3,369 MVar of lagging/leading capability</a:t>
            </a:r>
            <a:endParaRPr lang="en-US" sz="2249" dirty="0"/>
          </a:p>
          <a:p>
            <a:pPr lvl="1"/>
            <a:r>
              <a:rPr lang="en-US" sz="2249" dirty="0"/>
              <a:t>0 voltage violations or unsolved contingencies.</a:t>
            </a:r>
          </a:p>
          <a:p>
            <a:r>
              <a:rPr lang="en-US" sz="2400" dirty="0"/>
              <a:t>Opened all solar unit breakers </a:t>
            </a:r>
          </a:p>
          <a:p>
            <a:pPr lvl="1"/>
            <a:r>
              <a:rPr lang="en-US" sz="2249" dirty="0"/>
              <a:t>1 new post contingency 69kV voltage violation</a:t>
            </a:r>
          </a:p>
        </p:txBody>
      </p:sp>
      <p:sp>
        <p:nvSpPr>
          <p:cNvPr id="4" name="Slide Number Placeholder 3">
            <a:extLst>
              <a:ext uri="{FF2B5EF4-FFF2-40B4-BE49-F238E27FC236}">
                <a16:creationId xmlns:a16="http://schemas.microsoft.com/office/drawing/2014/main" id="{34DDE88B-4502-4204-81D0-E56847056CF1}"/>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1950581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Example #2 – Unit with MVAR oscillations at low MW output</a:t>
            </a:r>
          </a:p>
        </p:txBody>
      </p:sp>
      <p:sp>
        <p:nvSpPr>
          <p:cNvPr id="3" name="Slide Number Placeholder 2">
            <a:extLst>
              <a:ext uri="{FF2B5EF4-FFF2-40B4-BE49-F238E27FC236}">
                <a16:creationId xmlns:a16="http://schemas.microsoft.com/office/drawing/2014/main" id="{3C42FF72-375D-486E-A8D7-94EEF1384D78}"/>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13</a:t>
            </a:fld>
            <a:endParaRPr lang="en-US" dirty="0">
              <a:solidFill>
                <a:prstClr val="black">
                  <a:tint val="75000"/>
                </a:prstClr>
              </a:solidFill>
            </a:endParaRPr>
          </a:p>
        </p:txBody>
      </p:sp>
      <p:sp>
        <p:nvSpPr>
          <p:cNvPr id="9" name="TextBox 8">
            <a:extLst>
              <a:ext uri="{FF2B5EF4-FFF2-40B4-BE49-F238E27FC236}">
                <a16:creationId xmlns:a16="http://schemas.microsoft.com/office/drawing/2014/main" id="{FD8F3E6C-064C-4FB3-AD08-DE8378B79B95}"/>
              </a:ext>
            </a:extLst>
          </p:cNvPr>
          <p:cNvSpPr txBox="1"/>
          <p:nvPr/>
        </p:nvSpPr>
        <p:spPr>
          <a:xfrm>
            <a:off x="76200" y="1305341"/>
            <a:ext cx="1853608" cy="4247317"/>
          </a:xfrm>
          <a:prstGeom prst="rect">
            <a:avLst/>
          </a:prstGeom>
          <a:noFill/>
        </p:spPr>
        <p:txBody>
          <a:bodyPr wrap="square" rtlCol="0">
            <a:spAutoFit/>
          </a:bodyPr>
          <a:lstStyle/>
          <a:p>
            <a:r>
              <a:rPr lang="en-US" dirty="0"/>
              <a:t>Solar unit</a:t>
            </a:r>
          </a:p>
          <a:p>
            <a:pPr marL="285750" indent="-285750">
              <a:buFont typeface="Arial" panose="020B0604020202020204" pitchFamily="34" charset="0"/>
              <a:buChar char="•"/>
            </a:pPr>
            <a:r>
              <a:rPr lang="en-US" dirty="0"/>
              <a:t>AVR = ON</a:t>
            </a:r>
          </a:p>
          <a:p>
            <a:pPr marL="285750" indent="-285750">
              <a:buFont typeface="Arial" panose="020B0604020202020204" pitchFamily="34" charset="0"/>
              <a:buChar char="•"/>
            </a:pPr>
            <a:r>
              <a:rPr lang="en-US" dirty="0"/>
              <a:t>Status = ON</a:t>
            </a:r>
          </a:p>
          <a:p>
            <a:pPr marL="285750" indent="-285750">
              <a:buFont typeface="Arial" panose="020B0604020202020204" pitchFamily="34" charset="0"/>
              <a:buChar char="•"/>
            </a:pPr>
            <a:r>
              <a:rPr lang="en-US" dirty="0"/>
              <a:t>MVAR = oscillating</a:t>
            </a:r>
          </a:p>
          <a:p>
            <a:pPr marL="285750" indent="-285750">
              <a:buFont typeface="Arial" panose="020B0604020202020204" pitchFamily="34" charset="0"/>
              <a:buChar char="•"/>
            </a:pPr>
            <a:r>
              <a:rPr lang="en-US" dirty="0"/>
              <a:t>Lag 0</a:t>
            </a:r>
          </a:p>
          <a:p>
            <a:pPr marL="285750" indent="-285750">
              <a:buFont typeface="Arial" panose="020B0604020202020204" pitchFamily="34" charset="0"/>
              <a:buChar char="•"/>
            </a:pPr>
            <a:r>
              <a:rPr lang="en-US" dirty="0"/>
              <a:t>Lead 0</a:t>
            </a:r>
          </a:p>
          <a:p>
            <a:endParaRPr lang="en-US" dirty="0"/>
          </a:p>
          <a:p>
            <a:r>
              <a:rPr lang="en-US" dirty="0"/>
              <a:t>Oscillations up to 50 MVAR when unit at very low MWs</a:t>
            </a:r>
          </a:p>
          <a:p>
            <a:endParaRPr lang="en-US" dirty="0"/>
          </a:p>
          <a:p>
            <a:r>
              <a:rPr lang="en-US" dirty="0"/>
              <a:t>3-4 kV voltage swings</a:t>
            </a:r>
          </a:p>
        </p:txBody>
      </p:sp>
      <p:pic>
        <p:nvPicPr>
          <p:cNvPr id="8" name="Picture 7">
            <a:extLst>
              <a:ext uri="{FF2B5EF4-FFF2-40B4-BE49-F238E27FC236}">
                <a16:creationId xmlns:a16="http://schemas.microsoft.com/office/drawing/2014/main" id="{F221F9F2-4DAA-446C-8D8D-43E2CA6DD8A9}"/>
              </a:ext>
            </a:extLst>
          </p:cNvPr>
          <p:cNvPicPr>
            <a:picLocks noChangeAspect="1"/>
          </p:cNvPicPr>
          <p:nvPr/>
        </p:nvPicPr>
        <p:blipFill>
          <a:blip r:embed="rId2"/>
          <a:stretch>
            <a:fillRect/>
          </a:stretch>
        </p:blipFill>
        <p:spPr>
          <a:xfrm>
            <a:off x="1853608" y="1324726"/>
            <a:ext cx="7214192" cy="4752342"/>
          </a:xfrm>
          <a:prstGeom prst="rect">
            <a:avLst/>
          </a:prstGeom>
        </p:spPr>
      </p:pic>
    </p:spTree>
    <p:extLst>
      <p:ext uri="{BB962C8B-B14F-4D97-AF65-F5344CB8AC3E}">
        <p14:creationId xmlns:p14="http://schemas.microsoft.com/office/powerpoint/2010/main" val="2224910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Example #2 – Unit with MVAR oscillations at low MW output</a:t>
            </a:r>
          </a:p>
        </p:txBody>
      </p:sp>
      <p:sp>
        <p:nvSpPr>
          <p:cNvPr id="3" name="Slide Number Placeholder 2">
            <a:extLst>
              <a:ext uri="{FF2B5EF4-FFF2-40B4-BE49-F238E27FC236}">
                <a16:creationId xmlns:a16="http://schemas.microsoft.com/office/drawing/2014/main" id="{3C42FF72-375D-486E-A8D7-94EEF1384D78}"/>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dirty="0">
              <a:solidFill>
                <a:prstClr val="black">
                  <a:tint val="75000"/>
                </a:prstClr>
              </a:solidFill>
            </a:endParaRPr>
          </a:p>
        </p:txBody>
      </p:sp>
      <p:sp>
        <p:nvSpPr>
          <p:cNvPr id="9" name="TextBox 8">
            <a:extLst>
              <a:ext uri="{FF2B5EF4-FFF2-40B4-BE49-F238E27FC236}">
                <a16:creationId xmlns:a16="http://schemas.microsoft.com/office/drawing/2014/main" id="{FD8F3E6C-064C-4FB3-AD08-DE8378B79B95}"/>
              </a:ext>
            </a:extLst>
          </p:cNvPr>
          <p:cNvSpPr txBox="1"/>
          <p:nvPr/>
        </p:nvSpPr>
        <p:spPr>
          <a:xfrm>
            <a:off x="176646" y="2765623"/>
            <a:ext cx="2871356" cy="3693319"/>
          </a:xfrm>
          <a:prstGeom prst="rect">
            <a:avLst/>
          </a:prstGeom>
          <a:noFill/>
        </p:spPr>
        <p:txBody>
          <a:bodyPr wrap="square" rtlCol="0">
            <a:spAutoFit/>
          </a:bodyPr>
          <a:lstStyle/>
          <a:p>
            <a:r>
              <a:rPr lang="en-US" dirty="0"/>
              <a:t>Solar at Night</a:t>
            </a:r>
          </a:p>
          <a:p>
            <a:pPr marL="285750" indent="-285750">
              <a:buFont typeface="Arial" panose="020B0604020202020204" pitchFamily="34" charset="0"/>
              <a:buChar char="•"/>
            </a:pPr>
            <a:r>
              <a:rPr lang="en-US" dirty="0"/>
              <a:t>AVR = ON</a:t>
            </a:r>
          </a:p>
          <a:p>
            <a:pPr marL="285750" indent="-285750">
              <a:buFont typeface="Arial" panose="020B0604020202020204" pitchFamily="34" charset="0"/>
              <a:buChar char="•"/>
            </a:pPr>
            <a:r>
              <a:rPr lang="en-US" dirty="0"/>
              <a:t>Status = ON</a:t>
            </a:r>
          </a:p>
          <a:p>
            <a:pPr marL="285750" indent="-285750">
              <a:buFont typeface="Arial" panose="020B0604020202020204" pitchFamily="34" charset="0"/>
              <a:buChar char="•"/>
            </a:pPr>
            <a:r>
              <a:rPr lang="en-US" dirty="0"/>
              <a:t>MVAR = oscillating</a:t>
            </a:r>
          </a:p>
          <a:p>
            <a:pPr marL="285750" indent="-285750">
              <a:buFont typeface="Arial" panose="020B0604020202020204" pitchFamily="34" charset="0"/>
              <a:buChar char="•"/>
            </a:pPr>
            <a:r>
              <a:rPr lang="en-US" dirty="0"/>
              <a:t>Lag 0</a:t>
            </a:r>
          </a:p>
          <a:p>
            <a:pPr marL="285750" indent="-285750">
              <a:buFont typeface="Arial" panose="020B0604020202020204" pitchFamily="34" charset="0"/>
              <a:buChar char="•"/>
            </a:pPr>
            <a:r>
              <a:rPr lang="en-US" dirty="0"/>
              <a:t>Lead 0</a:t>
            </a:r>
          </a:p>
          <a:p>
            <a:pPr marL="285750" indent="-285750">
              <a:buFont typeface="Arial" panose="020B0604020202020204" pitchFamily="34" charset="0"/>
              <a:buChar char="•"/>
            </a:pPr>
            <a:r>
              <a:rPr lang="en-US" dirty="0"/>
              <a:t>No V Ctrl</a:t>
            </a:r>
          </a:p>
          <a:p>
            <a:pPr marL="285750" indent="-285750">
              <a:buFont typeface="Arial" panose="020B0604020202020204" pitchFamily="34" charset="0"/>
              <a:buChar char="•"/>
            </a:pPr>
            <a:r>
              <a:rPr lang="en-US" dirty="0"/>
              <a:t>BKR Closed</a:t>
            </a:r>
          </a:p>
          <a:p>
            <a:pPr marL="285750" indent="-285750">
              <a:buFont typeface="Arial" panose="020B0604020202020204" pitchFamily="34" charset="0"/>
              <a:buChar char="•"/>
            </a:pPr>
            <a:r>
              <a:rPr lang="en-US" dirty="0"/>
              <a:t>MW1 = 0,0</a:t>
            </a:r>
          </a:p>
          <a:p>
            <a:pPr marL="285750" indent="-285750">
              <a:buFont typeface="Arial" panose="020B0604020202020204" pitchFamily="34" charset="0"/>
              <a:buChar char="•"/>
            </a:pPr>
            <a:r>
              <a:rPr lang="en-US" dirty="0"/>
              <a:t>MW2 = 41.18,41.18</a:t>
            </a:r>
          </a:p>
          <a:p>
            <a:pPr marL="285750" indent="-285750">
              <a:buFont typeface="Arial" panose="020B0604020202020204" pitchFamily="34" charset="0"/>
              <a:buChar char="•"/>
            </a:pPr>
            <a:r>
              <a:rPr lang="en-US" dirty="0"/>
              <a:t>LSL = 0</a:t>
            </a:r>
          </a:p>
          <a:p>
            <a:endParaRPr lang="en-US" dirty="0"/>
          </a:p>
          <a:p>
            <a:endParaRPr lang="en-US" dirty="0"/>
          </a:p>
        </p:txBody>
      </p:sp>
      <p:sp>
        <p:nvSpPr>
          <p:cNvPr id="10" name="TextBox 9">
            <a:extLst>
              <a:ext uri="{FF2B5EF4-FFF2-40B4-BE49-F238E27FC236}">
                <a16:creationId xmlns:a16="http://schemas.microsoft.com/office/drawing/2014/main" id="{2282D8CF-FEFE-46E3-AAEA-FE88097D9CA9}"/>
              </a:ext>
            </a:extLst>
          </p:cNvPr>
          <p:cNvSpPr txBox="1"/>
          <p:nvPr/>
        </p:nvSpPr>
        <p:spPr>
          <a:xfrm>
            <a:off x="2909455" y="2757492"/>
            <a:ext cx="2854036" cy="4185761"/>
          </a:xfrm>
          <a:prstGeom prst="rect">
            <a:avLst/>
          </a:prstGeom>
          <a:noFill/>
        </p:spPr>
        <p:txBody>
          <a:bodyPr wrap="square" rtlCol="0">
            <a:spAutoFit/>
          </a:bodyPr>
          <a:lstStyle/>
          <a:p>
            <a:r>
              <a:rPr lang="en-US" dirty="0"/>
              <a:t>Solar unit at night</a:t>
            </a:r>
          </a:p>
          <a:p>
            <a:pPr marL="285750" indent="-285750">
              <a:buFont typeface="Arial" panose="020B0604020202020204" pitchFamily="34" charset="0"/>
              <a:buChar char="•"/>
            </a:pPr>
            <a:r>
              <a:rPr lang="en-US" dirty="0"/>
              <a:t>AVR = ON</a:t>
            </a:r>
          </a:p>
          <a:p>
            <a:pPr marL="285750" indent="-285750">
              <a:buFont typeface="Arial" panose="020B0604020202020204" pitchFamily="34" charset="0"/>
              <a:buChar char="•"/>
            </a:pPr>
            <a:r>
              <a:rPr lang="en-US" dirty="0"/>
              <a:t>Status = ON</a:t>
            </a:r>
          </a:p>
          <a:p>
            <a:pPr marL="285750" indent="-285750">
              <a:buFont typeface="Arial" panose="020B0604020202020204" pitchFamily="34" charset="0"/>
              <a:buChar char="•"/>
            </a:pPr>
            <a:r>
              <a:rPr lang="en-US" b="1" dirty="0">
                <a:solidFill>
                  <a:srgbClr val="00683F"/>
                </a:solidFill>
              </a:rPr>
              <a:t>MVAR = stable</a:t>
            </a:r>
          </a:p>
          <a:p>
            <a:pPr marL="285750" indent="-285750">
              <a:buFont typeface="Arial" panose="020B0604020202020204" pitchFamily="34" charset="0"/>
              <a:buChar char="•"/>
            </a:pPr>
            <a:r>
              <a:rPr lang="en-US" dirty="0"/>
              <a:t>Lag 0</a:t>
            </a:r>
          </a:p>
          <a:p>
            <a:pPr marL="285750" indent="-285750">
              <a:buFont typeface="Arial" panose="020B0604020202020204" pitchFamily="34" charset="0"/>
              <a:buChar char="•"/>
            </a:pPr>
            <a:r>
              <a:rPr lang="en-US" dirty="0"/>
              <a:t>Lead 0</a:t>
            </a:r>
          </a:p>
          <a:p>
            <a:pPr marL="285750" indent="-285750">
              <a:buFont typeface="Arial" panose="020B0604020202020204" pitchFamily="34" charset="0"/>
              <a:buChar char="•"/>
            </a:pPr>
            <a:r>
              <a:rPr lang="en-US" dirty="0"/>
              <a:t>No V Ctrl</a:t>
            </a:r>
          </a:p>
          <a:p>
            <a:pPr marL="285750" indent="-285750">
              <a:buFont typeface="Arial" panose="020B0604020202020204" pitchFamily="34" charset="0"/>
              <a:buChar char="•"/>
            </a:pPr>
            <a:r>
              <a:rPr lang="en-US" dirty="0"/>
              <a:t>BKR Closed</a:t>
            </a:r>
          </a:p>
          <a:p>
            <a:pPr marL="285750" indent="-285750">
              <a:buFont typeface="Arial" panose="020B0604020202020204" pitchFamily="34" charset="0"/>
              <a:buChar char="•"/>
            </a:pPr>
            <a:r>
              <a:rPr lang="en-US" dirty="0"/>
              <a:t>MW1 = 0,0</a:t>
            </a:r>
          </a:p>
          <a:p>
            <a:pPr marL="285750" indent="-285750">
              <a:buFont typeface="Arial" panose="020B0604020202020204" pitchFamily="34" charset="0"/>
              <a:buChar char="•"/>
            </a:pPr>
            <a:r>
              <a:rPr lang="en-US" b="1" dirty="0">
                <a:solidFill>
                  <a:srgbClr val="00683F"/>
                </a:solidFill>
              </a:rPr>
              <a:t>MW2 = Adjust to LSL</a:t>
            </a:r>
          </a:p>
          <a:p>
            <a:pPr marL="285750" indent="-285750">
              <a:buFont typeface="Arial" panose="020B0604020202020204" pitchFamily="34" charset="0"/>
              <a:buChar char="•"/>
            </a:pPr>
            <a:r>
              <a:rPr lang="en-US" b="1" dirty="0">
                <a:solidFill>
                  <a:srgbClr val="00683F"/>
                </a:solidFill>
              </a:rPr>
              <a:t>LSL = </a:t>
            </a:r>
            <a:r>
              <a:rPr lang="en-US" sz="1600" b="1" dirty="0">
                <a:solidFill>
                  <a:srgbClr val="00683F"/>
                </a:solidFill>
              </a:rPr>
              <a:t>(set just above equipment limit for stable operations) </a:t>
            </a:r>
          </a:p>
          <a:p>
            <a:endParaRPr lang="en-US" dirty="0"/>
          </a:p>
          <a:p>
            <a:endParaRPr lang="en-US" dirty="0"/>
          </a:p>
        </p:txBody>
      </p:sp>
      <p:sp>
        <p:nvSpPr>
          <p:cNvPr id="11" name="TextBox 10">
            <a:extLst>
              <a:ext uri="{FF2B5EF4-FFF2-40B4-BE49-F238E27FC236}">
                <a16:creationId xmlns:a16="http://schemas.microsoft.com/office/drawing/2014/main" id="{E7736D97-39BB-408B-827D-620CA7A70A36}"/>
              </a:ext>
            </a:extLst>
          </p:cNvPr>
          <p:cNvSpPr txBox="1"/>
          <p:nvPr/>
        </p:nvSpPr>
        <p:spPr>
          <a:xfrm>
            <a:off x="5763491" y="2785948"/>
            <a:ext cx="2912918" cy="3693319"/>
          </a:xfrm>
          <a:prstGeom prst="rect">
            <a:avLst/>
          </a:prstGeom>
          <a:noFill/>
        </p:spPr>
        <p:txBody>
          <a:bodyPr wrap="square" rtlCol="0">
            <a:spAutoFit/>
          </a:bodyPr>
          <a:lstStyle/>
          <a:p>
            <a:r>
              <a:rPr lang="en-US" dirty="0"/>
              <a:t>Solar unit at night</a:t>
            </a:r>
          </a:p>
          <a:p>
            <a:pPr marL="285750" indent="-285750">
              <a:buFont typeface="Arial" panose="020B0604020202020204" pitchFamily="34" charset="0"/>
              <a:buChar char="•"/>
            </a:pPr>
            <a:r>
              <a:rPr lang="en-US" dirty="0"/>
              <a:t>AVR = ON</a:t>
            </a:r>
          </a:p>
          <a:p>
            <a:pPr marL="285750" indent="-285750">
              <a:buFont typeface="Arial" panose="020B0604020202020204" pitchFamily="34" charset="0"/>
              <a:buChar char="•"/>
            </a:pPr>
            <a:r>
              <a:rPr lang="en-US" dirty="0"/>
              <a:t>Status = ON</a:t>
            </a:r>
          </a:p>
          <a:p>
            <a:pPr marL="285750" indent="-285750">
              <a:buFont typeface="Arial" panose="020B0604020202020204" pitchFamily="34" charset="0"/>
              <a:buChar char="•"/>
            </a:pPr>
            <a:r>
              <a:rPr lang="en-US" b="1" dirty="0">
                <a:solidFill>
                  <a:srgbClr val="00683F"/>
                </a:solidFill>
              </a:rPr>
              <a:t>MVAR = Variable</a:t>
            </a:r>
          </a:p>
          <a:p>
            <a:pPr marL="285750" indent="-285750">
              <a:buFont typeface="Arial" panose="020B0604020202020204" pitchFamily="34" charset="0"/>
              <a:buChar char="•"/>
            </a:pPr>
            <a:r>
              <a:rPr lang="en-US" dirty="0"/>
              <a:t>Lag 67.99</a:t>
            </a:r>
          </a:p>
          <a:p>
            <a:pPr marL="285750" indent="-285750">
              <a:buFont typeface="Arial" panose="020B0604020202020204" pitchFamily="34" charset="0"/>
              <a:buChar char="•"/>
            </a:pPr>
            <a:r>
              <a:rPr lang="en-US" dirty="0"/>
              <a:t>Lead -68.57</a:t>
            </a:r>
          </a:p>
          <a:p>
            <a:pPr marL="285750" indent="-285750">
              <a:buFont typeface="Arial" panose="020B0604020202020204" pitchFamily="34" charset="0"/>
              <a:buChar char="•"/>
            </a:pPr>
            <a:r>
              <a:rPr lang="en-US" b="1" dirty="0">
                <a:solidFill>
                  <a:srgbClr val="00683F"/>
                </a:solidFill>
              </a:rPr>
              <a:t>V Ctrl</a:t>
            </a:r>
          </a:p>
          <a:p>
            <a:pPr marL="285750" indent="-285750">
              <a:buFont typeface="Arial" panose="020B0604020202020204" pitchFamily="34" charset="0"/>
              <a:buChar char="•"/>
            </a:pPr>
            <a:r>
              <a:rPr lang="en-US" dirty="0"/>
              <a:t>BKR Closed</a:t>
            </a:r>
          </a:p>
          <a:p>
            <a:pPr marL="285750" indent="-285750">
              <a:buFont typeface="Arial" panose="020B0604020202020204" pitchFamily="34" charset="0"/>
              <a:buChar char="•"/>
            </a:pPr>
            <a:r>
              <a:rPr lang="en-US" b="1" dirty="0">
                <a:solidFill>
                  <a:srgbClr val="00683F"/>
                </a:solidFill>
              </a:rPr>
              <a:t>MW1 = 41.18,41.18</a:t>
            </a:r>
          </a:p>
          <a:p>
            <a:pPr marL="285750" indent="-285750">
              <a:buFont typeface="Arial" panose="020B0604020202020204" pitchFamily="34" charset="0"/>
              <a:buChar char="•"/>
            </a:pPr>
            <a:r>
              <a:rPr lang="en-US" dirty="0"/>
              <a:t>MW2 = 41.18, 41.18</a:t>
            </a:r>
          </a:p>
          <a:p>
            <a:pPr marL="285750" indent="-285750">
              <a:buFont typeface="Arial" panose="020B0604020202020204" pitchFamily="34" charset="0"/>
              <a:buChar char="•"/>
            </a:pPr>
            <a:r>
              <a:rPr lang="en-US" dirty="0"/>
              <a:t>LSL = 0</a:t>
            </a:r>
          </a:p>
          <a:p>
            <a:pPr marL="285750" indent="-285750">
              <a:buFont typeface="Arial" panose="020B0604020202020204" pitchFamily="34" charset="0"/>
              <a:buChar char="•"/>
            </a:pPr>
            <a:endParaRPr lang="en-US" dirty="0"/>
          </a:p>
          <a:p>
            <a:endParaRPr lang="en-US" dirty="0"/>
          </a:p>
        </p:txBody>
      </p:sp>
      <p:sp>
        <p:nvSpPr>
          <p:cNvPr id="5" name="Arrow: Right 4">
            <a:extLst>
              <a:ext uri="{FF2B5EF4-FFF2-40B4-BE49-F238E27FC236}">
                <a16:creationId xmlns:a16="http://schemas.microsoft.com/office/drawing/2014/main" id="{D2C91B95-81DA-4963-BF19-60375DDF11C8}"/>
              </a:ext>
            </a:extLst>
          </p:cNvPr>
          <p:cNvSpPr/>
          <p:nvPr/>
        </p:nvSpPr>
        <p:spPr>
          <a:xfrm>
            <a:off x="2254826" y="4106881"/>
            <a:ext cx="401782" cy="4156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E56757CF-8069-4DE5-9E3F-7603B92FC7D7}"/>
              </a:ext>
            </a:extLst>
          </p:cNvPr>
          <p:cNvSpPr/>
          <p:nvPr/>
        </p:nvSpPr>
        <p:spPr>
          <a:xfrm>
            <a:off x="5140901" y="3899063"/>
            <a:ext cx="401782" cy="4156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CD6A0A92-06D3-4366-92FC-FFF98A27EEA0}"/>
              </a:ext>
            </a:extLst>
          </p:cNvPr>
          <p:cNvSpPr txBox="1"/>
          <p:nvPr/>
        </p:nvSpPr>
        <p:spPr>
          <a:xfrm>
            <a:off x="585352" y="2396291"/>
            <a:ext cx="1818409" cy="369332"/>
          </a:xfrm>
          <a:prstGeom prst="rect">
            <a:avLst/>
          </a:prstGeom>
          <a:noFill/>
        </p:spPr>
        <p:txBody>
          <a:bodyPr wrap="square" rtlCol="0">
            <a:spAutoFit/>
          </a:bodyPr>
          <a:lstStyle/>
          <a:p>
            <a:r>
              <a:rPr lang="en-US" b="1" dirty="0"/>
              <a:t>Current State</a:t>
            </a:r>
          </a:p>
        </p:txBody>
      </p:sp>
      <p:sp>
        <p:nvSpPr>
          <p:cNvPr id="14" name="TextBox 13">
            <a:extLst>
              <a:ext uri="{FF2B5EF4-FFF2-40B4-BE49-F238E27FC236}">
                <a16:creationId xmlns:a16="http://schemas.microsoft.com/office/drawing/2014/main" id="{AE0BBE99-36B6-4D90-93FD-2BC2F1798A65}"/>
              </a:ext>
            </a:extLst>
          </p:cNvPr>
          <p:cNvSpPr txBox="1"/>
          <p:nvPr/>
        </p:nvSpPr>
        <p:spPr>
          <a:xfrm>
            <a:off x="3174422" y="2388160"/>
            <a:ext cx="1818409" cy="369332"/>
          </a:xfrm>
          <a:prstGeom prst="rect">
            <a:avLst/>
          </a:prstGeom>
          <a:noFill/>
        </p:spPr>
        <p:txBody>
          <a:bodyPr wrap="square" rtlCol="0">
            <a:spAutoFit/>
          </a:bodyPr>
          <a:lstStyle/>
          <a:p>
            <a:r>
              <a:rPr lang="en-US" b="1" dirty="0"/>
              <a:t>Not Capable</a:t>
            </a:r>
          </a:p>
        </p:txBody>
      </p:sp>
      <p:sp>
        <p:nvSpPr>
          <p:cNvPr id="15" name="TextBox 14">
            <a:extLst>
              <a:ext uri="{FF2B5EF4-FFF2-40B4-BE49-F238E27FC236}">
                <a16:creationId xmlns:a16="http://schemas.microsoft.com/office/drawing/2014/main" id="{BA6FE150-BB08-49FA-867E-68359610B758}"/>
              </a:ext>
            </a:extLst>
          </p:cNvPr>
          <p:cNvSpPr txBox="1"/>
          <p:nvPr/>
        </p:nvSpPr>
        <p:spPr>
          <a:xfrm>
            <a:off x="5763491" y="2399196"/>
            <a:ext cx="1818409" cy="369332"/>
          </a:xfrm>
          <a:prstGeom prst="rect">
            <a:avLst/>
          </a:prstGeom>
          <a:noFill/>
        </p:spPr>
        <p:txBody>
          <a:bodyPr wrap="square" rtlCol="0">
            <a:spAutoFit/>
          </a:bodyPr>
          <a:lstStyle/>
          <a:p>
            <a:r>
              <a:rPr lang="en-US" b="1" dirty="0"/>
              <a:t>Capable</a:t>
            </a:r>
          </a:p>
        </p:txBody>
      </p:sp>
      <p:sp>
        <p:nvSpPr>
          <p:cNvPr id="16" name="TextBox 15">
            <a:extLst>
              <a:ext uri="{FF2B5EF4-FFF2-40B4-BE49-F238E27FC236}">
                <a16:creationId xmlns:a16="http://schemas.microsoft.com/office/drawing/2014/main" id="{F2D6050C-77C0-4017-A973-E96428C793A5}"/>
              </a:ext>
            </a:extLst>
          </p:cNvPr>
          <p:cNvSpPr txBox="1"/>
          <p:nvPr/>
        </p:nvSpPr>
        <p:spPr>
          <a:xfrm>
            <a:off x="176646" y="1018309"/>
            <a:ext cx="8891154" cy="1200329"/>
          </a:xfrm>
          <a:prstGeom prst="rect">
            <a:avLst/>
          </a:prstGeom>
          <a:noFill/>
        </p:spPr>
        <p:txBody>
          <a:bodyPr wrap="square" rtlCol="0">
            <a:spAutoFit/>
          </a:bodyPr>
          <a:lstStyle/>
          <a:p>
            <a:pPr marL="285750" indent="-285750">
              <a:buFont typeface="Arial" panose="020B0604020202020204" pitchFamily="34" charset="0"/>
              <a:buChar char="•"/>
            </a:pPr>
            <a:r>
              <a:rPr lang="en-US" dirty="0"/>
              <a:t>ERCOT is currently assuming LSL reflects equipment limitations operating below that point.</a:t>
            </a:r>
          </a:p>
          <a:p>
            <a:pPr marL="285750" indent="-285750">
              <a:buFont typeface="Arial" panose="020B0604020202020204" pitchFamily="34" charset="0"/>
              <a:buChar char="•"/>
            </a:pPr>
            <a:r>
              <a:rPr lang="en-US" dirty="0"/>
              <a:t>Unit needs to work with OEM to achieve an LSL of 0 or as close to 0 as possible.</a:t>
            </a:r>
          </a:p>
          <a:p>
            <a:pPr marL="285750" indent="-285750">
              <a:buFont typeface="Arial" panose="020B0604020202020204" pitchFamily="34" charset="0"/>
              <a:buChar char="•"/>
            </a:pPr>
            <a:r>
              <a:rPr lang="en-US" dirty="0"/>
              <a:t>Units should provide stable reactive control at all times.</a:t>
            </a:r>
          </a:p>
        </p:txBody>
      </p:sp>
    </p:spTree>
    <p:extLst>
      <p:ext uri="{BB962C8B-B14F-4D97-AF65-F5344CB8AC3E}">
        <p14:creationId xmlns:p14="http://schemas.microsoft.com/office/powerpoint/2010/main" val="2185708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91490" y="365125"/>
            <a:ext cx="3840085" cy="1692794"/>
          </a:xfrm>
        </p:spPr>
        <p:txBody>
          <a:bodyPr vert="horz" lIns="91440" tIns="45720" rIns="91440" bIns="45720" rtlCol="0" anchor="ctr">
            <a:normAutofit/>
          </a:bodyPr>
          <a:lstStyle/>
          <a:p>
            <a:pPr algn="l" defTabSz="914400">
              <a:lnSpc>
                <a:spcPct val="90000"/>
              </a:lnSpc>
            </a:pPr>
            <a:r>
              <a:rPr lang="en-US" sz="3400" dirty="0">
                <a:solidFill>
                  <a:schemeClr val="tx1"/>
                </a:solidFill>
                <a:latin typeface="+mj-lt"/>
                <a:ea typeface="+mj-ea"/>
                <a:cs typeface="+mj-cs"/>
              </a:rPr>
              <a:t>Questions?</a:t>
            </a:r>
          </a:p>
        </p:txBody>
      </p:sp>
      <p:cxnSp>
        <p:nvCxnSpPr>
          <p:cNvPr id="12" name="Straight Arrow Connector 11">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231648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5" name="Content Placeholder 4" descr="Question mark on green pastel background">
            <a:extLst>
              <a:ext uri="{FF2B5EF4-FFF2-40B4-BE49-F238E27FC236}">
                <a16:creationId xmlns:a16="http://schemas.microsoft.com/office/drawing/2014/main" id="{A1F1641B-798B-4828-8A83-41D77AB0FD22}"/>
              </a:ext>
            </a:extLst>
          </p:cNvPr>
          <p:cNvPicPr>
            <a:picLocks noChangeAspect="1"/>
          </p:cNvPicPr>
          <p:nvPr/>
        </p:nvPicPr>
        <p:blipFill rotWithShape="1">
          <a:blip r:embed="rId4">
            <a:extLst>
              <a:ext uri="{28A0092B-C50C-407E-A947-70E740481C1C}">
                <a14:useLocalDpi xmlns:a14="http://schemas.microsoft.com/office/drawing/2010/main" val="0"/>
              </a:ext>
            </a:extLst>
          </a:blip>
          <a:srcRect l="44015" r="4204"/>
          <a:stretch/>
        </p:blipFill>
        <p:spPr>
          <a:xfrm>
            <a:off x="4409136" y="10"/>
            <a:ext cx="4734863"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2577009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Why NPRR 1138</a:t>
            </a:r>
          </a:p>
        </p:txBody>
      </p:sp>
      <p:sp>
        <p:nvSpPr>
          <p:cNvPr id="3" name="Content Placeholder 2">
            <a:extLst>
              <a:ext uri="{FF2B5EF4-FFF2-40B4-BE49-F238E27FC236}">
                <a16:creationId xmlns:a16="http://schemas.microsoft.com/office/drawing/2014/main" id="{5599E62E-918E-408A-829D-5BD16E03609F}"/>
              </a:ext>
            </a:extLst>
          </p:cNvPr>
          <p:cNvSpPr>
            <a:spLocks noGrp="1"/>
          </p:cNvSpPr>
          <p:nvPr>
            <p:ph idx="1"/>
          </p:nvPr>
        </p:nvSpPr>
        <p:spPr>
          <a:xfrm>
            <a:off x="235670" y="1016098"/>
            <a:ext cx="8707162" cy="5000654"/>
          </a:xfrm>
        </p:spPr>
        <p:txBody>
          <a:bodyPr>
            <a:normAutofit/>
          </a:bodyPr>
          <a:lstStyle/>
          <a:p>
            <a:r>
              <a:rPr lang="en-US" sz="2000" dirty="0"/>
              <a:t>ERCOT has observed the following:</a:t>
            </a:r>
          </a:p>
          <a:p>
            <a:pPr lvl="1"/>
            <a:r>
              <a:rPr lang="en-US" dirty="0"/>
              <a:t>Most IRRs remain synchronized to the ERCOT system when they are not generating real power ( 0 MW output).  Most still affect voltage by their MVAR injection/absorption.</a:t>
            </a:r>
          </a:p>
          <a:p>
            <a:pPr lvl="1"/>
            <a:r>
              <a:rPr lang="en-US" dirty="0"/>
              <a:t>Most IRRs telemeter a Real time Telemetered Status of ON and an AVR status of ON when they are not generating real power.</a:t>
            </a:r>
          </a:p>
          <a:p>
            <a:pPr lvl="1"/>
            <a:r>
              <a:rPr lang="en-US" dirty="0"/>
              <a:t>Most IRRs are not leaving their AVR in voltage control mode and controlling voltage when they are not generating real power.</a:t>
            </a:r>
          </a:p>
          <a:p>
            <a:pPr lvl="1"/>
            <a:r>
              <a:rPr lang="en-US" dirty="0"/>
              <a:t>Most IRRs show to have significant reactive capability present at 0 MW output.</a:t>
            </a:r>
          </a:p>
          <a:p>
            <a:pPr lvl="1"/>
            <a:r>
              <a:rPr lang="en-US" dirty="0"/>
              <a:t>Some IRRs have an inability to have stable reactive control at very low MW outputs (e.g. 0-1 MW) resulting in large MVar and voltage swings on the system while having a 0 MW LSL.</a:t>
            </a:r>
          </a:p>
          <a:p>
            <a:pPr lvl="1"/>
            <a:r>
              <a:rPr lang="en-US" dirty="0"/>
              <a:t>IRRs with equipment limitations with voltage control at very low MW output can work with OEM to make adjustments to set its LSL to true equipment limitation.</a:t>
            </a:r>
          </a:p>
          <a:p>
            <a:pPr lvl="1"/>
            <a:r>
              <a:rPr lang="en-US" dirty="0"/>
              <a:t>Some IRRs will leave shunts in last state or utilize shunts to aid in voltage support during 0 MW output.</a:t>
            </a:r>
          </a:p>
        </p:txBody>
      </p:sp>
      <p:sp>
        <p:nvSpPr>
          <p:cNvPr id="5" name="Slide Number Placeholder 4">
            <a:extLst>
              <a:ext uri="{FF2B5EF4-FFF2-40B4-BE49-F238E27FC236}">
                <a16:creationId xmlns:a16="http://schemas.microsoft.com/office/drawing/2014/main" id="{B6F2970A-B174-432F-AC2E-44B0C0A762E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191364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Why NPRR 1138</a:t>
            </a:r>
          </a:p>
        </p:txBody>
      </p:sp>
      <p:sp>
        <p:nvSpPr>
          <p:cNvPr id="3" name="Content Placeholder 2">
            <a:extLst>
              <a:ext uri="{FF2B5EF4-FFF2-40B4-BE49-F238E27FC236}">
                <a16:creationId xmlns:a16="http://schemas.microsoft.com/office/drawing/2014/main" id="{5599E62E-918E-408A-829D-5BD16E03609F}"/>
              </a:ext>
            </a:extLst>
          </p:cNvPr>
          <p:cNvSpPr>
            <a:spLocks noGrp="1"/>
          </p:cNvSpPr>
          <p:nvPr>
            <p:ph idx="1"/>
          </p:nvPr>
        </p:nvSpPr>
        <p:spPr>
          <a:xfrm>
            <a:off x="235670" y="1016098"/>
            <a:ext cx="8707162" cy="5000654"/>
          </a:xfrm>
        </p:spPr>
        <p:txBody>
          <a:bodyPr>
            <a:normAutofit/>
          </a:bodyPr>
          <a:lstStyle/>
          <a:p>
            <a:r>
              <a:rPr lang="en-US" sz="2000" dirty="0"/>
              <a:t>NPRR 1138 will provide accuracy and consistency in the following:</a:t>
            </a:r>
          </a:p>
          <a:p>
            <a:pPr lvl="1"/>
            <a:r>
              <a:rPr lang="en-US" dirty="0"/>
              <a:t>Representing accurate reactive capability of units that stay synchronized to the ERCOT system when they are not generating real power ( 0 MW output).</a:t>
            </a:r>
          </a:p>
          <a:p>
            <a:pPr lvl="1"/>
            <a:r>
              <a:rPr lang="en-US" dirty="0"/>
              <a:t>Improves accuracy of studies ability to identify post contingency voltage issues</a:t>
            </a:r>
          </a:p>
          <a:p>
            <a:pPr lvl="1"/>
            <a:r>
              <a:rPr lang="en-US" dirty="0"/>
              <a:t>Improves Operator situational awareness by having consistent application of status and reactive capability curves</a:t>
            </a:r>
          </a:p>
          <a:p>
            <a:pPr lvl="1"/>
            <a:r>
              <a:rPr lang="en-US" dirty="0"/>
              <a:t>Minimizes reactive power and voltage oscillations on the system caused by current equipment limitations</a:t>
            </a:r>
          </a:p>
          <a:p>
            <a:pPr marL="342891" lvl="1" indent="0">
              <a:buNone/>
            </a:pPr>
            <a:endParaRPr lang="en-US" dirty="0"/>
          </a:p>
        </p:txBody>
      </p:sp>
      <p:sp>
        <p:nvSpPr>
          <p:cNvPr id="5" name="Slide Number Placeholder 4">
            <a:extLst>
              <a:ext uri="{FF2B5EF4-FFF2-40B4-BE49-F238E27FC236}">
                <a16:creationId xmlns:a16="http://schemas.microsoft.com/office/drawing/2014/main" id="{B6F2970A-B174-432F-AC2E-44B0C0A762E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4176097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Units with reactive capability at 0 MW output</a:t>
            </a:r>
          </a:p>
        </p:txBody>
      </p:sp>
      <p:sp>
        <p:nvSpPr>
          <p:cNvPr id="4" name="Slide Number Placeholder 3">
            <a:extLst>
              <a:ext uri="{FF2B5EF4-FFF2-40B4-BE49-F238E27FC236}">
                <a16:creationId xmlns:a16="http://schemas.microsoft.com/office/drawing/2014/main" id="{120DC62D-12AE-4D89-A43C-5A4934138EBE}"/>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sp>
        <p:nvSpPr>
          <p:cNvPr id="13" name="TextBox 12">
            <a:extLst>
              <a:ext uri="{FF2B5EF4-FFF2-40B4-BE49-F238E27FC236}">
                <a16:creationId xmlns:a16="http://schemas.microsoft.com/office/drawing/2014/main" id="{847E6773-189F-421A-998B-94C2C6430D71}"/>
              </a:ext>
            </a:extLst>
          </p:cNvPr>
          <p:cNvSpPr txBox="1"/>
          <p:nvPr/>
        </p:nvSpPr>
        <p:spPr>
          <a:xfrm>
            <a:off x="342900" y="840656"/>
            <a:ext cx="8191500" cy="5539978"/>
          </a:xfrm>
          <a:prstGeom prst="rect">
            <a:avLst/>
          </a:prstGeom>
          <a:noFill/>
        </p:spPr>
        <p:txBody>
          <a:bodyPr wrap="square" rtlCol="0">
            <a:spAutoFit/>
          </a:bodyPr>
          <a:lstStyle/>
          <a:p>
            <a:pPr marL="285750" indent="-285750">
              <a:buFont typeface="Arial" panose="020B0604020202020204" pitchFamily="34" charset="0"/>
              <a:buChar char="•"/>
            </a:pPr>
            <a:r>
              <a:rPr lang="en-US" dirty="0"/>
              <a:t>NPRR 1138, as currently drafted, assumes units with reactive capability at 0 MW will enable and begin controlling voltage at its POIB when at 0 MW</a:t>
            </a:r>
          </a:p>
          <a:p>
            <a:pPr marL="285750" indent="-285750">
              <a:buFont typeface="Arial" panose="020B0604020202020204" pitchFamily="34" charset="0"/>
              <a:buChar char="•"/>
            </a:pPr>
            <a:r>
              <a:rPr lang="en-US" dirty="0"/>
              <a:t>Any unit, if not committed/instructed to remain online, can choose to open its breaker and desynchronize from the system.</a:t>
            </a:r>
          </a:p>
          <a:p>
            <a:pPr marL="285750" indent="-285750">
              <a:buFont typeface="Arial" panose="020B0604020202020204" pitchFamily="34" charset="0"/>
              <a:buChar char="•"/>
            </a:pPr>
            <a:r>
              <a:rPr lang="en-US" dirty="0"/>
              <a:t>Units with reactive capability at 0 MW that remain synchronized to the ERCOT system must reflect that capability and control voltage.</a:t>
            </a:r>
          </a:p>
          <a:p>
            <a:pPr marL="285750" indent="-285750">
              <a:buFont typeface="Arial" panose="020B0604020202020204" pitchFamily="34" charset="0"/>
              <a:buChar char="•"/>
            </a:pPr>
            <a:endParaRPr lang="en-US" dirty="0"/>
          </a:p>
          <a:p>
            <a:r>
              <a:rPr lang="en-US" sz="1600" b="1" dirty="0"/>
              <a:t>Section 3.15.3 </a:t>
            </a:r>
            <a:r>
              <a:rPr lang="en-US" sz="1600" b="1" i="0" u="none" strike="noStrike" baseline="0" dirty="0">
                <a:solidFill>
                  <a:srgbClr val="000000"/>
                </a:solidFill>
                <a:latin typeface="Times New Roman" panose="02020603050405020304" pitchFamily="18" charset="0"/>
              </a:rPr>
              <a:t>Generation Resource Requirements Related to Voltage Support </a:t>
            </a:r>
            <a:endParaRPr lang="en-US" sz="1600" b="1" dirty="0"/>
          </a:p>
          <a:p>
            <a:r>
              <a:rPr lang="en-US" sz="1400" b="0" i="0" u="none" strike="noStrike" baseline="0" dirty="0">
                <a:solidFill>
                  <a:srgbClr val="000000"/>
                </a:solidFill>
                <a:latin typeface="Times New Roman" panose="02020603050405020304" pitchFamily="18" charset="0"/>
              </a:rPr>
              <a:t>(4</a:t>
            </a:r>
            <a:r>
              <a:rPr lang="en-US" sz="1400" b="1" i="0" u="none" strike="noStrike" baseline="0" dirty="0">
                <a:solidFill>
                  <a:srgbClr val="000000"/>
                </a:solidFill>
                <a:latin typeface="Times New Roman" panose="02020603050405020304" pitchFamily="18" charset="0"/>
              </a:rPr>
              <a:t>) Each Generation Resource providing VSS shall operate with the unit’s Automatic Voltage Regulator (AVR) in the automatic voltage control mode </a:t>
            </a:r>
            <a:r>
              <a:rPr lang="en-US" sz="1400" b="0" i="0" u="none" strike="noStrike" baseline="0" dirty="0">
                <a:solidFill>
                  <a:srgbClr val="000000"/>
                </a:solidFill>
                <a:latin typeface="Times New Roman" panose="02020603050405020304" pitchFamily="18" charset="0"/>
              </a:rPr>
              <a:t>unless specifically directed to operate in manual mode by ERCOT, or when the unit is telemetering its Resource Status as STARTUP, SHUTDOWN, or ONTEST, or the QSE determines a need to operate in manual mode due to an undue threat to safety, undue risk of bodily harm, or undue damage to equipment at the generating plant. </a:t>
            </a:r>
          </a:p>
          <a:p>
            <a:r>
              <a:rPr lang="en-US" sz="1400" b="0" i="0" u="none" strike="noStrike" baseline="0" dirty="0">
                <a:solidFill>
                  <a:srgbClr val="000000"/>
                </a:solidFill>
                <a:latin typeface="Times New Roman" panose="02020603050405020304" pitchFamily="18" charset="0"/>
              </a:rPr>
              <a:t>(5</a:t>
            </a:r>
            <a:r>
              <a:rPr lang="en-US" sz="1400" b="1" i="0" u="none" strike="noStrike" baseline="0" dirty="0">
                <a:solidFill>
                  <a:srgbClr val="000000"/>
                </a:solidFill>
                <a:latin typeface="Times New Roman" panose="02020603050405020304" pitchFamily="18" charset="0"/>
              </a:rPr>
              <a:t>) Each Generation Resource providing VSS shall maintain the Voltage Set Point </a:t>
            </a:r>
            <a:r>
              <a:rPr lang="en-US" sz="1400" b="0" i="0" u="none" strike="noStrike" baseline="0" dirty="0">
                <a:solidFill>
                  <a:srgbClr val="000000"/>
                </a:solidFill>
                <a:latin typeface="Times New Roman" panose="02020603050405020304" pitchFamily="18" charset="0"/>
              </a:rPr>
              <a:t>established by ERCOT, the interconnecting TSP, or the TSP’s agent, </a:t>
            </a:r>
            <a:r>
              <a:rPr lang="en-US" sz="1400" b="1" i="0" u="none" strike="noStrike" baseline="0" dirty="0">
                <a:solidFill>
                  <a:srgbClr val="000000"/>
                </a:solidFill>
                <a:latin typeface="Times New Roman" panose="02020603050405020304" pitchFamily="18" charset="0"/>
              </a:rPr>
              <a:t>subject to the Generation Resource’s operating characteristic limits, voltage limits, and within tolerances </a:t>
            </a:r>
            <a:r>
              <a:rPr lang="en-US" sz="1400" b="0" i="0" u="none" strike="noStrike" baseline="0" dirty="0">
                <a:solidFill>
                  <a:srgbClr val="000000"/>
                </a:solidFill>
                <a:latin typeface="Times New Roman" panose="02020603050405020304" pitchFamily="18" charset="0"/>
              </a:rPr>
              <a:t>identified in paragraph (4) of Nodal Operating Guide Section 2.7.3.5, Resource Entity Responsibilities and Generation Resource Requirements. </a:t>
            </a:r>
          </a:p>
          <a:p>
            <a:r>
              <a:rPr lang="en-US" sz="1400" b="0" i="0" u="none" strike="noStrike" baseline="0" dirty="0">
                <a:solidFill>
                  <a:srgbClr val="000000"/>
                </a:solidFill>
                <a:latin typeface="Times New Roman" panose="02020603050405020304" pitchFamily="18" charset="0"/>
              </a:rPr>
              <a:t>(7) </a:t>
            </a:r>
            <a:r>
              <a:rPr lang="en-US" sz="1400" b="1" i="0" u="none" strike="noStrike" baseline="0" dirty="0">
                <a:solidFill>
                  <a:srgbClr val="000000"/>
                </a:solidFill>
                <a:latin typeface="Times New Roman" panose="02020603050405020304" pitchFamily="18" charset="0"/>
              </a:rPr>
              <a:t>Each QSE shall send to ERCOT, via telemetry, the AVR</a:t>
            </a:r>
            <a:r>
              <a:rPr lang="en-US" sz="1400" b="0" i="0" u="none" strike="noStrike" baseline="0" dirty="0">
                <a:solidFill>
                  <a:srgbClr val="000000"/>
                </a:solidFill>
                <a:latin typeface="Times New Roman" panose="02020603050405020304" pitchFamily="18" charset="0"/>
              </a:rPr>
              <a:t> and Power System Stabilizer (PSS) </a:t>
            </a:r>
            <a:r>
              <a:rPr lang="en-US" sz="1400" b="1" i="0" u="none" strike="noStrike" baseline="0" dirty="0">
                <a:solidFill>
                  <a:srgbClr val="000000"/>
                </a:solidFill>
                <a:latin typeface="Times New Roman" panose="02020603050405020304" pitchFamily="18" charset="0"/>
              </a:rPr>
              <a:t>status</a:t>
            </a:r>
            <a:r>
              <a:rPr lang="en-US" sz="1400" i="0" u="none" strike="noStrike" baseline="0" dirty="0">
                <a:solidFill>
                  <a:srgbClr val="000000"/>
                </a:solidFill>
                <a:latin typeface="Times New Roman" panose="02020603050405020304" pitchFamily="18" charset="0"/>
              </a:rPr>
              <a:t> </a:t>
            </a:r>
            <a:r>
              <a:rPr lang="en-US" sz="1400" b="0" i="0" u="none" strike="noStrike" baseline="0" dirty="0">
                <a:solidFill>
                  <a:srgbClr val="000000"/>
                </a:solidFill>
                <a:latin typeface="Times New Roman" panose="02020603050405020304" pitchFamily="18" charset="0"/>
              </a:rPr>
              <a:t>for each of its Generation Resources providing VSS. </a:t>
            </a:r>
            <a:r>
              <a:rPr lang="en-US" sz="1400" b="1" i="0" u="none" strike="noStrike" baseline="0" dirty="0">
                <a:solidFill>
                  <a:srgbClr val="000000"/>
                </a:solidFill>
                <a:latin typeface="Times New Roman" panose="02020603050405020304" pitchFamily="18" charset="0"/>
              </a:rPr>
              <a:t>For AVRs, an “On” status will indicate the AVR is on and set to regulate the Resource’s terminal voltage in the voltage control mode</a:t>
            </a:r>
            <a:r>
              <a:rPr lang="en-US" sz="1400" b="0" i="0" u="none" strike="noStrike" baseline="0" dirty="0">
                <a:solidFill>
                  <a:srgbClr val="000000"/>
                </a:solidFill>
                <a:latin typeface="Times New Roman" panose="02020603050405020304" pitchFamily="18" charset="0"/>
              </a:rPr>
              <a:t>, and an </a:t>
            </a:r>
            <a:r>
              <a:rPr lang="en-US" sz="1400" b="1" i="0" u="none" strike="noStrike" baseline="0" dirty="0">
                <a:solidFill>
                  <a:srgbClr val="000000"/>
                </a:solidFill>
                <a:latin typeface="Times New Roman" panose="02020603050405020304" pitchFamily="18" charset="0"/>
              </a:rPr>
              <a:t>“Off” status will indicate the AVR is off or in a manual mode</a:t>
            </a:r>
            <a:r>
              <a:rPr lang="en-US" sz="1400" b="0" i="0" u="none" strike="noStrike" baseline="0" dirty="0">
                <a:solidFill>
                  <a:srgbClr val="000000"/>
                </a:solidFill>
                <a:latin typeface="Times New Roman" panose="02020603050405020304" pitchFamily="18" charset="0"/>
              </a:rPr>
              <a:t>. For PSS, an “On” status will indicate the service is enabled and ready for service, and an “Off” status will indicate it is off or out of service. Each QSE shall monitor the status of its Generation Resources’ regulators and stabilizers, and shall report status changes to ERCOT. </a:t>
            </a:r>
            <a:endParaRPr lang="en-US" sz="1400" dirty="0"/>
          </a:p>
        </p:txBody>
      </p:sp>
    </p:spTree>
    <p:extLst>
      <p:ext uri="{BB962C8B-B14F-4D97-AF65-F5344CB8AC3E}">
        <p14:creationId xmlns:p14="http://schemas.microsoft.com/office/powerpoint/2010/main" val="2616652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Survey Responses Example #1</a:t>
            </a:r>
          </a:p>
        </p:txBody>
      </p:sp>
      <p:sp>
        <p:nvSpPr>
          <p:cNvPr id="3" name="Content Placeholder 2">
            <a:extLst>
              <a:ext uri="{FF2B5EF4-FFF2-40B4-BE49-F238E27FC236}">
                <a16:creationId xmlns:a16="http://schemas.microsoft.com/office/drawing/2014/main" id="{5599E62E-918E-408A-829D-5BD16E03609F}"/>
              </a:ext>
            </a:extLst>
          </p:cNvPr>
          <p:cNvSpPr>
            <a:spLocks noGrp="1"/>
          </p:cNvSpPr>
          <p:nvPr>
            <p:ph idx="1"/>
          </p:nvPr>
        </p:nvSpPr>
        <p:spPr>
          <a:xfrm>
            <a:off x="235670" y="1016098"/>
            <a:ext cx="8535458" cy="4173076"/>
          </a:xfrm>
        </p:spPr>
        <p:txBody>
          <a:bodyPr>
            <a:normAutofit/>
          </a:bodyPr>
          <a:lstStyle/>
          <a:p>
            <a:pPr marL="0" indent="0">
              <a:buNone/>
            </a:pPr>
            <a:r>
              <a:rPr lang="en-US" sz="1600" b="1" dirty="0"/>
              <a:t>Changes are needed to consistently and more accurately reflect system reactive capability and voltage control on the ERCOT system.  Survey results from late 2019.</a:t>
            </a:r>
            <a:endParaRPr lang="en-US" sz="1600" dirty="0"/>
          </a:p>
        </p:txBody>
      </p:sp>
      <p:sp>
        <p:nvSpPr>
          <p:cNvPr id="5" name="Slide Number Placeholder 4">
            <a:extLst>
              <a:ext uri="{FF2B5EF4-FFF2-40B4-BE49-F238E27FC236}">
                <a16:creationId xmlns:a16="http://schemas.microsoft.com/office/drawing/2014/main" id="{B6F2970A-B174-432F-AC2E-44B0C0A762E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61301C66-618D-4DD2-8770-D0995DAB1DB3}"/>
              </a:ext>
            </a:extLst>
          </p:cNvPr>
          <p:cNvPicPr>
            <a:picLocks noChangeAspect="1"/>
          </p:cNvPicPr>
          <p:nvPr/>
        </p:nvPicPr>
        <p:blipFill>
          <a:blip r:embed="rId2"/>
          <a:stretch>
            <a:fillRect/>
          </a:stretch>
        </p:blipFill>
        <p:spPr>
          <a:xfrm>
            <a:off x="317623" y="1706457"/>
            <a:ext cx="7492633" cy="786452"/>
          </a:xfrm>
          <a:prstGeom prst="rect">
            <a:avLst/>
          </a:prstGeom>
        </p:spPr>
      </p:pic>
      <p:pic>
        <p:nvPicPr>
          <p:cNvPr id="4" name="Picture 3">
            <a:extLst>
              <a:ext uri="{FF2B5EF4-FFF2-40B4-BE49-F238E27FC236}">
                <a16:creationId xmlns:a16="http://schemas.microsoft.com/office/drawing/2014/main" id="{A04260F9-68E7-4C83-B427-A7AC49793B7F}"/>
              </a:ext>
            </a:extLst>
          </p:cNvPr>
          <p:cNvPicPr>
            <a:picLocks noChangeAspect="1"/>
          </p:cNvPicPr>
          <p:nvPr/>
        </p:nvPicPr>
        <p:blipFill>
          <a:blip r:embed="rId3"/>
          <a:stretch>
            <a:fillRect/>
          </a:stretch>
        </p:blipFill>
        <p:spPr>
          <a:xfrm>
            <a:off x="121138" y="2432492"/>
            <a:ext cx="9022862" cy="3865199"/>
          </a:xfrm>
          <a:prstGeom prst="rect">
            <a:avLst/>
          </a:prstGeom>
        </p:spPr>
      </p:pic>
    </p:spTree>
    <p:extLst>
      <p:ext uri="{BB962C8B-B14F-4D97-AF65-F5344CB8AC3E}">
        <p14:creationId xmlns:p14="http://schemas.microsoft.com/office/powerpoint/2010/main" val="62298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Survey Responses Example #2</a:t>
            </a:r>
          </a:p>
        </p:txBody>
      </p:sp>
      <p:sp>
        <p:nvSpPr>
          <p:cNvPr id="3" name="Content Placeholder 2">
            <a:extLst>
              <a:ext uri="{FF2B5EF4-FFF2-40B4-BE49-F238E27FC236}">
                <a16:creationId xmlns:a16="http://schemas.microsoft.com/office/drawing/2014/main" id="{5599E62E-918E-408A-829D-5BD16E03609F}"/>
              </a:ext>
            </a:extLst>
          </p:cNvPr>
          <p:cNvSpPr>
            <a:spLocks noGrp="1"/>
          </p:cNvSpPr>
          <p:nvPr>
            <p:ph idx="1"/>
          </p:nvPr>
        </p:nvSpPr>
        <p:spPr>
          <a:xfrm>
            <a:off x="235670" y="1016098"/>
            <a:ext cx="9164362" cy="4173076"/>
          </a:xfrm>
        </p:spPr>
        <p:txBody>
          <a:bodyPr>
            <a:normAutofit/>
          </a:bodyPr>
          <a:lstStyle/>
          <a:p>
            <a:pPr marL="0" indent="0">
              <a:buNone/>
            </a:pPr>
            <a:r>
              <a:rPr lang="en-US" sz="1600" b="1" dirty="0"/>
              <a:t>Survey indicated that 20% were “capable” of providing reactive capability while at 0 MW.</a:t>
            </a:r>
            <a:endParaRPr lang="en-US" sz="1600" dirty="0"/>
          </a:p>
        </p:txBody>
      </p:sp>
      <p:sp>
        <p:nvSpPr>
          <p:cNvPr id="5" name="Slide Number Placeholder 4">
            <a:extLst>
              <a:ext uri="{FF2B5EF4-FFF2-40B4-BE49-F238E27FC236}">
                <a16:creationId xmlns:a16="http://schemas.microsoft.com/office/drawing/2014/main" id="{B6F2970A-B174-432F-AC2E-44B0C0A762E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graphicFrame>
        <p:nvGraphicFramePr>
          <p:cNvPr id="59" name="Table 58">
            <a:extLst>
              <a:ext uri="{FF2B5EF4-FFF2-40B4-BE49-F238E27FC236}">
                <a16:creationId xmlns:a16="http://schemas.microsoft.com/office/drawing/2014/main" id="{AA104179-EEE5-4FF4-BA27-4063DAB11D4B}"/>
              </a:ext>
            </a:extLst>
          </p:cNvPr>
          <p:cNvGraphicFramePr>
            <a:graphicFrameLocks noGrp="1"/>
          </p:cNvGraphicFramePr>
          <p:nvPr>
            <p:extLst>
              <p:ext uri="{D42A27DB-BD31-4B8C-83A1-F6EECF244321}">
                <p14:modId xmlns:p14="http://schemas.microsoft.com/office/powerpoint/2010/main" val="3589869372"/>
              </p:ext>
            </p:extLst>
          </p:nvPr>
        </p:nvGraphicFramePr>
        <p:xfrm>
          <a:off x="342900" y="1462813"/>
          <a:ext cx="6568719" cy="731520"/>
        </p:xfrm>
        <a:graphic>
          <a:graphicData uri="http://schemas.openxmlformats.org/drawingml/2006/table">
            <a:tbl>
              <a:tblPr firstRow="1" firstCol="1" lastCol="1" bandRow="1" bandCol="1">
                <a:tableStyleId>{69012ECD-51FC-41F1-AA8D-1B2483CD663E}</a:tableStyleId>
              </a:tblPr>
              <a:tblGrid>
                <a:gridCol w="394018">
                  <a:extLst>
                    <a:ext uri="{9D8B030D-6E8A-4147-A177-3AD203B41FA5}">
                      <a16:colId xmlns:a16="http://schemas.microsoft.com/office/drawing/2014/main" val="20000"/>
                    </a:ext>
                  </a:extLst>
                </a:gridCol>
                <a:gridCol w="6174701">
                  <a:extLst>
                    <a:ext uri="{9D8B030D-6E8A-4147-A177-3AD203B41FA5}">
                      <a16:colId xmlns:a16="http://schemas.microsoft.com/office/drawing/2014/main" val="20001"/>
                    </a:ext>
                  </a:extLst>
                </a:gridCol>
              </a:tblGrid>
              <a:tr h="144034">
                <a:tc>
                  <a:txBody>
                    <a:bodyPr/>
                    <a:lstStyle/>
                    <a:p>
                      <a:r>
                        <a:rPr lang="en-US" sz="1200" dirty="0"/>
                        <a:t>#</a:t>
                      </a:r>
                    </a:p>
                  </a:txBody>
                  <a:tcPr/>
                </a:tc>
                <a:tc>
                  <a:txBody>
                    <a:bodyPr/>
                    <a:lstStyle/>
                    <a:p>
                      <a:r>
                        <a:rPr lang="en-US" sz="1200" dirty="0"/>
                        <a:t>Question</a:t>
                      </a:r>
                    </a:p>
                  </a:txBody>
                  <a:tcPr/>
                </a:tc>
                <a:extLst>
                  <a:ext uri="{0D108BD9-81ED-4DB2-BD59-A6C34878D82A}">
                    <a16:rowId xmlns:a16="http://schemas.microsoft.com/office/drawing/2014/main" val="10000"/>
                  </a:ext>
                </a:extLst>
              </a:tr>
              <a:tr h="240057">
                <a:tc>
                  <a:txBody>
                    <a:bodyPr/>
                    <a:lstStyle/>
                    <a:p>
                      <a:r>
                        <a:rPr lang="en-US" sz="1200" b="0" dirty="0"/>
                        <a:t>19</a:t>
                      </a:r>
                    </a:p>
                  </a:txBody>
                  <a:tcPr/>
                </a:tc>
                <a:tc>
                  <a:txBody>
                    <a:bodyPr/>
                    <a:lstStyle/>
                    <a:p>
                      <a:r>
                        <a:rPr lang="en-US" sz="1200" b="1" dirty="0"/>
                        <a:t>Can the site provide reactive capability while producing 0 MW? If so, does the site provide that capability today?</a:t>
                      </a:r>
                      <a:endParaRPr lang="en-US" sz="1200" b="0" dirty="0">
                        <a:solidFill>
                          <a:schemeClr val="tx1">
                            <a:alpha val="50000"/>
                          </a:schemeClr>
                        </a:solidFill>
                      </a:endParaRPr>
                    </a:p>
                  </a:txBody>
                  <a:tcPr/>
                </a:tc>
                <a:extLst>
                  <a:ext uri="{0D108BD9-81ED-4DB2-BD59-A6C34878D82A}">
                    <a16:rowId xmlns:a16="http://schemas.microsoft.com/office/drawing/2014/main" val="10001"/>
                  </a:ext>
                </a:extLst>
              </a:tr>
            </a:tbl>
          </a:graphicData>
        </a:graphic>
      </p:graphicFrame>
      <p:pic>
        <p:nvPicPr>
          <p:cNvPr id="60" name="Picture 59">
            <a:extLst>
              <a:ext uri="{FF2B5EF4-FFF2-40B4-BE49-F238E27FC236}">
                <a16:creationId xmlns:a16="http://schemas.microsoft.com/office/drawing/2014/main" id="{D0B8980E-6598-4F89-A923-7636A6CEBB5D}"/>
              </a:ext>
            </a:extLst>
          </p:cNvPr>
          <p:cNvPicPr>
            <a:picLocks noChangeAspect="1"/>
          </p:cNvPicPr>
          <p:nvPr/>
        </p:nvPicPr>
        <p:blipFill>
          <a:blip r:embed="rId2"/>
          <a:stretch>
            <a:fillRect/>
          </a:stretch>
        </p:blipFill>
        <p:spPr>
          <a:xfrm>
            <a:off x="667372" y="2194333"/>
            <a:ext cx="8195039" cy="4173076"/>
          </a:xfrm>
          <a:prstGeom prst="rect">
            <a:avLst/>
          </a:prstGeom>
        </p:spPr>
      </p:pic>
    </p:spTree>
    <p:extLst>
      <p:ext uri="{BB962C8B-B14F-4D97-AF65-F5344CB8AC3E}">
        <p14:creationId xmlns:p14="http://schemas.microsoft.com/office/powerpoint/2010/main" val="2511794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Survey Responses Example #3</a:t>
            </a:r>
          </a:p>
        </p:txBody>
      </p:sp>
      <p:sp>
        <p:nvSpPr>
          <p:cNvPr id="3" name="Content Placeholder 2">
            <a:extLst>
              <a:ext uri="{FF2B5EF4-FFF2-40B4-BE49-F238E27FC236}">
                <a16:creationId xmlns:a16="http://schemas.microsoft.com/office/drawing/2014/main" id="{5599E62E-918E-408A-829D-5BD16E03609F}"/>
              </a:ext>
            </a:extLst>
          </p:cNvPr>
          <p:cNvSpPr>
            <a:spLocks noGrp="1"/>
          </p:cNvSpPr>
          <p:nvPr>
            <p:ph idx="1"/>
          </p:nvPr>
        </p:nvSpPr>
        <p:spPr>
          <a:xfrm>
            <a:off x="235670" y="1016098"/>
            <a:ext cx="8535458" cy="4173076"/>
          </a:xfrm>
        </p:spPr>
        <p:txBody>
          <a:bodyPr>
            <a:normAutofit/>
          </a:bodyPr>
          <a:lstStyle/>
          <a:p>
            <a:pPr marL="0" indent="0">
              <a:buNone/>
            </a:pPr>
            <a:r>
              <a:rPr lang="en-US" sz="1600" b="1" dirty="0"/>
              <a:t>Survey indicated that a decent portion of facilities are already consuming real power from the grid when at 0 MW output.</a:t>
            </a:r>
            <a:endParaRPr lang="en-US" sz="1600" dirty="0"/>
          </a:p>
        </p:txBody>
      </p:sp>
      <p:sp>
        <p:nvSpPr>
          <p:cNvPr id="5" name="Slide Number Placeholder 4">
            <a:extLst>
              <a:ext uri="{FF2B5EF4-FFF2-40B4-BE49-F238E27FC236}">
                <a16:creationId xmlns:a16="http://schemas.microsoft.com/office/drawing/2014/main" id="{B6F2970A-B174-432F-AC2E-44B0C0A762E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graphicFrame>
        <p:nvGraphicFramePr>
          <p:cNvPr id="58" name="Table 57">
            <a:extLst>
              <a:ext uri="{FF2B5EF4-FFF2-40B4-BE49-F238E27FC236}">
                <a16:creationId xmlns:a16="http://schemas.microsoft.com/office/drawing/2014/main" id="{6AAFC64E-BF8B-4228-AA02-B5DB4738A9E7}"/>
              </a:ext>
            </a:extLst>
          </p:cNvPr>
          <p:cNvGraphicFramePr>
            <a:graphicFrameLocks noGrp="1"/>
          </p:cNvGraphicFramePr>
          <p:nvPr>
            <p:extLst>
              <p:ext uri="{D42A27DB-BD31-4B8C-83A1-F6EECF244321}">
                <p14:modId xmlns:p14="http://schemas.microsoft.com/office/powerpoint/2010/main" val="3081479078"/>
              </p:ext>
            </p:extLst>
          </p:nvPr>
        </p:nvGraphicFramePr>
        <p:xfrm>
          <a:off x="342900" y="1649946"/>
          <a:ext cx="8001000" cy="731520"/>
        </p:xfrm>
        <a:graphic>
          <a:graphicData uri="http://schemas.openxmlformats.org/drawingml/2006/table">
            <a:tbl>
              <a:tblPr firstRow="1" firstCol="1" lastCol="1" bandRow="1" bandCol="1">
                <a:tableStyleId>{69012ECD-51FC-41F1-AA8D-1B2483CD663E}</a:tableStyleId>
              </a:tblPr>
              <a:tblGrid>
                <a:gridCol w="476930">
                  <a:extLst>
                    <a:ext uri="{9D8B030D-6E8A-4147-A177-3AD203B41FA5}">
                      <a16:colId xmlns:a16="http://schemas.microsoft.com/office/drawing/2014/main" val="20000"/>
                    </a:ext>
                  </a:extLst>
                </a:gridCol>
                <a:gridCol w="7524070">
                  <a:extLst>
                    <a:ext uri="{9D8B030D-6E8A-4147-A177-3AD203B41FA5}">
                      <a16:colId xmlns:a16="http://schemas.microsoft.com/office/drawing/2014/main" val="20001"/>
                    </a:ext>
                  </a:extLst>
                </a:gridCol>
              </a:tblGrid>
              <a:tr h="144034">
                <a:tc>
                  <a:txBody>
                    <a:bodyPr/>
                    <a:lstStyle/>
                    <a:p>
                      <a:r>
                        <a:rPr lang="en-US" sz="1200" dirty="0"/>
                        <a:t>#</a:t>
                      </a:r>
                    </a:p>
                  </a:txBody>
                  <a:tcPr/>
                </a:tc>
                <a:tc>
                  <a:txBody>
                    <a:bodyPr/>
                    <a:lstStyle/>
                    <a:p>
                      <a:r>
                        <a:rPr lang="en-US" sz="1200" dirty="0"/>
                        <a:t>Question</a:t>
                      </a:r>
                    </a:p>
                  </a:txBody>
                  <a:tcPr/>
                </a:tc>
                <a:extLst>
                  <a:ext uri="{0D108BD9-81ED-4DB2-BD59-A6C34878D82A}">
                    <a16:rowId xmlns:a16="http://schemas.microsoft.com/office/drawing/2014/main" val="10000"/>
                  </a:ext>
                </a:extLst>
              </a:tr>
              <a:tr h="240057">
                <a:tc>
                  <a:txBody>
                    <a:bodyPr/>
                    <a:lstStyle/>
                    <a:p>
                      <a:r>
                        <a:rPr lang="en-US" sz="1200" b="0" dirty="0"/>
                        <a:t>20</a:t>
                      </a:r>
                    </a:p>
                  </a:txBody>
                  <a:tcPr/>
                </a:tc>
                <a:tc>
                  <a:txBody>
                    <a:bodyPr/>
                    <a:lstStyle/>
                    <a:p>
                      <a:r>
                        <a:rPr lang="en-US" sz="1200" b="0" dirty="0"/>
                        <a:t>Is the site currently maintaining equipment online by using auxiliary power or by consuming power from the grid? If not, what is the limiting factor for the site from this configuration?</a:t>
                      </a:r>
                    </a:p>
                  </a:txBody>
                  <a:tcPr/>
                </a:tc>
                <a:extLst>
                  <a:ext uri="{0D108BD9-81ED-4DB2-BD59-A6C34878D82A}">
                    <a16:rowId xmlns:a16="http://schemas.microsoft.com/office/drawing/2014/main" val="10001"/>
                  </a:ext>
                </a:extLst>
              </a:tr>
            </a:tbl>
          </a:graphicData>
        </a:graphic>
      </p:graphicFrame>
      <p:pic>
        <p:nvPicPr>
          <p:cNvPr id="4" name="Picture 3">
            <a:extLst>
              <a:ext uri="{FF2B5EF4-FFF2-40B4-BE49-F238E27FC236}">
                <a16:creationId xmlns:a16="http://schemas.microsoft.com/office/drawing/2014/main" id="{608E1B4F-A99E-46D0-8C38-1DC570C3A9B2}"/>
              </a:ext>
            </a:extLst>
          </p:cNvPr>
          <p:cNvPicPr>
            <a:picLocks noChangeAspect="1"/>
          </p:cNvPicPr>
          <p:nvPr/>
        </p:nvPicPr>
        <p:blipFill>
          <a:blip r:embed="rId2"/>
          <a:stretch>
            <a:fillRect/>
          </a:stretch>
        </p:blipFill>
        <p:spPr>
          <a:xfrm>
            <a:off x="409061" y="2503287"/>
            <a:ext cx="8392039" cy="3946496"/>
          </a:xfrm>
          <a:prstGeom prst="rect">
            <a:avLst/>
          </a:prstGeom>
        </p:spPr>
      </p:pic>
    </p:spTree>
    <p:extLst>
      <p:ext uri="{BB962C8B-B14F-4D97-AF65-F5344CB8AC3E}">
        <p14:creationId xmlns:p14="http://schemas.microsoft.com/office/powerpoint/2010/main" val="1150695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A2A0-7157-4C91-BE51-D0DDB3AC0C49}"/>
              </a:ext>
            </a:extLst>
          </p:cNvPr>
          <p:cNvSpPr>
            <a:spLocks noGrp="1"/>
          </p:cNvSpPr>
          <p:nvPr>
            <p:ph type="title"/>
          </p:nvPr>
        </p:nvSpPr>
        <p:spPr>
          <a:xfrm>
            <a:off x="342900" y="322338"/>
            <a:ext cx="8458200" cy="518318"/>
          </a:xfrm>
        </p:spPr>
        <p:txBody>
          <a:bodyPr/>
          <a:lstStyle/>
          <a:p>
            <a:r>
              <a:rPr lang="en-US" sz="2000" dirty="0"/>
              <a:t>Example #1 – Unit showing inaccurate reactive capability at 0 MW</a:t>
            </a:r>
          </a:p>
        </p:txBody>
      </p:sp>
      <p:sp>
        <p:nvSpPr>
          <p:cNvPr id="3" name="Slide Number Placeholder 2">
            <a:extLst>
              <a:ext uri="{FF2B5EF4-FFF2-40B4-BE49-F238E27FC236}">
                <a16:creationId xmlns:a16="http://schemas.microsoft.com/office/drawing/2014/main" id="{3C42FF72-375D-486E-A8D7-94EEF1384D78}"/>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graphicFrame>
        <p:nvGraphicFramePr>
          <p:cNvPr id="4" name="Table 3">
            <a:extLst>
              <a:ext uri="{FF2B5EF4-FFF2-40B4-BE49-F238E27FC236}">
                <a16:creationId xmlns:a16="http://schemas.microsoft.com/office/drawing/2014/main" id="{E1CBC15F-1A18-4CBE-AF87-42EC326BE55B}"/>
              </a:ext>
            </a:extLst>
          </p:cNvPr>
          <p:cNvGraphicFramePr>
            <a:graphicFrameLocks noGrp="1"/>
          </p:cNvGraphicFramePr>
          <p:nvPr>
            <p:extLst>
              <p:ext uri="{D42A27DB-BD31-4B8C-83A1-F6EECF244321}">
                <p14:modId xmlns:p14="http://schemas.microsoft.com/office/powerpoint/2010/main" val="2750521190"/>
              </p:ext>
            </p:extLst>
          </p:nvPr>
        </p:nvGraphicFramePr>
        <p:xfrm>
          <a:off x="2027959" y="981734"/>
          <a:ext cx="7039843" cy="665440"/>
        </p:xfrm>
        <a:graphic>
          <a:graphicData uri="http://schemas.openxmlformats.org/drawingml/2006/table">
            <a:tbl>
              <a:tblPr>
                <a:tableStyleId>{5C22544A-7EE6-4342-B048-85BDC9FD1C3A}</a:tableStyleId>
              </a:tblPr>
              <a:tblGrid>
                <a:gridCol w="322929">
                  <a:extLst>
                    <a:ext uri="{9D8B030D-6E8A-4147-A177-3AD203B41FA5}">
                      <a16:colId xmlns:a16="http://schemas.microsoft.com/office/drawing/2014/main" val="2942992960"/>
                    </a:ext>
                  </a:extLst>
                </a:gridCol>
                <a:gridCol w="428305">
                  <a:extLst>
                    <a:ext uri="{9D8B030D-6E8A-4147-A177-3AD203B41FA5}">
                      <a16:colId xmlns:a16="http://schemas.microsoft.com/office/drawing/2014/main" val="1553808387"/>
                    </a:ext>
                  </a:extLst>
                </a:gridCol>
                <a:gridCol w="377316">
                  <a:extLst>
                    <a:ext uri="{9D8B030D-6E8A-4147-A177-3AD203B41FA5}">
                      <a16:colId xmlns:a16="http://schemas.microsoft.com/office/drawing/2014/main" val="321199139"/>
                    </a:ext>
                  </a:extLst>
                </a:gridCol>
                <a:gridCol w="336525">
                  <a:extLst>
                    <a:ext uri="{9D8B030D-6E8A-4147-A177-3AD203B41FA5}">
                      <a16:colId xmlns:a16="http://schemas.microsoft.com/office/drawing/2014/main" val="2117806851"/>
                    </a:ext>
                  </a:extLst>
                </a:gridCol>
                <a:gridCol w="356921">
                  <a:extLst>
                    <a:ext uri="{9D8B030D-6E8A-4147-A177-3AD203B41FA5}">
                      <a16:colId xmlns:a16="http://schemas.microsoft.com/office/drawing/2014/main" val="444214592"/>
                    </a:ext>
                  </a:extLst>
                </a:gridCol>
                <a:gridCol w="993941">
                  <a:extLst>
                    <a:ext uri="{9D8B030D-6E8A-4147-A177-3AD203B41FA5}">
                      <a16:colId xmlns:a16="http://schemas.microsoft.com/office/drawing/2014/main" val="4221445167"/>
                    </a:ext>
                  </a:extLst>
                </a:gridCol>
                <a:gridCol w="469323">
                  <a:extLst>
                    <a:ext uri="{9D8B030D-6E8A-4147-A177-3AD203B41FA5}">
                      <a16:colId xmlns:a16="http://schemas.microsoft.com/office/drawing/2014/main" val="1630129524"/>
                    </a:ext>
                  </a:extLst>
                </a:gridCol>
                <a:gridCol w="469323">
                  <a:extLst>
                    <a:ext uri="{9D8B030D-6E8A-4147-A177-3AD203B41FA5}">
                      <a16:colId xmlns:a16="http://schemas.microsoft.com/office/drawing/2014/main" val="3527678302"/>
                    </a:ext>
                  </a:extLst>
                </a:gridCol>
                <a:gridCol w="469323">
                  <a:extLst>
                    <a:ext uri="{9D8B030D-6E8A-4147-A177-3AD203B41FA5}">
                      <a16:colId xmlns:a16="http://schemas.microsoft.com/office/drawing/2014/main" val="4073415250"/>
                    </a:ext>
                  </a:extLst>
                </a:gridCol>
                <a:gridCol w="469323">
                  <a:extLst>
                    <a:ext uri="{9D8B030D-6E8A-4147-A177-3AD203B41FA5}">
                      <a16:colId xmlns:a16="http://schemas.microsoft.com/office/drawing/2014/main" val="4280670248"/>
                    </a:ext>
                  </a:extLst>
                </a:gridCol>
                <a:gridCol w="429706">
                  <a:extLst>
                    <a:ext uri="{9D8B030D-6E8A-4147-A177-3AD203B41FA5}">
                      <a16:colId xmlns:a16="http://schemas.microsoft.com/office/drawing/2014/main" val="252338358"/>
                    </a:ext>
                  </a:extLst>
                </a:gridCol>
                <a:gridCol w="508940">
                  <a:extLst>
                    <a:ext uri="{9D8B030D-6E8A-4147-A177-3AD203B41FA5}">
                      <a16:colId xmlns:a16="http://schemas.microsoft.com/office/drawing/2014/main" val="3032641939"/>
                    </a:ext>
                  </a:extLst>
                </a:gridCol>
                <a:gridCol w="478816">
                  <a:extLst>
                    <a:ext uri="{9D8B030D-6E8A-4147-A177-3AD203B41FA5}">
                      <a16:colId xmlns:a16="http://schemas.microsoft.com/office/drawing/2014/main" val="3349182799"/>
                    </a:ext>
                  </a:extLst>
                </a:gridCol>
                <a:gridCol w="459829">
                  <a:extLst>
                    <a:ext uri="{9D8B030D-6E8A-4147-A177-3AD203B41FA5}">
                      <a16:colId xmlns:a16="http://schemas.microsoft.com/office/drawing/2014/main" val="385789846"/>
                    </a:ext>
                  </a:extLst>
                </a:gridCol>
                <a:gridCol w="469323">
                  <a:extLst>
                    <a:ext uri="{9D8B030D-6E8A-4147-A177-3AD203B41FA5}">
                      <a16:colId xmlns:a16="http://schemas.microsoft.com/office/drawing/2014/main" val="2728064092"/>
                    </a:ext>
                  </a:extLst>
                </a:gridCol>
              </a:tblGrid>
              <a:tr h="484703">
                <a:tc>
                  <a:txBody>
                    <a:bodyPr/>
                    <a:lstStyle/>
                    <a:p>
                      <a:pPr algn="ctr" fontAlgn="ctr"/>
                      <a:r>
                        <a:rPr lang="en-US" sz="800" u="none" strike="noStrike" dirty="0">
                          <a:effectLst/>
                        </a:rPr>
                        <a:t>MW1</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LAG MVAR_MW1</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LEAD_MVAR_MW1</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MW2</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LAG_MVAR_MW2</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LEAD_MVAR_MW2</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MW3</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LAG_MVAR_MW3</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LEAD_MVAR_MW3</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MW4</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LAG_MVAR_MW4</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LEAD_MVAR_MW4</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MW5</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MAX_LAG_MVAR</a:t>
                      </a:r>
                      <a:endParaRPr lang="en-US" sz="800" b="1"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ctr" fontAlgn="ctr"/>
                      <a:r>
                        <a:rPr lang="en-US" sz="800" u="none" strike="noStrike" dirty="0">
                          <a:effectLst/>
                        </a:rPr>
                        <a:t>MAX_LEAD_MVAR</a:t>
                      </a:r>
                      <a:endParaRPr lang="en-US" sz="800" b="1" i="0" u="none" strike="noStrike" dirty="0">
                        <a:solidFill>
                          <a:srgbClr val="000000"/>
                        </a:solidFill>
                        <a:effectLst/>
                        <a:latin typeface="Times New Roman" panose="02020603050405020304" pitchFamily="18" charset="0"/>
                      </a:endParaRPr>
                    </a:p>
                  </a:txBody>
                  <a:tcPr marL="8215" marR="8215" marT="8215" marB="0" anchor="ctr"/>
                </a:tc>
                <a:extLst>
                  <a:ext uri="{0D108BD9-81ED-4DB2-BD59-A6C34878D82A}">
                    <a16:rowId xmlns:a16="http://schemas.microsoft.com/office/drawing/2014/main" val="2360795976"/>
                  </a:ext>
                </a:extLst>
              </a:tr>
              <a:tr h="180737">
                <a:tc>
                  <a:txBody>
                    <a:bodyPr/>
                    <a:lstStyle/>
                    <a:p>
                      <a:pPr algn="r" fontAlgn="ctr"/>
                      <a:r>
                        <a:rPr lang="en-US" sz="800" u="none" strike="noStrike" dirty="0">
                          <a:effectLst/>
                        </a:rPr>
                        <a:t>0.1</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67.99</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-68.57</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12.63</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43.69</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-53</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88.41</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51.79</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-44</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124.6</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36.62</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-24</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136.2</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67.99</a:t>
                      </a:r>
                      <a:endParaRPr lang="en-US" sz="800" b="0" i="0" u="none" strike="noStrike" dirty="0">
                        <a:solidFill>
                          <a:srgbClr val="000000"/>
                        </a:solidFill>
                        <a:effectLst/>
                        <a:latin typeface="Times New Roman" panose="02020603050405020304" pitchFamily="18" charset="0"/>
                      </a:endParaRPr>
                    </a:p>
                  </a:txBody>
                  <a:tcPr marL="8215" marR="8215" marT="8215" marB="0" anchor="ctr"/>
                </a:tc>
                <a:tc>
                  <a:txBody>
                    <a:bodyPr/>
                    <a:lstStyle/>
                    <a:p>
                      <a:pPr algn="r" fontAlgn="ctr"/>
                      <a:r>
                        <a:rPr lang="en-US" sz="800" u="none" strike="noStrike" dirty="0">
                          <a:effectLst/>
                        </a:rPr>
                        <a:t>-68.57</a:t>
                      </a:r>
                      <a:endParaRPr lang="en-US" sz="800" b="0" i="0" u="none" strike="noStrike" dirty="0">
                        <a:solidFill>
                          <a:srgbClr val="000000"/>
                        </a:solidFill>
                        <a:effectLst/>
                        <a:latin typeface="Times New Roman" panose="02020603050405020304" pitchFamily="18" charset="0"/>
                      </a:endParaRPr>
                    </a:p>
                  </a:txBody>
                  <a:tcPr marL="8215" marR="8215" marT="8215" marB="0" anchor="ctr"/>
                </a:tc>
                <a:extLst>
                  <a:ext uri="{0D108BD9-81ED-4DB2-BD59-A6C34878D82A}">
                    <a16:rowId xmlns:a16="http://schemas.microsoft.com/office/drawing/2014/main" val="480044472"/>
                  </a:ext>
                </a:extLst>
              </a:tr>
            </a:tbl>
          </a:graphicData>
        </a:graphic>
      </p:graphicFrame>
      <p:sp>
        <p:nvSpPr>
          <p:cNvPr id="9" name="TextBox 8">
            <a:extLst>
              <a:ext uri="{FF2B5EF4-FFF2-40B4-BE49-F238E27FC236}">
                <a16:creationId xmlns:a16="http://schemas.microsoft.com/office/drawing/2014/main" id="{FD8F3E6C-064C-4FB3-AD08-DE8378B79B95}"/>
              </a:ext>
            </a:extLst>
          </p:cNvPr>
          <p:cNvSpPr txBox="1"/>
          <p:nvPr/>
        </p:nvSpPr>
        <p:spPr>
          <a:xfrm>
            <a:off x="76198" y="1641771"/>
            <a:ext cx="2074718" cy="3970318"/>
          </a:xfrm>
          <a:prstGeom prst="rect">
            <a:avLst/>
          </a:prstGeom>
          <a:noFill/>
        </p:spPr>
        <p:txBody>
          <a:bodyPr wrap="square" rtlCol="0">
            <a:spAutoFit/>
          </a:bodyPr>
          <a:lstStyle/>
          <a:p>
            <a:r>
              <a:rPr lang="en-US" dirty="0"/>
              <a:t>Solar unit @ night</a:t>
            </a:r>
          </a:p>
          <a:p>
            <a:pPr marL="285750" indent="-285750">
              <a:buFont typeface="Arial" panose="020B0604020202020204" pitchFamily="34" charset="0"/>
              <a:buChar char="•"/>
            </a:pPr>
            <a:r>
              <a:rPr lang="en-US" dirty="0"/>
              <a:t>AVR = ON</a:t>
            </a:r>
          </a:p>
          <a:p>
            <a:pPr marL="285750" indent="-285750">
              <a:buFont typeface="Arial" panose="020B0604020202020204" pitchFamily="34" charset="0"/>
              <a:buChar char="•"/>
            </a:pPr>
            <a:r>
              <a:rPr lang="en-US" dirty="0"/>
              <a:t>Status = ON</a:t>
            </a:r>
          </a:p>
          <a:p>
            <a:pPr marL="285750" indent="-285750">
              <a:buFont typeface="Arial" panose="020B0604020202020204" pitchFamily="34" charset="0"/>
              <a:buChar char="•"/>
            </a:pPr>
            <a:r>
              <a:rPr lang="en-US" dirty="0"/>
              <a:t>MVAR = 1.6</a:t>
            </a:r>
          </a:p>
          <a:p>
            <a:pPr marL="285750" indent="-285750">
              <a:buFont typeface="Arial" panose="020B0604020202020204" pitchFamily="34" charset="0"/>
              <a:buChar char="•"/>
            </a:pPr>
            <a:r>
              <a:rPr lang="en-US" dirty="0"/>
              <a:t>Lag 67.99</a:t>
            </a:r>
          </a:p>
          <a:p>
            <a:pPr marL="285750" indent="-285750">
              <a:buFont typeface="Arial" panose="020B0604020202020204" pitchFamily="34" charset="0"/>
              <a:buChar char="•"/>
            </a:pPr>
            <a:r>
              <a:rPr lang="en-US" dirty="0"/>
              <a:t>Lead -68.57</a:t>
            </a:r>
          </a:p>
          <a:p>
            <a:endParaRPr lang="en-US" dirty="0"/>
          </a:p>
          <a:p>
            <a:r>
              <a:rPr lang="en-US" dirty="0"/>
              <a:t>No MVAR response to control voltage</a:t>
            </a:r>
          </a:p>
          <a:p>
            <a:endParaRPr lang="en-US" dirty="0"/>
          </a:p>
          <a:p>
            <a:r>
              <a:rPr lang="en-US" dirty="0"/>
              <a:t>Systems assume post contingency MVAR response</a:t>
            </a:r>
          </a:p>
        </p:txBody>
      </p:sp>
      <p:pic>
        <p:nvPicPr>
          <p:cNvPr id="11" name="Picture 10">
            <a:extLst>
              <a:ext uri="{FF2B5EF4-FFF2-40B4-BE49-F238E27FC236}">
                <a16:creationId xmlns:a16="http://schemas.microsoft.com/office/drawing/2014/main" id="{4CAC9DC4-7EB1-4086-AF0D-5B288F60F42E}"/>
              </a:ext>
            </a:extLst>
          </p:cNvPr>
          <p:cNvPicPr>
            <a:picLocks noChangeAspect="1"/>
          </p:cNvPicPr>
          <p:nvPr/>
        </p:nvPicPr>
        <p:blipFill>
          <a:blip r:embed="rId2"/>
          <a:stretch>
            <a:fillRect/>
          </a:stretch>
        </p:blipFill>
        <p:spPr>
          <a:xfrm>
            <a:off x="2027960" y="1795597"/>
            <a:ext cx="6906491" cy="4617117"/>
          </a:xfrm>
          <a:prstGeom prst="rect">
            <a:avLst/>
          </a:prstGeom>
        </p:spPr>
      </p:pic>
    </p:spTree>
    <p:extLst>
      <p:ext uri="{BB962C8B-B14F-4D97-AF65-F5344CB8AC3E}">
        <p14:creationId xmlns:p14="http://schemas.microsoft.com/office/powerpoint/2010/main" val="2792187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C1B30-9891-4C4A-8930-1A55C66B18FE}"/>
              </a:ext>
            </a:extLst>
          </p:cNvPr>
          <p:cNvSpPr>
            <a:spLocks noGrp="1"/>
          </p:cNvSpPr>
          <p:nvPr>
            <p:ph type="title"/>
          </p:nvPr>
        </p:nvSpPr>
        <p:spPr/>
        <p:txBody>
          <a:bodyPr/>
          <a:lstStyle/>
          <a:p>
            <a:r>
              <a:rPr lang="en-US" dirty="0"/>
              <a:t>IRR Reactive Capability at lowest MW Point in RIOO</a:t>
            </a:r>
          </a:p>
        </p:txBody>
      </p:sp>
      <p:sp>
        <p:nvSpPr>
          <p:cNvPr id="4" name="Slide Number Placeholder 3">
            <a:extLst>
              <a:ext uri="{FF2B5EF4-FFF2-40B4-BE49-F238E27FC236}">
                <a16:creationId xmlns:a16="http://schemas.microsoft.com/office/drawing/2014/main" id="{201C22D5-70F9-475D-B986-7ED7E671305C}"/>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2943610F-6789-4664-B9F6-52985C0A724A}"/>
              </a:ext>
            </a:extLst>
          </p:cNvPr>
          <p:cNvPicPr>
            <a:picLocks noChangeAspect="1"/>
          </p:cNvPicPr>
          <p:nvPr/>
        </p:nvPicPr>
        <p:blipFill>
          <a:blip r:embed="rId2"/>
          <a:stretch>
            <a:fillRect/>
          </a:stretch>
        </p:blipFill>
        <p:spPr>
          <a:xfrm>
            <a:off x="381001" y="3584448"/>
            <a:ext cx="4264686" cy="2563349"/>
          </a:xfrm>
          <a:prstGeom prst="rect">
            <a:avLst/>
          </a:prstGeom>
        </p:spPr>
      </p:pic>
      <p:pic>
        <p:nvPicPr>
          <p:cNvPr id="11" name="Picture 10">
            <a:extLst>
              <a:ext uri="{FF2B5EF4-FFF2-40B4-BE49-F238E27FC236}">
                <a16:creationId xmlns:a16="http://schemas.microsoft.com/office/drawing/2014/main" id="{E52CB27E-E58B-4F05-B245-2B0A28486C39}"/>
              </a:ext>
            </a:extLst>
          </p:cNvPr>
          <p:cNvPicPr>
            <a:picLocks noChangeAspect="1"/>
          </p:cNvPicPr>
          <p:nvPr/>
        </p:nvPicPr>
        <p:blipFill>
          <a:blip r:embed="rId3"/>
          <a:stretch>
            <a:fillRect/>
          </a:stretch>
        </p:blipFill>
        <p:spPr>
          <a:xfrm>
            <a:off x="381000" y="990601"/>
            <a:ext cx="4264686" cy="2557677"/>
          </a:xfrm>
          <a:prstGeom prst="rect">
            <a:avLst/>
          </a:prstGeom>
        </p:spPr>
      </p:pic>
      <p:pic>
        <p:nvPicPr>
          <p:cNvPr id="13" name="Picture 12">
            <a:extLst>
              <a:ext uri="{FF2B5EF4-FFF2-40B4-BE49-F238E27FC236}">
                <a16:creationId xmlns:a16="http://schemas.microsoft.com/office/drawing/2014/main" id="{A6DF6490-EE53-4C9F-846A-FB5B58475913}"/>
              </a:ext>
            </a:extLst>
          </p:cNvPr>
          <p:cNvPicPr>
            <a:picLocks noChangeAspect="1"/>
          </p:cNvPicPr>
          <p:nvPr/>
        </p:nvPicPr>
        <p:blipFill>
          <a:blip r:embed="rId4"/>
          <a:stretch>
            <a:fillRect/>
          </a:stretch>
        </p:blipFill>
        <p:spPr>
          <a:xfrm>
            <a:off x="4727983" y="984929"/>
            <a:ext cx="4264686" cy="2563349"/>
          </a:xfrm>
          <a:prstGeom prst="rect">
            <a:avLst/>
          </a:prstGeom>
        </p:spPr>
      </p:pic>
      <p:pic>
        <p:nvPicPr>
          <p:cNvPr id="15" name="Picture 14">
            <a:extLst>
              <a:ext uri="{FF2B5EF4-FFF2-40B4-BE49-F238E27FC236}">
                <a16:creationId xmlns:a16="http://schemas.microsoft.com/office/drawing/2014/main" id="{C4115258-0FE2-4D84-8A59-3419F8F98D4D}"/>
              </a:ext>
            </a:extLst>
          </p:cNvPr>
          <p:cNvPicPr>
            <a:picLocks noChangeAspect="1"/>
          </p:cNvPicPr>
          <p:nvPr/>
        </p:nvPicPr>
        <p:blipFill>
          <a:blip r:embed="rId5"/>
          <a:stretch>
            <a:fillRect/>
          </a:stretch>
        </p:blipFill>
        <p:spPr>
          <a:xfrm>
            <a:off x="4727984" y="3584448"/>
            <a:ext cx="4264686" cy="2563349"/>
          </a:xfrm>
          <a:prstGeom prst="rect">
            <a:avLst/>
          </a:prstGeom>
        </p:spPr>
      </p:pic>
    </p:spTree>
    <p:extLst>
      <p:ext uri="{BB962C8B-B14F-4D97-AF65-F5344CB8AC3E}">
        <p14:creationId xmlns:p14="http://schemas.microsoft.com/office/powerpoint/2010/main" val="169023150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2" ma:contentTypeDescription="Create a new document." ma:contentTypeScope="" ma:versionID="9392a42241bc506ffd33e3ca0191f2d9">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purl.org/dc/dcmitype/"/>
    <ds:schemaRef ds:uri="http://www.w3.org/XML/1998/namespac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c34af464-7aa1-4edd-9be4-83dffc1cb926"/>
  </ds:schemaRefs>
</ds:datastoreItem>
</file>

<file path=customXml/itemProps2.xml><?xml version="1.0" encoding="utf-8"?>
<ds:datastoreItem xmlns:ds="http://schemas.openxmlformats.org/officeDocument/2006/customXml" ds:itemID="{F82F0925-3B0A-418E-B0C8-FF9AE02BB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26746</TotalTime>
  <Words>1535</Words>
  <Application>Microsoft Office PowerPoint</Application>
  <PresentationFormat>On-screen Show (4:3)</PresentationFormat>
  <Paragraphs>215</Paragraphs>
  <Slides>15</Slides>
  <Notes>3</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15</vt:i4>
      </vt:variant>
    </vt:vector>
  </HeadingPairs>
  <TitlesOfParts>
    <vt:vector size="27" baseType="lpstr">
      <vt:lpstr>Arial</vt:lpstr>
      <vt:lpstr>Calibri</vt:lpstr>
      <vt:lpstr>Calibri Light</vt:lpstr>
      <vt:lpstr>Courier New</vt:lpstr>
      <vt:lpstr>Tahoma</vt:lpstr>
      <vt:lpstr>Times New Roman</vt:lpstr>
      <vt:lpstr>Wingdings</vt:lpstr>
      <vt:lpstr>1_Custom Design</vt:lpstr>
      <vt:lpstr>1_Office Theme</vt:lpstr>
      <vt:lpstr>2_Office Theme</vt:lpstr>
      <vt:lpstr>3_Office Theme</vt:lpstr>
      <vt:lpstr>2_Custom Design</vt:lpstr>
      <vt:lpstr>PowerPoint Presentation</vt:lpstr>
      <vt:lpstr>Why NPRR 1138</vt:lpstr>
      <vt:lpstr>Why NPRR 1138</vt:lpstr>
      <vt:lpstr>Units with reactive capability at 0 MW output</vt:lpstr>
      <vt:lpstr>Survey Responses Example #1</vt:lpstr>
      <vt:lpstr>Survey Responses Example #2</vt:lpstr>
      <vt:lpstr>Survey Responses Example #3</vt:lpstr>
      <vt:lpstr>Example #1 – Unit showing inaccurate reactive capability at 0 MW</vt:lpstr>
      <vt:lpstr>IRR Reactive Capability at lowest MW Point in RIOO</vt:lpstr>
      <vt:lpstr>Example #1 – Unit showing inaccurate reactive capability at 0 MW</vt:lpstr>
      <vt:lpstr>Study 1 : 8/11/2022 05:57 </vt:lpstr>
      <vt:lpstr>Study 2 : 8/12/2022 01:57 </vt:lpstr>
      <vt:lpstr>Example #2 – Unit with MVAR oscillations at low MW output</vt:lpstr>
      <vt:lpstr>Example #2 – Unit with MVAR oscillations at low MW output</vt:lpstr>
      <vt:lpstr>Questions?</vt:lpstr>
    </vt:vector>
  </TitlesOfParts>
  <Manager/>
  <Company>The Electric Reliability Council of Texas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Pysh, Danya</dc:creator>
  <cp:keywords/>
  <dc:description/>
  <cp:lastModifiedBy>Solis, Stephen</cp:lastModifiedBy>
  <cp:revision>721</cp:revision>
  <cp:lastPrinted>2021-11-22T18:26:12Z</cp:lastPrinted>
  <dcterms:created xsi:type="dcterms:W3CDTF">2016-01-21T15:20:31Z</dcterms:created>
  <dcterms:modified xsi:type="dcterms:W3CDTF">2022-08-17T21:44:14Z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