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32"/>
  </p:notesMasterIdLst>
  <p:handoutMasterIdLst>
    <p:handoutMasterId r:id="rId33"/>
  </p:handoutMasterIdLst>
  <p:sldIdLst>
    <p:sldId id="260" r:id="rId6"/>
    <p:sldId id="268" r:id="rId7"/>
    <p:sldId id="286" r:id="rId8"/>
    <p:sldId id="289" r:id="rId9"/>
    <p:sldId id="287" r:id="rId10"/>
    <p:sldId id="288" r:id="rId11"/>
    <p:sldId id="291" r:id="rId12"/>
    <p:sldId id="292"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9" d="100"/>
          <a:sy n="109" d="100"/>
        </p:scale>
        <p:origin x="636" y="108"/>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8/16/2022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8/16/2022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1846838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3518109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1261282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17</a:t>
            </a:fld>
            <a:endParaRPr lang="en-US"/>
          </a:p>
        </p:txBody>
      </p:sp>
    </p:spTree>
    <p:extLst>
      <p:ext uri="{BB962C8B-B14F-4D97-AF65-F5344CB8AC3E}">
        <p14:creationId xmlns:p14="http://schemas.microsoft.com/office/powerpoint/2010/main" val="1196710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19</a:t>
            </a:fld>
            <a:endParaRPr lang="en-US"/>
          </a:p>
        </p:txBody>
      </p:sp>
    </p:spTree>
    <p:extLst>
      <p:ext uri="{BB962C8B-B14F-4D97-AF65-F5344CB8AC3E}">
        <p14:creationId xmlns:p14="http://schemas.microsoft.com/office/powerpoint/2010/main" val="2666465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21</a:t>
            </a:fld>
            <a:endParaRPr lang="en-US"/>
          </a:p>
        </p:txBody>
      </p:sp>
    </p:spTree>
    <p:extLst>
      <p:ext uri="{BB962C8B-B14F-4D97-AF65-F5344CB8AC3E}">
        <p14:creationId xmlns:p14="http://schemas.microsoft.com/office/powerpoint/2010/main" val="95583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23</a:t>
            </a:fld>
            <a:endParaRPr lang="en-US"/>
          </a:p>
        </p:txBody>
      </p:sp>
    </p:spTree>
    <p:extLst>
      <p:ext uri="{BB962C8B-B14F-4D97-AF65-F5344CB8AC3E}">
        <p14:creationId xmlns:p14="http://schemas.microsoft.com/office/powerpoint/2010/main" val="22567554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25</a:t>
            </a:fld>
            <a:endParaRPr lang="en-US"/>
          </a:p>
        </p:txBody>
      </p:sp>
    </p:spTree>
    <p:extLst>
      <p:ext uri="{BB962C8B-B14F-4D97-AF65-F5344CB8AC3E}">
        <p14:creationId xmlns:p14="http://schemas.microsoft.com/office/powerpoint/2010/main" val="1576866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ercot.com/gridinfo/transmission" TargetMode="External"/><Relationship Id="rId2" Type="http://schemas.openxmlformats.org/officeDocument/2006/relationships/hyperlink" Target="https://www.ercot.com/mktrules/guides/noperating/current" TargetMode="Externa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0" y="2105561"/>
            <a:ext cx="5646034" cy="2339102"/>
          </a:xfrm>
          <a:prstGeom prst="rect">
            <a:avLst/>
          </a:prstGeom>
          <a:noFill/>
        </p:spPr>
        <p:txBody>
          <a:bodyPr wrap="square" rtlCol="0">
            <a:spAutoFit/>
          </a:bodyPr>
          <a:lstStyle/>
          <a:p>
            <a:r>
              <a:rPr lang="en-US" sz="2000" b="1" dirty="0">
                <a:solidFill>
                  <a:schemeClr val="tx2"/>
                </a:solidFill>
              </a:rPr>
              <a:t>ICCP Handbook</a:t>
            </a:r>
          </a:p>
          <a:p>
            <a:endParaRPr lang="en-US" dirty="0">
              <a:solidFill>
                <a:schemeClr val="tx2"/>
              </a:solidFill>
            </a:endParaRPr>
          </a:p>
          <a:p>
            <a:endParaRPr lang="en-US" dirty="0">
              <a:solidFill>
                <a:schemeClr val="tx2"/>
              </a:solidFill>
            </a:endParaRPr>
          </a:p>
          <a:p>
            <a:endParaRPr lang="en-US" dirty="0">
              <a:solidFill>
                <a:schemeClr val="tx2"/>
              </a:solidFill>
            </a:endParaRPr>
          </a:p>
          <a:p>
            <a:r>
              <a:rPr lang="en-US" dirty="0">
                <a:solidFill>
                  <a:schemeClr val="tx2"/>
                </a:solidFill>
              </a:rPr>
              <a:t>Presenter name</a:t>
            </a:r>
          </a:p>
          <a:p>
            <a:r>
              <a:rPr lang="en-US" dirty="0">
                <a:solidFill>
                  <a:schemeClr val="tx2"/>
                </a:solidFill>
              </a:rPr>
              <a:t>Presenter Title (optional)</a:t>
            </a:r>
          </a:p>
          <a:p>
            <a:endParaRPr lang="en-US" dirty="0">
              <a:solidFill>
                <a:schemeClr val="tx2"/>
              </a:solidFill>
            </a:endParaRPr>
          </a:p>
          <a:p>
            <a:r>
              <a:rPr lang="en-US" dirty="0">
                <a:solidFill>
                  <a:schemeClr val="tx2"/>
                </a:solidFill>
              </a:rPr>
              <a:t>Date</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29A55-3ACA-4543-9B64-56806192587B}"/>
              </a:ext>
            </a:extLst>
          </p:cNvPr>
          <p:cNvSpPr>
            <a:spLocks noGrp="1"/>
          </p:cNvSpPr>
          <p:nvPr>
            <p:ph type="title"/>
          </p:nvPr>
        </p:nvSpPr>
        <p:spPr/>
        <p:txBody>
          <a:bodyPr/>
          <a:lstStyle/>
          <a:p>
            <a:r>
              <a:rPr lang="en-US" dirty="0"/>
              <a:t>NOG 7.2(1): ERCOT ICCP Interface</a:t>
            </a:r>
          </a:p>
        </p:txBody>
      </p:sp>
      <p:sp>
        <p:nvSpPr>
          <p:cNvPr id="3" name="Content Placeholder 2">
            <a:extLst>
              <a:ext uri="{FF2B5EF4-FFF2-40B4-BE49-F238E27FC236}">
                <a16:creationId xmlns:a16="http://schemas.microsoft.com/office/drawing/2014/main" id="{CED4B09E-8081-479C-AECF-7D8CEEA0CA9F}"/>
              </a:ext>
            </a:extLst>
          </p:cNvPr>
          <p:cNvSpPr>
            <a:spLocks noGrp="1"/>
          </p:cNvSpPr>
          <p:nvPr>
            <p:ph idx="1"/>
          </p:nvPr>
        </p:nvSpPr>
        <p:spPr>
          <a:xfrm>
            <a:off x="406400" y="902889"/>
            <a:ext cx="11379200" cy="5052221"/>
          </a:xfrm>
        </p:spPr>
        <p:txBody>
          <a:bodyPr/>
          <a:lstStyle/>
          <a:p>
            <a:pPr marL="0" indent="0">
              <a:buNone/>
            </a:pPr>
            <a:r>
              <a:rPr lang="en-US" sz="1900" dirty="0">
                <a:effectLst/>
                <a:latin typeface="Times New Roman" panose="02020603050405020304" pitchFamily="18" charset="0"/>
                <a:ea typeface="Times New Roman" panose="02020603050405020304" pitchFamily="18" charset="0"/>
              </a:rPr>
              <a:t>The Inter-Control Center Communications Protocol (ICCP) over the ERCOT Wide Area Network (WAN) provides the Real-Time telemetry data from Market Participant computers, computer networks, or other devices.  </a:t>
            </a:r>
          </a:p>
          <a:p>
            <a:r>
              <a:rPr lang="en-US" sz="1900" dirty="0">
                <a:latin typeface="Times New Roman" panose="02020603050405020304" pitchFamily="18" charset="0"/>
                <a:ea typeface="Times New Roman" panose="02020603050405020304" pitchFamily="18" charset="0"/>
              </a:rPr>
              <a:t>No reference to Handbook.  No action needed</a:t>
            </a:r>
          </a:p>
          <a:p>
            <a:endParaRPr lang="en-US" sz="1900" dirty="0">
              <a:latin typeface="Times New Roman" panose="02020603050405020304" pitchFamily="18" charset="0"/>
              <a:ea typeface="Times New Roman" panose="02020603050405020304" pitchFamily="18" charset="0"/>
            </a:endParaRPr>
          </a:p>
          <a:p>
            <a:pPr marL="0" indent="0">
              <a:buNone/>
            </a:pPr>
            <a:r>
              <a:rPr lang="en-US" sz="1900" dirty="0">
                <a:effectLst/>
                <a:latin typeface="Times New Roman" panose="02020603050405020304" pitchFamily="18" charset="0"/>
                <a:ea typeface="Times New Roman" panose="02020603050405020304" pitchFamily="18" charset="0"/>
              </a:rPr>
              <a:t>Market Participants providing the data using an ICCP link </a:t>
            </a:r>
            <a:r>
              <a:rPr lang="en-US" sz="1900" u="sng" dirty="0">
                <a:solidFill>
                  <a:srgbClr val="FF0000"/>
                </a:solidFill>
                <a:effectLst/>
                <a:latin typeface="Times New Roman" panose="02020603050405020304" pitchFamily="18" charset="0"/>
                <a:ea typeface="Times New Roman" panose="02020603050405020304" pitchFamily="18" charset="0"/>
              </a:rPr>
              <a:t>must</a:t>
            </a:r>
            <a:r>
              <a:rPr lang="en-US" sz="1900" dirty="0">
                <a:effectLst/>
                <a:latin typeface="Times New Roman" panose="02020603050405020304" pitchFamily="18" charset="0"/>
                <a:ea typeface="Times New Roman" panose="02020603050405020304" pitchFamily="18" charset="0"/>
              </a:rPr>
              <a:t> format their data and coordinate installation according to the ERCOT WAN Agreement found in the </a:t>
            </a:r>
            <a:r>
              <a:rPr lang="en-US" sz="1900" dirty="0">
                <a:solidFill>
                  <a:srgbClr val="00B0F0"/>
                </a:solidFill>
                <a:effectLst/>
                <a:latin typeface="Times New Roman" panose="02020603050405020304" pitchFamily="18" charset="0"/>
                <a:ea typeface="Times New Roman" panose="02020603050405020304" pitchFamily="18" charset="0"/>
              </a:rPr>
              <a:t>ERCOT Nodal ICCP Communication Handbook</a:t>
            </a:r>
            <a:r>
              <a:rPr lang="en-US" sz="1900" dirty="0">
                <a:effectLst/>
                <a:latin typeface="Times New Roman" panose="02020603050405020304" pitchFamily="18" charset="0"/>
                <a:ea typeface="Times New Roman" panose="02020603050405020304" pitchFamily="18" charset="0"/>
              </a:rPr>
              <a:t>. </a:t>
            </a:r>
          </a:p>
          <a:p>
            <a:r>
              <a:rPr lang="en-US" sz="1900" dirty="0">
                <a:effectLst/>
                <a:latin typeface="Times New Roman" panose="02020603050405020304" pitchFamily="18" charset="0"/>
                <a:ea typeface="Times New Roman" panose="02020603050405020304" pitchFamily="18" charset="0"/>
              </a:rPr>
              <a:t>Action required.</a:t>
            </a:r>
          </a:p>
          <a:p>
            <a:pPr marL="0" indent="0">
              <a:buNone/>
            </a:pPr>
            <a:endParaRPr lang="en-US" sz="1900" dirty="0">
              <a:latin typeface="Times New Roman" panose="02020603050405020304" pitchFamily="18" charset="0"/>
              <a:ea typeface="Times New Roman" panose="02020603050405020304" pitchFamily="18" charset="0"/>
            </a:endParaRPr>
          </a:p>
          <a:p>
            <a:pPr marL="0" indent="0">
              <a:buNone/>
            </a:pPr>
            <a:r>
              <a:rPr lang="en-US" sz="1900" dirty="0">
                <a:effectLst/>
                <a:latin typeface="Times New Roman" panose="02020603050405020304" pitchFamily="18" charset="0"/>
                <a:ea typeface="Times New Roman" panose="02020603050405020304" pitchFamily="18" charset="0"/>
              </a:rPr>
              <a:t>The </a:t>
            </a:r>
            <a:r>
              <a:rPr lang="en-US" sz="1900" dirty="0">
                <a:solidFill>
                  <a:srgbClr val="00B0F0"/>
                </a:solidFill>
                <a:effectLst/>
                <a:latin typeface="Times New Roman" panose="02020603050405020304" pitchFamily="18" charset="0"/>
                <a:ea typeface="Times New Roman" panose="02020603050405020304" pitchFamily="18" charset="0"/>
              </a:rPr>
              <a:t>ERCOT Nodal ICCP Communication Handbook</a:t>
            </a:r>
            <a:r>
              <a:rPr lang="en-US" sz="1900" dirty="0">
                <a:effectLst/>
                <a:latin typeface="Times New Roman" panose="02020603050405020304" pitchFamily="18" charset="0"/>
                <a:ea typeface="Times New Roman" panose="02020603050405020304" pitchFamily="18" charset="0"/>
              </a:rPr>
              <a:t> provides additional details and </a:t>
            </a:r>
            <a:r>
              <a:rPr lang="en-US" sz="1900" u="sng" dirty="0">
                <a:solidFill>
                  <a:srgbClr val="FF0000"/>
                </a:solidFill>
                <a:effectLst/>
                <a:latin typeface="Times New Roman" panose="02020603050405020304" pitchFamily="18" charset="0"/>
                <a:ea typeface="Times New Roman" panose="02020603050405020304" pitchFamily="18" charset="0"/>
              </a:rPr>
              <a:t>shall</a:t>
            </a:r>
            <a:r>
              <a:rPr lang="en-US" sz="1900" dirty="0">
                <a:effectLst/>
                <a:latin typeface="Times New Roman" panose="02020603050405020304" pitchFamily="18" charset="0"/>
                <a:ea typeface="Times New Roman" panose="02020603050405020304" pitchFamily="18" charset="0"/>
              </a:rPr>
              <a:t> be used in conjunction with the Protocols and Operating Guides to facilitate the communication needs of ERCOT and Market Participants to effectively manage system and market requirements.  </a:t>
            </a:r>
          </a:p>
          <a:p>
            <a:r>
              <a:rPr lang="en-US" sz="1900" dirty="0">
                <a:latin typeface="Times New Roman" panose="02020603050405020304" pitchFamily="18" charset="0"/>
                <a:ea typeface="Times New Roman" panose="02020603050405020304" pitchFamily="18" charset="0"/>
              </a:rPr>
              <a:t>Action required?  Do we just remove the reference of the handbook here?</a:t>
            </a:r>
            <a:endParaRPr lang="en-US" sz="1900" dirty="0">
              <a:effectLst/>
              <a:latin typeface="Times New Roman" panose="02020603050405020304" pitchFamily="18" charset="0"/>
              <a:ea typeface="Times New Roman" panose="02020603050405020304" pitchFamily="18" charset="0"/>
            </a:endParaRPr>
          </a:p>
          <a:p>
            <a:pPr marL="0" indent="0">
              <a:buNone/>
            </a:pPr>
            <a:endParaRPr lang="en-US" sz="1900" dirty="0">
              <a:latin typeface="Times New Roman" panose="02020603050405020304" pitchFamily="18" charset="0"/>
              <a:ea typeface="Times New Roman" panose="02020603050405020304" pitchFamily="18" charset="0"/>
            </a:endParaRPr>
          </a:p>
          <a:p>
            <a:pPr marL="0" indent="0">
              <a:buNone/>
            </a:pPr>
            <a:r>
              <a:rPr lang="en-US" sz="1900" dirty="0">
                <a:effectLst/>
                <a:latin typeface="Times New Roman" panose="02020603050405020304" pitchFamily="18" charset="0"/>
                <a:ea typeface="Times New Roman" panose="02020603050405020304" pitchFamily="18" charset="0"/>
              </a:rPr>
              <a:t>Updates to the </a:t>
            </a:r>
            <a:r>
              <a:rPr lang="en-US" sz="1900" dirty="0">
                <a:solidFill>
                  <a:srgbClr val="00B0F0"/>
                </a:solidFill>
                <a:effectLst/>
                <a:latin typeface="Times New Roman" panose="02020603050405020304" pitchFamily="18" charset="0"/>
                <a:ea typeface="Times New Roman" panose="02020603050405020304" pitchFamily="18" charset="0"/>
              </a:rPr>
              <a:t>ERCOT Nodal ICCP Communication Handbook</a:t>
            </a:r>
            <a:r>
              <a:rPr lang="en-US" sz="1900" dirty="0">
                <a:effectLst/>
                <a:latin typeface="Times New Roman" panose="02020603050405020304" pitchFamily="18" charset="0"/>
                <a:ea typeface="Times New Roman" panose="02020603050405020304" pitchFamily="18" charset="0"/>
              </a:rPr>
              <a:t> </a:t>
            </a:r>
            <a:r>
              <a:rPr lang="en-US" sz="1900" u="sng" dirty="0">
                <a:solidFill>
                  <a:srgbClr val="FF0000"/>
                </a:solidFill>
                <a:effectLst/>
                <a:latin typeface="Times New Roman" panose="02020603050405020304" pitchFamily="18" charset="0"/>
                <a:ea typeface="Times New Roman" panose="02020603050405020304" pitchFamily="18" charset="0"/>
              </a:rPr>
              <a:t>shall</a:t>
            </a:r>
            <a:r>
              <a:rPr lang="en-US" sz="1900" dirty="0">
                <a:effectLst/>
                <a:latin typeface="Times New Roman" panose="02020603050405020304" pitchFamily="18" charset="0"/>
                <a:ea typeface="Times New Roman" panose="02020603050405020304" pitchFamily="18" charset="0"/>
              </a:rPr>
              <a:t> be approved by the Technical Advisory Committee (TAC). </a:t>
            </a:r>
          </a:p>
          <a:p>
            <a:r>
              <a:rPr lang="en-US" sz="1900" dirty="0">
                <a:latin typeface="Times New Roman" panose="02020603050405020304" pitchFamily="18" charset="0"/>
              </a:rPr>
              <a:t>No action required.</a:t>
            </a:r>
            <a:endParaRPr lang="en-US" sz="1900" dirty="0"/>
          </a:p>
        </p:txBody>
      </p:sp>
      <p:sp>
        <p:nvSpPr>
          <p:cNvPr id="4" name="Slide Number Placeholder 3">
            <a:extLst>
              <a:ext uri="{FF2B5EF4-FFF2-40B4-BE49-F238E27FC236}">
                <a16:creationId xmlns:a16="http://schemas.microsoft.com/office/drawing/2014/main" id="{4DE54E6C-82A4-4907-9850-E4B3CCAE8B38}"/>
              </a:ext>
            </a:extLst>
          </p:cNvPr>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821533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5" name="Title 4"/>
          <p:cNvSpPr>
            <a:spLocks noGrp="1"/>
          </p:cNvSpPr>
          <p:nvPr>
            <p:ph type="title"/>
          </p:nvPr>
        </p:nvSpPr>
        <p:spPr/>
        <p:txBody>
          <a:bodyPr/>
          <a:lstStyle/>
          <a:p>
            <a:r>
              <a:rPr lang="en-US" dirty="0"/>
              <a:t>NOG 7.2.1(1): </a:t>
            </a:r>
            <a:r>
              <a:rPr lang="fr-FR" dirty="0"/>
              <a:t>ERCOT ICCP Interface &gt; </a:t>
            </a:r>
            <a:r>
              <a:rPr lang="fr-FR" dirty="0" err="1"/>
              <a:t>Quality</a:t>
            </a:r>
            <a:r>
              <a:rPr lang="fr-FR" dirty="0"/>
              <a:t> Codes</a:t>
            </a:r>
            <a:endParaRPr lang="en-US" dirty="0"/>
          </a:p>
        </p:txBody>
      </p:sp>
      <p:pic>
        <p:nvPicPr>
          <p:cNvPr id="3" name="Picture 2">
            <a:extLst>
              <a:ext uri="{FF2B5EF4-FFF2-40B4-BE49-F238E27FC236}">
                <a16:creationId xmlns:a16="http://schemas.microsoft.com/office/drawing/2014/main" id="{6A291BB8-75D2-4A61-A839-3569AE850EBF}"/>
              </a:ext>
            </a:extLst>
          </p:cNvPr>
          <p:cNvPicPr>
            <a:picLocks noChangeAspect="1"/>
          </p:cNvPicPr>
          <p:nvPr/>
        </p:nvPicPr>
        <p:blipFill>
          <a:blip r:embed="rId3"/>
          <a:stretch>
            <a:fillRect/>
          </a:stretch>
        </p:blipFill>
        <p:spPr>
          <a:xfrm>
            <a:off x="312623" y="2510091"/>
            <a:ext cx="11566754" cy="1837817"/>
          </a:xfrm>
          <a:prstGeom prst="rect">
            <a:avLst/>
          </a:prstGeom>
        </p:spPr>
      </p:pic>
    </p:spTree>
    <p:extLst>
      <p:ext uri="{BB962C8B-B14F-4D97-AF65-F5344CB8AC3E}">
        <p14:creationId xmlns:p14="http://schemas.microsoft.com/office/powerpoint/2010/main" val="2938659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29A55-3ACA-4543-9B64-56806192587B}"/>
              </a:ext>
            </a:extLst>
          </p:cNvPr>
          <p:cNvSpPr>
            <a:spLocks noGrp="1"/>
          </p:cNvSpPr>
          <p:nvPr>
            <p:ph type="title"/>
          </p:nvPr>
        </p:nvSpPr>
        <p:spPr/>
        <p:txBody>
          <a:bodyPr/>
          <a:lstStyle/>
          <a:p>
            <a:r>
              <a:rPr lang="en-US" dirty="0"/>
              <a:t>NOG 7.2.1(1): </a:t>
            </a:r>
            <a:r>
              <a:rPr lang="fr-FR" dirty="0"/>
              <a:t>ERCOT ICCP Interface &gt; </a:t>
            </a:r>
            <a:r>
              <a:rPr lang="fr-FR" dirty="0" err="1"/>
              <a:t>Quality</a:t>
            </a:r>
            <a:r>
              <a:rPr lang="fr-FR" dirty="0"/>
              <a:t> Codes</a:t>
            </a:r>
            <a:endParaRPr lang="en-US" dirty="0"/>
          </a:p>
        </p:txBody>
      </p:sp>
      <p:sp>
        <p:nvSpPr>
          <p:cNvPr id="3" name="Content Placeholder 2">
            <a:extLst>
              <a:ext uri="{FF2B5EF4-FFF2-40B4-BE49-F238E27FC236}">
                <a16:creationId xmlns:a16="http://schemas.microsoft.com/office/drawing/2014/main" id="{CED4B09E-8081-479C-AECF-7D8CEEA0CA9F}"/>
              </a:ext>
            </a:extLst>
          </p:cNvPr>
          <p:cNvSpPr>
            <a:spLocks noGrp="1"/>
          </p:cNvSpPr>
          <p:nvPr>
            <p:ph idx="1"/>
          </p:nvPr>
        </p:nvSpPr>
        <p:spPr/>
        <p:txBody>
          <a:bodyPr/>
          <a:lstStyle/>
          <a:p>
            <a:pPr marL="0" indent="0">
              <a:buNone/>
            </a:pPr>
            <a:r>
              <a:rPr lang="en-US" sz="2400" dirty="0">
                <a:effectLst/>
                <a:latin typeface="Times New Roman" panose="02020603050405020304" pitchFamily="18" charset="0"/>
                <a:ea typeface="Times New Roman" panose="02020603050405020304" pitchFamily="18" charset="0"/>
              </a:rPr>
              <a:t>Status and analog telemetry data provided to ERCOT </a:t>
            </a:r>
            <a:r>
              <a:rPr lang="en-US" sz="2400" u="sng" dirty="0">
                <a:solidFill>
                  <a:srgbClr val="FF0000"/>
                </a:solidFill>
                <a:effectLst/>
                <a:latin typeface="Times New Roman" panose="02020603050405020304" pitchFamily="18" charset="0"/>
                <a:ea typeface="Times New Roman" panose="02020603050405020304" pitchFamily="18" charset="0"/>
              </a:rPr>
              <a:t>shall</a:t>
            </a:r>
            <a:r>
              <a:rPr lang="en-US" sz="2400" dirty="0">
                <a:effectLst/>
                <a:latin typeface="Times New Roman" panose="02020603050405020304" pitchFamily="18" charset="0"/>
                <a:ea typeface="Times New Roman" panose="02020603050405020304" pitchFamily="18" charset="0"/>
              </a:rPr>
              <a:t> have the associated quality codes and associated attributes found in the </a:t>
            </a:r>
            <a:r>
              <a:rPr lang="en-US" sz="2400" dirty="0">
                <a:solidFill>
                  <a:srgbClr val="00B0F0"/>
                </a:solidFill>
                <a:effectLst/>
                <a:latin typeface="Times New Roman" panose="02020603050405020304" pitchFamily="18" charset="0"/>
                <a:ea typeface="Times New Roman" panose="02020603050405020304" pitchFamily="18" charset="0"/>
              </a:rPr>
              <a:t>ERCOT Nodal ICCP Communication Handbook</a:t>
            </a:r>
            <a:r>
              <a:rPr lang="en-US" sz="2400" dirty="0">
                <a:effectLst/>
                <a:latin typeface="Times New Roman" panose="02020603050405020304" pitchFamily="18" charset="0"/>
                <a:ea typeface="Times New Roman" panose="02020603050405020304" pitchFamily="18" charset="0"/>
              </a:rPr>
              <a:t>.  </a:t>
            </a:r>
          </a:p>
          <a:p>
            <a:r>
              <a:rPr lang="en-US" sz="2400" dirty="0">
                <a:latin typeface="Times New Roman" panose="02020603050405020304" pitchFamily="18" charset="0"/>
              </a:rPr>
              <a:t>Action required.</a:t>
            </a:r>
            <a:endParaRPr lang="en-US" sz="2400" dirty="0"/>
          </a:p>
          <a:p>
            <a:pPr marL="0" indent="0">
              <a:buNone/>
            </a:pPr>
            <a:endParaRPr lang="en-US" sz="2400" dirty="0">
              <a:latin typeface="Times New Roman" panose="02020603050405020304" pitchFamily="18" charset="0"/>
              <a:ea typeface="Times New Roman" panose="02020603050405020304" pitchFamily="18" charset="0"/>
            </a:endParaRPr>
          </a:p>
          <a:p>
            <a:pPr marL="0" indent="0">
              <a:buNone/>
            </a:pPr>
            <a:endParaRPr lang="en-US" sz="2400" dirty="0">
              <a:effectLst/>
              <a:latin typeface="Times New Roman" panose="02020603050405020304" pitchFamily="18" charset="0"/>
              <a:ea typeface="Times New Roman" panose="02020603050405020304" pitchFamily="18" charset="0"/>
            </a:endParaRPr>
          </a:p>
          <a:p>
            <a:pPr marL="0" indent="0">
              <a:buNone/>
            </a:pPr>
            <a:r>
              <a:rPr lang="en-US" sz="2400" dirty="0">
                <a:effectLst/>
                <a:latin typeface="Times New Roman" panose="02020603050405020304" pitchFamily="18" charset="0"/>
                <a:ea typeface="Times New Roman" panose="02020603050405020304" pitchFamily="18" charset="0"/>
              </a:rPr>
              <a:t>ICCP quality codes to be provided to ERCOT by the Market Participant and to the Market Participants by ERCOT </a:t>
            </a:r>
            <a:r>
              <a:rPr lang="en-US" sz="2400" u="sng" dirty="0">
                <a:solidFill>
                  <a:srgbClr val="FF0000"/>
                </a:solidFill>
                <a:effectLst/>
                <a:latin typeface="Times New Roman" panose="02020603050405020304" pitchFamily="18" charset="0"/>
                <a:ea typeface="Times New Roman" panose="02020603050405020304" pitchFamily="18" charset="0"/>
              </a:rPr>
              <a:t>shall</a:t>
            </a:r>
            <a:r>
              <a:rPr lang="en-US" sz="2400" dirty="0">
                <a:effectLst/>
                <a:latin typeface="Times New Roman" panose="02020603050405020304" pitchFamily="18" charset="0"/>
                <a:ea typeface="Times New Roman" panose="02020603050405020304" pitchFamily="18" charset="0"/>
              </a:rPr>
              <a:t> follow the standards set in the </a:t>
            </a:r>
            <a:r>
              <a:rPr lang="en-US" sz="2400" dirty="0">
                <a:solidFill>
                  <a:srgbClr val="00B0F0"/>
                </a:solidFill>
                <a:effectLst/>
                <a:latin typeface="Times New Roman" panose="02020603050405020304" pitchFamily="18" charset="0"/>
                <a:ea typeface="Times New Roman" panose="02020603050405020304" pitchFamily="18" charset="0"/>
              </a:rPr>
              <a:t>ERCOT Nodal ICCP Communication Handbook</a:t>
            </a:r>
            <a:r>
              <a:rPr lang="en-US" sz="2400" dirty="0">
                <a:effectLst/>
                <a:latin typeface="Times New Roman" panose="02020603050405020304" pitchFamily="18" charset="0"/>
                <a:ea typeface="Times New Roman" panose="02020603050405020304" pitchFamily="18" charset="0"/>
              </a:rPr>
              <a:t>.</a:t>
            </a:r>
          </a:p>
          <a:p>
            <a:r>
              <a:rPr lang="en-US" sz="2400" dirty="0">
                <a:latin typeface="Times New Roman" panose="02020603050405020304" pitchFamily="18" charset="0"/>
              </a:rPr>
              <a:t>Action required.</a:t>
            </a:r>
            <a:endParaRPr lang="en-US" sz="2400" dirty="0"/>
          </a:p>
        </p:txBody>
      </p:sp>
      <p:sp>
        <p:nvSpPr>
          <p:cNvPr id="4" name="Slide Number Placeholder 3">
            <a:extLst>
              <a:ext uri="{FF2B5EF4-FFF2-40B4-BE49-F238E27FC236}">
                <a16:creationId xmlns:a16="http://schemas.microsoft.com/office/drawing/2014/main" id="{4DE54E6C-82A4-4907-9850-E4B3CCAE8B38}"/>
              </a:ext>
            </a:extLst>
          </p:cNvPr>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3026722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
        <p:nvSpPr>
          <p:cNvPr id="5" name="Title 4"/>
          <p:cNvSpPr>
            <a:spLocks noGrp="1"/>
          </p:cNvSpPr>
          <p:nvPr>
            <p:ph type="title"/>
          </p:nvPr>
        </p:nvSpPr>
        <p:spPr/>
        <p:txBody>
          <a:bodyPr/>
          <a:lstStyle/>
          <a:p>
            <a:r>
              <a:rPr lang="en-US" dirty="0"/>
              <a:t>NOG 7.3(2): Telemetry</a:t>
            </a:r>
          </a:p>
        </p:txBody>
      </p:sp>
      <p:pic>
        <p:nvPicPr>
          <p:cNvPr id="7" name="Picture 6">
            <a:extLst>
              <a:ext uri="{FF2B5EF4-FFF2-40B4-BE49-F238E27FC236}">
                <a16:creationId xmlns:a16="http://schemas.microsoft.com/office/drawing/2014/main" id="{FEF50CE0-123B-4D08-AC57-B3C37936FEAD}"/>
              </a:ext>
            </a:extLst>
          </p:cNvPr>
          <p:cNvPicPr>
            <a:picLocks noChangeAspect="1"/>
          </p:cNvPicPr>
          <p:nvPr/>
        </p:nvPicPr>
        <p:blipFill>
          <a:blip r:embed="rId3"/>
          <a:stretch>
            <a:fillRect/>
          </a:stretch>
        </p:blipFill>
        <p:spPr>
          <a:xfrm>
            <a:off x="457200" y="1981200"/>
            <a:ext cx="10762068" cy="3043067"/>
          </a:xfrm>
          <a:prstGeom prst="rect">
            <a:avLst/>
          </a:prstGeom>
        </p:spPr>
      </p:pic>
    </p:spTree>
    <p:extLst>
      <p:ext uri="{BB962C8B-B14F-4D97-AF65-F5344CB8AC3E}">
        <p14:creationId xmlns:p14="http://schemas.microsoft.com/office/powerpoint/2010/main" val="2885191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29A55-3ACA-4543-9B64-56806192587B}"/>
              </a:ext>
            </a:extLst>
          </p:cNvPr>
          <p:cNvSpPr>
            <a:spLocks noGrp="1"/>
          </p:cNvSpPr>
          <p:nvPr>
            <p:ph type="title"/>
          </p:nvPr>
        </p:nvSpPr>
        <p:spPr/>
        <p:txBody>
          <a:bodyPr/>
          <a:lstStyle/>
          <a:p>
            <a:r>
              <a:rPr lang="en-US" dirty="0"/>
              <a:t>NOG 7.3(2): Telemetry</a:t>
            </a:r>
          </a:p>
        </p:txBody>
      </p:sp>
      <p:sp>
        <p:nvSpPr>
          <p:cNvPr id="3" name="Content Placeholder 2">
            <a:extLst>
              <a:ext uri="{FF2B5EF4-FFF2-40B4-BE49-F238E27FC236}">
                <a16:creationId xmlns:a16="http://schemas.microsoft.com/office/drawing/2014/main" id="{CED4B09E-8081-479C-AECF-7D8CEEA0CA9F}"/>
              </a:ext>
            </a:extLst>
          </p:cNvPr>
          <p:cNvSpPr>
            <a:spLocks noGrp="1"/>
          </p:cNvSpPr>
          <p:nvPr>
            <p:ph idx="1"/>
          </p:nvPr>
        </p:nvSpPr>
        <p:spPr/>
        <p:txBody>
          <a:bodyPr/>
          <a:lstStyle/>
          <a:p>
            <a:pPr marL="0" indent="0">
              <a:buNone/>
            </a:pPr>
            <a:r>
              <a:rPr lang="en-US" sz="2000" dirty="0">
                <a:effectLst/>
                <a:latin typeface="Times New Roman" panose="02020603050405020304" pitchFamily="18" charset="0"/>
                <a:ea typeface="Times New Roman" panose="02020603050405020304" pitchFamily="18" charset="0"/>
              </a:rPr>
              <a:t>Each QSE and TSP </a:t>
            </a:r>
            <a:r>
              <a:rPr lang="en-US" sz="2000" u="sng" dirty="0">
                <a:solidFill>
                  <a:srgbClr val="FF0000"/>
                </a:solidFill>
                <a:effectLst/>
                <a:latin typeface="Times New Roman" panose="02020603050405020304" pitchFamily="18" charset="0"/>
                <a:ea typeface="Times New Roman" panose="02020603050405020304" pitchFamily="18" charset="0"/>
              </a:rPr>
              <a:t>shall</a:t>
            </a:r>
            <a:r>
              <a:rPr lang="en-US" sz="2000" dirty="0">
                <a:effectLst/>
                <a:latin typeface="Times New Roman" panose="02020603050405020304" pitchFamily="18" charset="0"/>
                <a:ea typeface="Times New Roman" panose="02020603050405020304" pitchFamily="18" charset="0"/>
              </a:rPr>
              <a:t> continuously provide to ERCOT the telemetry data quantities that they are responsible for in the format described in the </a:t>
            </a:r>
            <a:r>
              <a:rPr lang="en-US" sz="2000" dirty="0">
                <a:solidFill>
                  <a:srgbClr val="00B0F0"/>
                </a:solidFill>
                <a:effectLst/>
                <a:latin typeface="Times New Roman" panose="02020603050405020304" pitchFamily="18" charset="0"/>
                <a:ea typeface="Times New Roman" panose="02020603050405020304" pitchFamily="18" charset="0"/>
              </a:rPr>
              <a:t>ERCOT Nodal ICCP Communication Handbook</a:t>
            </a:r>
            <a:r>
              <a:rPr lang="en-US" sz="2000" dirty="0">
                <a:effectLst/>
                <a:latin typeface="Times New Roman" panose="02020603050405020304" pitchFamily="18" charset="0"/>
                <a:ea typeface="Times New Roman" panose="02020603050405020304" pitchFamily="18" charset="0"/>
              </a:rPr>
              <a:t>.  </a:t>
            </a:r>
          </a:p>
          <a:p>
            <a:r>
              <a:rPr lang="en-US" sz="2000" dirty="0">
                <a:latin typeface="Times New Roman" panose="02020603050405020304" pitchFamily="18" charset="0"/>
              </a:rPr>
              <a:t>Action required.</a:t>
            </a:r>
            <a:endParaRPr lang="en-US" sz="2000" dirty="0"/>
          </a:p>
          <a:p>
            <a:pPr marL="0" indent="0">
              <a:buNone/>
            </a:pPr>
            <a:endParaRPr lang="en-US" sz="2000" dirty="0">
              <a:latin typeface="Times New Roman" panose="02020603050405020304" pitchFamily="18" charset="0"/>
              <a:ea typeface="Times New Roman" panose="02020603050405020304" pitchFamily="18" charset="0"/>
            </a:endParaRPr>
          </a:p>
          <a:p>
            <a:pPr marL="0" indent="0">
              <a:buNone/>
            </a:pPr>
            <a:r>
              <a:rPr lang="en-US" sz="2000" dirty="0">
                <a:effectLst/>
                <a:latin typeface="Times New Roman" panose="02020603050405020304" pitchFamily="18" charset="0"/>
                <a:ea typeface="Times New Roman" panose="02020603050405020304" pitchFamily="18" charset="0"/>
              </a:rPr>
              <a:t>The frequency of updates, means of communication to ERCOT, and data format for each point provided by each Entity </a:t>
            </a:r>
            <a:r>
              <a:rPr lang="en-US" sz="2000" u="sng" dirty="0">
                <a:solidFill>
                  <a:srgbClr val="FF0000"/>
                </a:solidFill>
                <a:effectLst/>
                <a:latin typeface="Times New Roman" panose="02020603050405020304" pitchFamily="18" charset="0"/>
                <a:ea typeface="Times New Roman" panose="02020603050405020304" pitchFamily="18" charset="0"/>
              </a:rPr>
              <a:t>shall</a:t>
            </a:r>
            <a:r>
              <a:rPr lang="en-US" sz="2000" dirty="0">
                <a:effectLst/>
                <a:latin typeface="Times New Roman" panose="02020603050405020304" pitchFamily="18" charset="0"/>
                <a:ea typeface="Times New Roman" panose="02020603050405020304" pitchFamily="18" charset="0"/>
              </a:rPr>
              <a:t> follow the specifications in the </a:t>
            </a:r>
            <a:r>
              <a:rPr lang="en-US" sz="2000" dirty="0">
                <a:solidFill>
                  <a:srgbClr val="00B0F0"/>
                </a:solidFill>
                <a:effectLst/>
                <a:latin typeface="Times New Roman" panose="02020603050405020304" pitchFamily="18" charset="0"/>
                <a:ea typeface="Times New Roman" panose="02020603050405020304" pitchFamily="18" charset="0"/>
              </a:rPr>
              <a:t>ERCOT Nodal ICCP Communication Handbook</a:t>
            </a:r>
            <a:r>
              <a:rPr lang="en-US" sz="2000" dirty="0">
                <a:effectLst/>
                <a:latin typeface="Times New Roman" panose="02020603050405020304" pitchFamily="18" charset="0"/>
                <a:ea typeface="Times New Roman" panose="02020603050405020304" pitchFamily="18" charset="0"/>
              </a:rPr>
              <a:t>.  </a:t>
            </a:r>
          </a:p>
          <a:p>
            <a:r>
              <a:rPr lang="en-US" sz="2000" dirty="0">
                <a:latin typeface="Times New Roman" panose="02020603050405020304" pitchFamily="18" charset="0"/>
              </a:rPr>
              <a:t>Action required.</a:t>
            </a:r>
            <a:endParaRPr lang="en-US" sz="2000" dirty="0"/>
          </a:p>
          <a:p>
            <a:pPr marL="0" indent="0">
              <a:buNone/>
            </a:pPr>
            <a:endParaRPr lang="en-US" sz="2000" dirty="0">
              <a:latin typeface="Times New Roman" panose="02020603050405020304" pitchFamily="18" charset="0"/>
              <a:ea typeface="Times New Roman" panose="02020603050405020304" pitchFamily="18" charset="0"/>
            </a:endParaRPr>
          </a:p>
          <a:p>
            <a:pPr marL="0" indent="0">
              <a:buNone/>
            </a:pPr>
            <a:r>
              <a:rPr lang="en-US" sz="2000" dirty="0">
                <a:effectLst/>
                <a:latin typeface="Times New Roman" panose="02020603050405020304" pitchFamily="18" charset="0"/>
                <a:ea typeface="Times New Roman" panose="02020603050405020304" pitchFamily="18" charset="0"/>
              </a:rPr>
              <a:t>At the frequency specified, each update cycle </a:t>
            </a:r>
            <a:r>
              <a:rPr lang="en-US" sz="2000" u="sng" dirty="0">
                <a:solidFill>
                  <a:srgbClr val="FF0000"/>
                </a:solidFill>
                <a:effectLst/>
                <a:latin typeface="Times New Roman" panose="02020603050405020304" pitchFamily="18" charset="0"/>
                <a:ea typeface="Times New Roman" panose="02020603050405020304" pitchFamily="18" charset="0"/>
              </a:rPr>
              <a:t>shall</a:t>
            </a:r>
            <a:r>
              <a:rPr lang="en-US" sz="2000" dirty="0">
                <a:effectLst/>
                <a:latin typeface="Times New Roman" panose="02020603050405020304" pitchFamily="18" charset="0"/>
                <a:ea typeface="Times New Roman" panose="02020603050405020304" pitchFamily="18" charset="0"/>
              </a:rPr>
              <a:t> provide current operating data for all points being monitored.  Design accuracy and availability of data points delivered to ERCOT </a:t>
            </a:r>
            <a:r>
              <a:rPr lang="en-US" sz="2000" u="sng" dirty="0">
                <a:solidFill>
                  <a:srgbClr val="FF0000"/>
                </a:solidFill>
                <a:effectLst/>
                <a:latin typeface="Times New Roman" panose="02020603050405020304" pitchFamily="18" charset="0"/>
                <a:ea typeface="Times New Roman" panose="02020603050405020304" pitchFamily="18" charset="0"/>
              </a:rPr>
              <a:t>shall</a:t>
            </a:r>
            <a:r>
              <a:rPr lang="en-US" sz="2000" dirty="0">
                <a:effectLst/>
                <a:latin typeface="Times New Roman" panose="02020603050405020304" pitchFamily="18" charset="0"/>
                <a:ea typeface="Times New Roman" panose="02020603050405020304" pitchFamily="18" charset="0"/>
              </a:rPr>
              <a:t> satisfy the requirements of the Protocols pursuant to Protocol Section 3.10.7.5, Telemetry Requirements.</a:t>
            </a:r>
            <a:r>
              <a:rPr lang="en-US" sz="2000" dirty="0">
                <a:latin typeface="Times New Roman" panose="02020603050405020304" pitchFamily="18" charset="0"/>
              </a:rPr>
              <a:t> </a:t>
            </a:r>
          </a:p>
          <a:p>
            <a:r>
              <a:rPr lang="en-US" sz="2000" dirty="0">
                <a:latin typeface="Times New Roman" panose="02020603050405020304" pitchFamily="18" charset="0"/>
              </a:rPr>
              <a:t>No action required.</a:t>
            </a:r>
            <a:endParaRPr lang="en-US" sz="2000" dirty="0"/>
          </a:p>
        </p:txBody>
      </p:sp>
      <p:sp>
        <p:nvSpPr>
          <p:cNvPr id="4" name="Slide Number Placeholder 3">
            <a:extLst>
              <a:ext uri="{FF2B5EF4-FFF2-40B4-BE49-F238E27FC236}">
                <a16:creationId xmlns:a16="http://schemas.microsoft.com/office/drawing/2014/main" id="{4DE54E6C-82A4-4907-9850-E4B3CCAE8B38}"/>
              </a:ext>
            </a:extLst>
          </p:cNvPr>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3659392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
        <p:nvSpPr>
          <p:cNvPr id="5" name="Title 4"/>
          <p:cNvSpPr>
            <a:spLocks noGrp="1"/>
          </p:cNvSpPr>
          <p:nvPr>
            <p:ph type="title"/>
          </p:nvPr>
        </p:nvSpPr>
        <p:spPr/>
        <p:txBody>
          <a:bodyPr/>
          <a:lstStyle/>
          <a:p>
            <a:r>
              <a:rPr lang="en-US" dirty="0"/>
              <a:t>NOG 7.3(3): Telemetry</a:t>
            </a:r>
          </a:p>
        </p:txBody>
      </p:sp>
      <p:pic>
        <p:nvPicPr>
          <p:cNvPr id="3" name="Picture 2">
            <a:extLst>
              <a:ext uri="{FF2B5EF4-FFF2-40B4-BE49-F238E27FC236}">
                <a16:creationId xmlns:a16="http://schemas.microsoft.com/office/drawing/2014/main" id="{6CAE6802-8755-4039-B944-0C11B6BBABEA}"/>
              </a:ext>
            </a:extLst>
          </p:cNvPr>
          <p:cNvPicPr>
            <a:picLocks noChangeAspect="1"/>
          </p:cNvPicPr>
          <p:nvPr/>
        </p:nvPicPr>
        <p:blipFill>
          <a:blip r:embed="rId3"/>
          <a:stretch>
            <a:fillRect/>
          </a:stretch>
        </p:blipFill>
        <p:spPr>
          <a:xfrm>
            <a:off x="152400" y="2743200"/>
            <a:ext cx="11454423" cy="822430"/>
          </a:xfrm>
          <a:prstGeom prst="rect">
            <a:avLst/>
          </a:prstGeom>
        </p:spPr>
      </p:pic>
    </p:spTree>
    <p:extLst>
      <p:ext uri="{BB962C8B-B14F-4D97-AF65-F5344CB8AC3E}">
        <p14:creationId xmlns:p14="http://schemas.microsoft.com/office/powerpoint/2010/main" val="2063596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29A55-3ACA-4543-9B64-56806192587B}"/>
              </a:ext>
            </a:extLst>
          </p:cNvPr>
          <p:cNvSpPr>
            <a:spLocks noGrp="1"/>
          </p:cNvSpPr>
          <p:nvPr>
            <p:ph type="title"/>
          </p:nvPr>
        </p:nvSpPr>
        <p:spPr/>
        <p:txBody>
          <a:bodyPr/>
          <a:lstStyle/>
          <a:p>
            <a:r>
              <a:rPr lang="en-US" dirty="0"/>
              <a:t>NOG 7.3(3): Telemetry</a:t>
            </a:r>
          </a:p>
        </p:txBody>
      </p:sp>
      <p:sp>
        <p:nvSpPr>
          <p:cNvPr id="3" name="Content Placeholder 2">
            <a:extLst>
              <a:ext uri="{FF2B5EF4-FFF2-40B4-BE49-F238E27FC236}">
                <a16:creationId xmlns:a16="http://schemas.microsoft.com/office/drawing/2014/main" id="{CED4B09E-8081-479C-AECF-7D8CEEA0CA9F}"/>
              </a:ext>
            </a:extLst>
          </p:cNvPr>
          <p:cNvSpPr>
            <a:spLocks noGrp="1"/>
          </p:cNvSpPr>
          <p:nvPr>
            <p:ph idx="1"/>
          </p:nvPr>
        </p:nvSpPr>
        <p:spPr/>
        <p:txBody>
          <a:bodyPr/>
          <a:lstStyle/>
          <a:p>
            <a:pPr marL="0" indent="0">
              <a:buNone/>
            </a:pPr>
            <a:r>
              <a:rPr lang="en-US" sz="2400" dirty="0">
                <a:effectLst/>
                <a:latin typeface="Times New Roman" panose="02020603050405020304" pitchFamily="18" charset="0"/>
                <a:ea typeface="Times New Roman" panose="02020603050405020304" pitchFamily="18" charset="0"/>
              </a:rPr>
              <a:t>QSEs, Resources and TSPs are </a:t>
            </a:r>
            <a:r>
              <a:rPr lang="en-US" sz="2400" u="sng" dirty="0">
                <a:solidFill>
                  <a:srgbClr val="FF0000"/>
                </a:solidFill>
                <a:effectLst/>
                <a:latin typeface="Times New Roman" panose="02020603050405020304" pitchFamily="18" charset="0"/>
                <a:ea typeface="Times New Roman" panose="02020603050405020304" pitchFamily="18" charset="0"/>
              </a:rPr>
              <a:t>required</a:t>
            </a:r>
            <a:r>
              <a:rPr lang="en-US" sz="2400" dirty="0">
                <a:effectLst/>
                <a:latin typeface="Times New Roman" panose="02020603050405020304" pitchFamily="18" charset="0"/>
                <a:ea typeface="Times New Roman" panose="02020603050405020304" pitchFamily="18" charset="0"/>
              </a:rPr>
              <a:t> to provide power operation data to ERCOT according to the Protocols and the </a:t>
            </a:r>
            <a:r>
              <a:rPr lang="en-US" sz="2400" dirty="0">
                <a:solidFill>
                  <a:srgbClr val="00B0F0"/>
                </a:solidFill>
                <a:effectLst/>
                <a:latin typeface="Times New Roman" panose="02020603050405020304" pitchFamily="18" charset="0"/>
                <a:ea typeface="Times New Roman" panose="02020603050405020304" pitchFamily="18" charset="0"/>
              </a:rPr>
              <a:t>ERCOT Nodal ICCP Communication Handbook</a:t>
            </a:r>
            <a:r>
              <a:rPr lang="en-US" sz="2400" dirty="0">
                <a:effectLst/>
                <a:latin typeface="Times New Roman" panose="02020603050405020304" pitchFamily="18" charset="0"/>
                <a:ea typeface="Times New Roman" panose="02020603050405020304" pitchFamily="18" charset="0"/>
              </a:rPr>
              <a:t>.</a:t>
            </a:r>
          </a:p>
          <a:p>
            <a:r>
              <a:rPr lang="en-US" sz="2400" dirty="0">
                <a:latin typeface="Times New Roman" panose="02020603050405020304" pitchFamily="18" charset="0"/>
              </a:rPr>
              <a:t>Action required</a:t>
            </a:r>
          </a:p>
          <a:p>
            <a:pPr lvl="1"/>
            <a:r>
              <a:rPr lang="en-US" sz="2600" dirty="0">
                <a:latin typeface="Times New Roman" panose="02020603050405020304" pitchFamily="18" charset="0"/>
              </a:rPr>
              <a:t>Should “Resources” be removed since ERCOT doesn’t receive telemetry from REs?</a:t>
            </a:r>
            <a:endParaRPr lang="en-US" sz="2600" dirty="0"/>
          </a:p>
        </p:txBody>
      </p:sp>
      <p:sp>
        <p:nvSpPr>
          <p:cNvPr id="4" name="Slide Number Placeholder 3">
            <a:extLst>
              <a:ext uri="{FF2B5EF4-FFF2-40B4-BE49-F238E27FC236}">
                <a16:creationId xmlns:a16="http://schemas.microsoft.com/office/drawing/2014/main" id="{4DE54E6C-82A4-4907-9850-E4B3CCAE8B38}"/>
              </a:ext>
            </a:extLst>
          </p:cNvPr>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2318993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a:p>
        </p:txBody>
      </p:sp>
      <p:sp>
        <p:nvSpPr>
          <p:cNvPr id="5" name="Title 4"/>
          <p:cNvSpPr>
            <a:spLocks noGrp="1"/>
          </p:cNvSpPr>
          <p:nvPr>
            <p:ph type="title"/>
          </p:nvPr>
        </p:nvSpPr>
        <p:spPr/>
        <p:txBody>
          <a:bodyPr/>
          <a:lstStyle/>
          <a:p>
            <a:r>
              <a:rPr lang="en-US" dirty="0"/>
              <a:t>NOG 7.3(4): Telemetry</a:t>
            </a:r>
          </a:p>
        </p:txBody>
      </p:sp>
      <p:pic>
        <p:nvPicPr>
          <p:cNvPr id="7" name="Picture 6">
            <a:extLst>
              <a:ext uri="{FF2B5EF4-FFF2-40B4-BE49-F238E27FC236}">
                <a16:creationId xmlns:a16="http://schemas.microsoft.com/office/drawing/2014/main" id="{AD65D0AF-8D72-4D17-BC7A-E890941FA6A0}"/>
              </a:ext>
            </a:extLst>
          </p:cNvPr>
          <p:cNvPicPr>
            <a:picLocks noChangeAspect="1"/>
          </p:cNvPicPr>
          <p:nvPr/>
        </p:nvPicPr>
        <p:blipFill>
          <a:blip r:embed="rId3"/>
          <a:stretch>
            <a:fillRect/>
          </a:stretch>
        </p:blipFill>
        <p:spPr>
          <a:xfrm>
            <a:off x="390680" y="2743200"/>
            <a:ext cx="10988520" cy="795295"/>
          </a:xfrm>
          <a:prstGeom prst="rect">
            <a:avLst/>
          </a:prstGeom>
        </p:spPr>
      </p:pic>
    </p:spTree>
    <p:extLst>
      <p:ext uri="{BB962C8B-B14F-4D97-AF65-F5344CB8AC3E}">
        <p14:creationId xmlns:p14="http://schemas.microsoft.com/office/powerpoint/2010/main" val="122111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29A55-3ACA-4543-9B64-56806192587B}"/>
              </a:ext>
            </a:extLst>
          </p:cNvPr>
          <p:cNvSpPr>
            <a:spLocks noGrp="1"/>
          </p:cNvSpPr>
          <p:nvPr>
            <p:ph type="title"/>
          </p:nvPr>
        </p:nvSpPr>
        <p:spPr/>
        <p:txBody>
          <a:bodyPr/>
          <a:lstStyle/>
          <a:p>
            <a:r>
              <a:rPr lang="en-US" dirty="0"/>
              <a:t>NOG 7.3(4): Telemetry</a:t>
            </a:r>
          </a:p>
        </p:txBody>
      </p:sp>
      <p:sp>
        <p:nvSpPr>
          <p:cNvPr id="3" name="Content Placeholder 2">
            <a:extLst>
              <a:ext uri="{FF2B5EF4-FFF2-40B4-BE49-F238E27FC236}">
                <a16:creationId xmlns:a16="http://schemas.microsoft.com/office/drawing/2014/main" id="{CED4B09E-8081-479C-AECF-7D8CEEA0CA9F}"/>
              </a:ext>
            </a:extLst>
          </p:cNvPr>
          <p:cNvSpPr>
            <a:spLocks noGrp="1"/>
          </p:cNvSpPr>
          <p:nvPr>
            <p:ph idx="1"/>
          </p:nvPr>
        </p:nvSpPr>
        <p:spPr/>
        <p:txBody>
          <a:bodyPr/>
          <a:lstStyle/>
          <a:p>
            <a:pPr marL="0" indent="0">
              <a:buNone/>
            </a:pPr>
            <a:r>
              <a:rPr lang="en-US" sz="2400" dirty="0">
                <a:effectLst/>
                <a:latin typeface="Times New Roman" panose="02020603050405020304" pitchFamily="18" charset="0"/>
                <a:ea typeface="Times New Roman" panose="02020603050405020304" pitchFamily="18" charset="0"/>
              </a:rPr>
              <a:t>The nomenclature format of data (i.e. structure of the ICCP Object Name) </a:t>
            </a:r>
            <a:r>
              <a:rPr lang="en-US" sz="2400" u="sng" dirty="0">
                <a:solidFill>
                  <a:srgbClr val="FF0000"/>
                </a:solidFill>
                <a:effectLst/>
                <a:latin typeface="Times New Roman" panose="02020603050405020304" pitchFamily="18" charset="0"/>
                <a:ea typeface="Times New Roman" panose="02020603050405020304" pitchFamily="18" charset="0"/>
              </a:rPr>
              <a:t>shall</a:t>
            </a:r>
            <a:r>
              <a:rPr lang="en-US" sz="2400" dirty="0">
                <a:effectLst/>
                <a:latin typeface="Times New Roman" panose="02020603050405020304" pitchFamily="18" charset="0"/>
                <a:ea typeface="Times New Roman" panose="02020603050405020304" pitchFamily="18" charset="0"/>
              </a:rPr>
              <a:t> follow the standards in the </a:t>
            </a:r>
            <a:r>
              <a:rPr lang="en-US" sz="2400" dirty="0">
                <a:solidFill>
                  <a:srgbClr val="00B0F0"/>
                </a:solidFill>
                <a:effectLst/>
                <a:latin typeface="Times New Roman" panose="02020603050405020304" pitchFamily="18" charset="0"/>
                <a:ea typeface="Times New Roman" panose="02020603050405020304" pitchFamily="18" charset="0"/>
              </a:rPr>
              <a:t>ERCOT Nodal ICCP Communication Handbook</a:t>
            </a:r>
            <a:r>
              <a:rPr lang="en-US" sz="2400" dirty="0">
                <a:effectLst/>
                <a:latin typeface="Times New Roman" panose="02020603050405020304" pitchFamily="18" charset="0"/>
                <a:ea typeface="Times New Roman" panose="02020603050405020304" pitchFamily="18" charset="0"/>
              </a:rPr>
              <a:t>.</a:t>
            </a:r>
          </a:p>
          <a:p>
            <a:r>
              <a:rPr lang="en-US" sz="2400" dirty="0">
                <a:latin typeface="Times New Roman" panose="02020603050405020304" pitchFamily="18" charset="0"/>
              </a:rPr>
              <a:t>Action required</a:t>
            </a:r>
          </a:p>
          <a:p>
            <a:r>
              <a:rPr lang="en-US" sz="2400" dirty="0">
                <a:latin typeface="Times New Roman" panose="02020603050405020304" pitchFamily="18" charset="0"/>
              </a:rPr>
              <a:t>This one can likely be removed from the NOG because the ICCP object names are currently provided in many formats</a:t>
            </a:r>
            <a:endParaRPr lang="en-US" sz="2800" dirty="0"/>
          </a:p>
        </p:txBody>
      </p:sp>
      <p:sp>
        <p:nvSpPr>
          <p:cNvPr id="4" name="Slide Number Placeholder 3">
            <a:extLst>
              <a:ext uri="{FF2B5EF4-FFF2-40B4-BE49-F238E27FC236}">
                <a16:creationId xmlns:a16="http://schemas.microsoft.com/office/drawing/2014/main" id="{4DE54E6C-82A4-4907-9850-E4B3CCAE8B38}"/>
              </a:ext>
            </a:extLst>
          </p:cNvPr>
          <p:cNvSpPr>
            <a:spLocks noGrp="1"/>
          </p:cNvSpPr>
          <p:nvPr>
            <p:ph type="sldNum" sz="quarter" idx="4"/>
          </p:nvPr>
        </p:nvSpPr>
        <p:spPr/>
        <p:txBody>
          <a:bodyPr/>
          <a:lstStyle/>
          <a:p>
            <a:fld id="{1D93BD3E-1E9A-4970-A6F7-E7AC52762E0C}" type="slidenum">
              <a:rPr lang="en-US" smtClean="0"/>
              <a:pPr/>
              <a:t>18</a:t>
            </a:fld>
            <a:endParaRPr lang="en-US"/>
          </a:p>
        </p:txBody>
      </p:sp>
    </p:spTree>
    <p:extLst>
      <p:ext uri="{BB962C8B-B14F-4D97-AF65-F5344CB8AC3E}">
        <p14:creationId xmlns:p14="http://schemas.microsoft.com/office/powerpoint/2010/main" val="41479823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19</a:t>
            </a:fld>
            <a:endParaRPr lang="en-US"/>
          </a:p>
        </p:txBody>
      </p:sp>
      <p:sp>
        <p:nvSpPr>
          <p:cNvPr id="5" name="Title 4"/>
          <p:cNvSpPr>
            <a:spLocks noGrp="1"/>
          </p:cNvSpPr>
          <p:nvPr>
            <p:ph type="title"/>
          </p:nvPr>
        </p:nvSpPr>
        <p:spPr/>
        <p:txBody>
          <a:bodyPr/>
          <a:lstStyle/>
          <a:p>
            <a:r>
              <a:rPr lang="en-US" dirty="0"/>
              <a:t>NOG 7.3.1(1) and NOG 7.3.1(2): Telemetry &gt; Data from ERCOT to QSEs</a:t>
            </a:r>
          </a:p>
        </p:txBody>
      </p:sp>
      <p:pic>
        <p:nvPicPr>
          <p:cNvPr id="3" name="Picture 2">
            <a:extLst>
              <a:ext uri="{FF2B5EF4-FFF2-40B4-BE49-F238E27FC236}">
                <a16:creationId xmlns:a16="http://schemas.microsoft.com/office/drawing/2014/main" id="{0D2EF5E2-A9CB-4D88-8311-B20967E71A0E}"/>
              </a:ext>
            </a:extLst>
          </p:cNvPr>
          <p:cNvPicPr>
            <a:picLocks noChangeAspect="1"/>
          </p:cNvPicPr>
          <p:nvPr/>
        </p:nvPicPr>
        <p:blipFill>
          <a:blip r:embed="rId3"/>
          <a:stretch>
            <a:fillRect/>
          </a:stretch>
        </p:blipFill>
        <p:spPr>
          <a:xfrm>
            <a:off x="450010" y="2531998"/>
            <a:ext cx="11393579" cy="2223972"/>
          </a:xfrm>
          <a:prstGeom prst="rect">
            <a:avLst/>
          </a:prstGeom>
        </p:spPr>
      </p:pic>
    </p:spTree>
    <p:extLst>
      <p:ext uri="{BB962C8B-B14F-4D97-AF65-F5344CB8AC3E}">
        <p14:creationId xmlns:p14="http://schemas.microsoft.com/office/powerpoint/2010/main" val="738929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3059E-87FF-4E50-8FCA-D61C93DAC4B3}"/>
              </a:ext>
            </a:extLst>
          </p:cNvPr>
          <p:cNvSpPr>
            <a:spLocks noGrp="1"/>
          </p:cNvSpPr>
          <p:nvPr>
            <p:ph type="title"/>
          </p:nvPr>
        </p:nvSpPr>
        <p:spPr/>
        <p:txBody>
          <a:bodyPr/>
          <a:lstStyle/>
          <a:p>
            <a:r>
              <a:rPr lang="en-US" dirty="0"/>
              <a:t>URLs</a:t>
            </a:r>
          </a:p>
        </p:txBody>
      </p:sp>
      <p:sp>
        <p:nvSpPr>
          <p:cNvPr id="3" name="Content Placeholder 2">
            <a:extLst>
              <a:ext uri="{FF2B5EF4-FFF2-40B4-BE49-F238E27FC236}">
                <a16:creationId xmlns:a16="http://schemas.microsoft.com/office/drawing/2014/main" id="{2A727679-5A49-455F-99BD-846D44224AD6}"/>
              </a:ext>
            </a:extLst>
          </p:cNvPr>
          <p:cNvSpPr>
            <a:spLocks noGrp="1"/>
          </p:cNvSpPr>
          <p:nvPr>
            <p:ph idx="1"/>
          </p:nvPr>
        </p:nvSpPr>
        <p:spPr/>
        <p:txBody>
          <a:bodyPr/>
          <a:lstStyle/>
          <a:p>
            <a:r>
              <a:rPr lang="en-US" dirty="0"/>
              <a:t>Nodal Operating Guides</a:t>
            </a:r>
          </a:p>
          <a:p>
            <a:pPr lvl="1"/>
            <a:r>
              <a:rPr lang="en-US" dirty="0">
                <a:hlinkClick r:id="rId2"/>
              </a:rPr>
              <a:t>https://www.ercot.com/mktrules/guides/noperating/current</a:t>
            </a:r>
            <a:endParaRPr lang="en-US" dirty="0"/>
          </a:p>
          <a:p>
            <a:pPr lvl="1"/>
            <a:r>
              <a:rPr lang="en-US" dirty="0"/>
              <a:t>Section 7: Telemetry and Communication</a:t>
            </a:r>
          </a:p>
          <a:p>
            <a:pPr lvl="1"/>
            <a:endParaRPr lang="en-US" dirty="0"/>
          </a:p>
          <a:p>
            <a:r>
              <a:rPr lang="en-US" dirty="0"/>
              <a:t>ICCP Handbook</a:t>
            </a:r>
          </a:p>
          <a:p>
            <a:pPr lvl="1"/>
            <a:r>
              <a:rPr lang="en-US" dirty="0">
                <a:hlinkClick r:id="rId3"/>
              </a:rPr>
              <a:t>https://www.ercot.com/gridinfo/transmission</a:t>
            </a:r>
            <a:endParaRPr lang="en-US" dirty="0"/>
          </a:p>
          <a:p>
            <a:pPr lvl="2"/>
            <a:r>
              <a:rPr lang="en-US" dirty="0"/>
              <a:t>Key Documents &gt; ERCOT Nodal ICCP Communications Handbook </a:t>
            </a:r>
            <a:r>
              <a:rPr lang="en-US" dirty="0" err="1"/>
              <a:t>vXXX</a:t>
            </a:r>
            <a:endParaRPr lang="en-US" dirty="0"/>
          </a:p>
        </p:txBody>
      </p:sp>
    </p:spTree>
    <p:extLst>
      <p:ext uri="{BB962C8B-B14F-4D97-AF65-F5344CB8AC3E}">
        <p14:creationId xmlns:p14="http://schemas.microsoft.com/office/powerpoint/2010/main" val="2376944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29A55-3ACA-4543-9B64-56806192587B}"/>
              </a:ext>
            </a:extLst>
          </p:cNvPr>
          <p:cNvSpPr>
            <a:spLocks noGrp="1"/>
          </p:cNvSpPr>
          <p:nvPr>
            <p:ph type="title"/>
          </p:nvPr>
        </p:nvSpPr>
        <p:spPr/>
        <p:txBody>
          <a:bodyPr/>
          <a:lstStyle/>
          <a:p>
            <a:r>
              <a:rPr lang="en-US" sz="2400" dirty="0"/>
              <a:t>NOG 7.3.1(1) and NOG 7.3.1(2): Telemetry &gt; Data from ERCOT to QSEs</a:t>
            </a:r>
          </a:p>
        </p:txBody>
      </p:sp>
      <p:sp>
        <p:nvSpPr>
          <p:cNvPr id="3" name="Content Placeholder 2">
            <a:extLst>
              <a:ext uri="{FF2B5EF4-FFF2-40B4-BE49-F238E27FC236}">
                <a16:creationId xmlns:a16="http://schemas.microsoft.com/office/drawing/2014/main" id="{CED4B09E-8081-479C-AECF-7D8CEEA0CA9F}"/>
              </a:ext>
            </a:extLst>
          </p:cNvPr>
          <p:cNvSpPr>
            <a:spLocks noGrp="1"/>
          </p:cNvSpPr>
          <p:nvPr>
            <p:ph idx="1"/>
          </p:nvPr>
        </p:nvSpPr>
        <p:spPr/>
        <p:txBody>
          <a:bodyPr/>
          <a:lstStyle/>
          <a:p>
            <a:pPr marL="0" marR="0" indent="0">
              <a:spcBef>
                <a:spcPts val="0"/>
              </a:spcBef>
              <a:spcAft>
                <a:spcPts val="1200"/>
              </a:spcAft>
              <a:buNone/>
            </a:pPr>
            <a:r>
              <a:rPr lang="en-US" sz="2400" dirty="0">
                <a:effectLst/>
                <a:latin typeface="Times New Roman" panose="02020603050405020304" pitchFamily="18" charset="0"/>
                <a:ea typeface="Times New Roman" panose="02020603050405020304" pitchFamily="18" charset="0"/>
              </a:rPr>
              <a:t>(1)	ERCOT </a:t>
            </a:r>
            <a:r>
              <a:rPr lang="en-US" sz="2400" u="sng" dirty="0">
                <a:solidFill>
                  <a:srgbClr val="FF0000"/>
                </a:solidFill>
                <a:effectLst/>
                <a:latin typeface="Times New Roman" panose="02020603050405020304" pitchFamily="18" charset="0"/>
                <a:ea typeface="Times New Roman" panose="02020603050405020304" pitchFamily="18" charset="0"/>
              </a:rPr>
              <a:t>shall</a:t>
            </a:r>
            <a:r>
              <a:rPr lang="en-US" sz="2400" dirty="0">
                <a:effectLst/>
                <a:latin typeface="Times New Roman" panose="02020603050405020304" pitchFamily="18" charset="0"/>
                <a:ea typeface="Times New Roman" panose="02020603050405020304" pitchFamily="18" charset="0"/>
              </a:rPr>
              <a:t> provide all required data and issue instructions over the ERCOT WAN to QSEs in accordance with the Protocols and the </a:t>
            </a:r>
            <a:r>
              <a:rPr lang="en-US" sz="2400" dirty="0">
                <a:solidFill>
                  <a:srgbClr val="00B0F0"/>
                </a:solidFill>
                <a:effectLst/>
                <a:latin typeface="Times New Roman" panose="02020603050405020304" pitchFamily="18" charset="0"/>
                <a:ea typeface="Times New Roman" panose="02020603050405020304" pitchFamily="18" charset="0"/>
              </a:rPr>
              <a:t>ERCOT Nodal ICCP Communication Handbook</a:t>
            </a:r>
            <a:r>
              <a:rPr lang="en-US" sz="2400" dirty="0">
                <a:effectLst/>
                <a:latin typeface="Times New Roman" panose="02020603050405020304" pitchFamily="18" charset="0"/>
                <a:ea typeface="Times New Roman" panose="02020603050405020304" pitchFamily="18" charset="0"/>
              </a:rPr>
              <a:t>.  </a:t>
            </a:r>
          </a:p>
          <a:p>
            <a:pPr marL="285750">
              <a:spcBef>
                <a:spcPts val="0"/>
              </a:spcBef>
              <a:spcAft>
                <a:spcPts val="1200"/>
              </a:spcAft>
            </a:pPr>
            <a:r>
              <a:rPr lang="en-US" sz="2400" dirty="0">
                <a:latin typeface="Times New Roman" panose="02020603050405020304" pitchFamily="18" charset="0"/>
                <a:ea typeface="Times New Roman" panose="02020603050405020304" pitchFamily="18" charset="0"/>
              </a:rPr>
              <a:t>Action required</a:t>
            </a:r>
          </a:p>
          <a:p>
            <a:pPr marL="285750">
              <a:spcBef>
                <a:spcPts val="0"/>
              </a:spcBef>
              <a:spcAft>
                <a:spcPts val="1200"/>
              </a:spcAft>
            </a:pPr>
            <a:endParaRPr lang="en-US" sz="2400" dirty="0">
              <a:effectLst/>
              <a:latin typeface="Times New Roman" panose="02020603050405020304" pitchFamily="18" charset="0"/>
              <a:ea typeface="Times New Roman" panose="02020603050405020304" pitchFamily="18" charset="0"/>
            </a:endParaRPr>
          </a:p>
          <a:p>
            <a:pPr marL="0" marR="0" indent="0">
              <a:spcBef>
                <a:spcPts val="0"/>
              </a:spcBef>
              <a:spcAft>
                <a:spcPts val="1200"/>
              </a:spcAft>
              <a:buNone/>
            </a:pPr>
            <a:r>
              <a:rPr lang="en-US" sz="2400" dirty="0">
                <a:effectLst/>
                <a:latin typeface="Times New Roman" panose="02020603050405020304" pitchFamily="18" charset="0"/>
                <a:ea typeface="Times New Roman" panose="02020603050405020304" pitchFamily="18" charset="0"/>
              </a:rPr>
              <a:t>(2)	ERCOT </a:t>
            </a:r>
            <a:r>
              <a:rPr lang="en-US" sz="2400" u="sng" dirty="0">
                <a:solidFill>
                  <a:srgbClr val="FF0000"/>
                </a:solidFill>
                <a:effectLst/>
                <a:latin typeface="Times New Roman" panose="02020603050405020304" pitchFamily="18" charset="0"/>
                <a:ea typeface="Times New Roman" panose="02020603050405020304" pitchFamily="18" charset="0"/>
              </a:rPr>
              <a:t>shall</a:t>
            </a:r>
            <a:r>
              <a:rPr lang="en-US" sz="2400" dirty="0">
                <a:effectLst/>
                <a:latin typeface="Times New Roman" panose="02020603050405020304" pitchFamily="18" charset="0"/>
                <a:ea typeface="Times New Roman" panose="02020603050405020304" pitchFamily="18" charset="0"/>
              </a:rPr>
              <a:t> follow data requirements and standards described in the </a:t>
            </a:r>
            <a:r>
              <a:rPr lang="en-US" sz="2400" dirty="0">
                <a:solidFill>
                  <a:srgbClr val="00B0F0"/>
                </a:solidFill>
                <a:effectLst/>
                <a:latin typeface="Times New Roman" panose="02020603050405020304" pitchFamily="18" charset="0"/>
                <a:ea typeface="Times New Roman" panose="02020603050405020304" pitchFamily="18" charset="0"/>
              </a:rPr>
              <a:t>ERCOT Nodal ICCP Communication Handbook</a:t>
            </a:r>
            <a:r>
              <a:rPr lang="en-US" sz="2400" dirty="0">
                <a:effectLst/>
                <a:latin typeface="Times New Roman" panose="02020603050405020304" pitchFamily="18" charset="0"/>
                <a:ea typeface="Times New Roman" panose="02020603050405020304" pitchFamily="18" charset="0"/>
              </a:rPr>
              <a:t>.</a:t>
            </a:r>
          </a:p>
          <a:p>
            <a:pPr>
              <a:spcBef>
                <a:spcPts val="0"/>
              </a:spcBef>
              <a:spcAft>
                <a:spcPts val="1200"/>
              </a:spcAft>
            </a:pPr>
            <a:r>
              <a:rPr lang="en-US" sz="2400" dirty="0">
                <a:latin typeface="Times New Roman" panose="02020603050405020304" pitchFamily="18" charset="0"/>
                <a:ea typeface="Times New Roman" panose="02020603050405020304" pitchFamily="18" charset="0"/>
              </a:rPr>
              <a:t>Action required</a:t>
            </a:r>
            <a:endParaRPr lang="en-US" sz="2400" dirty="0">
              <a:effectLst/>
              <a:latin typeface="Times New Roman" panose="02020603050405020304" pitchFamily="18" charset="0"/>
              <a:ea typeface="Times New Roman" panose="02020603050405020304" pitchFamily="18" charset="0"/>
            </a:endParaRPr>
          </a:p>
          <a:p>
            <a:pPr marL="0" marR="0" indent="0">
              <a:spcBef>
                <a:spcPts val="0"/>
              </a:spcBef>
              <a:spcAft>
                <a:spcPts val="1200"/>
              </a:spcAft>
              <a:buNone/>
            </a:pP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4DE54E6C-82A4-4907-9850-E4B3CCAE8B38}"/>
              </a:ext>
            </a:extLst>
          </p:cNvPr>
          <p:cNvSpPr>
            <a:spLocks noGrp="1"/>
          </p:cNvSpPr>
          <p:nvPr>
            <p:ph type="sldNum" sz="quarter" idx="4"/>
          </p:nvPr>
        </p:nvSpPr>
        <p:spPr/>
        <p:txBody>
          <a:bodyPr/>
          <a:lstStyle/>
          <a:p>
            <a:fld id="{1D93BD3E-1E9A-4970-A6F7-E7AC52762E0C}" type="slidenum">
              <a:rPr lang="en-US" smtClean="0"/>
              <a:pPr/>
              <a:t>20</a:t>
            </a:fld>
            <a:endParaRPr lang="en-US"/>
          </a:p>
        </p:txBody>
      </p:sp>
    </p:spTree>
    <p:extLst>
      <p:ext uri="{BB962C8B-B14F-4D97-AF65-F5344CB8AC3E}">
        <p14:creationId xmlns:p14="http://schemas.microsoft.com/office/powerpoint/2010/main" val="3418374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21</a:t>
            </a:fld>
            <a:endParaRPr lang="en-US"/>
          </a:p>
        </p:txBody>
      </p:sp>
      <p:sp>
        <p:nvSpPr>
          <p:cNvPr id="5" name="Title 4"/>
          <p:cNvSpPr>
            <a:spLocks noGrp="1"/>
          </p:cNvSpPr>
          <p:nvPr>
            <p:ph type="title"/>
          </p:nvPr>
        </p:nvSpPr>
        <p:spPr/>
        <p:txBody>
          <a:bodyPr/>
          <a:lstStyle/>
          <a:p>
            <a:r>
              <a:rPr lang="en-US" dirty="0"/>
              <a:t>NOG 7.3.2(1): Telemetry &gt; Data from ERCOT to TSPs</a:t>
            </a:r>
          </a:p>
        </p:txBody>
      </p:sp>
      <p:pic>
        <p:nvPicPr>
          <p:cNvPr id="9" name="Picture 8">
            <a:extLst>
              <a:ext uri="{FF2B5EF4-FFF2-40B4-BE49-F238E27FC236}">
                <a16:creationId xmlns:a16="http://schemas.microsoft.com/office/drawing/2014/main" id="{9BEFD76D-5DB0-4690-8275-B2FA67521CE6}"/>
              </a:ext>
            </a:extLst>
          </p:cNvPr>
          <p:cNvPicPr>
            <a:picLocks noChangeAspect="1"/>
          </p:cNvPicPr>
          <p:nvPr/>
        </p:nvPicPr>
        <p:blipFill>
          <a:blip r:embed="rId3"/>
          <a:stretch>
            <a:fillRect/>
          </a:stretch>
        </p:blipFill>
        <p:spPr>
          <a:xfrm>
            <a:off x="478692" y="1752600"/>
            <a:ext cx="10655321" cy="828629"/>
          </a:xfrm>
          <a:prstGeom prst="rect">
            <a:avLst/>
          </a:prstGeom>
        </p:spPr>
      </p:pic>
    </p:spTree>
    <p:extLst>
      <p:ext uri="{BB962C8B-B14F-4D97-AF65-F5344CB8AC3E}">
        <p14:creationId xmlns:p14="http://schemas.microsoft.com/office/powerpoint/2010/main" val="3021758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29A55-3ACA-4543-9B64-56806192587B}"/>
              </a:ext>
            </a:extLst>
          </p:cNvPr>
          <p:cNvSpPr>
            <a:spLocks noGrp="1"/>
          </p:cNvSpPr>
          <p:nvPr>
            <p:ph type="title"/>
          </p:nvPr>
        </p:nvSpPr>
        <p:spPr/>
        <p:txBody>
          <a:bodyPr/>
          <a:lstStyle/>
          <a:p>
            <a:r>
              <a:rPr lang="en-US" dirty="0"/>
              <a:t>NOG 7.3.2(1): Telemetry &gt; Data from ERCOT to TSPs</a:t>
            </a:r>
          </a:p>
        </p:txBody>
      </p:sp>
      <p:sp>
        <p:nvSpPr>
          <p:cNvPr id="3" name="Content Placeholder 2">
            <a:extLst>
              <a:ext uri="{FF2B5EF4-FFF2-40B4-BE49-F238E27FC236}">
                <a16:creationId xmlns:a16="http://schemas.microsoft.com/office/drawing/2014/main" id="{CED4B09E-8081-479C-AECF-7D8CEEA0CA9F}"/>
              </a:ext>
            </a:extLst>
          </p:cNvPr>
          <p:cNvSpPr>
            <a:spLocks noGrp="1"/>
          </p:cNvSpPr>
          <p:nvPr>
            <p:ph idx="1"/>
          </p:nvPr>
        </p:nvSpPr>
        <p:spPr/>
        <p:txBody>
          <a:bodyPr/>
          <a:lstStyle/>
          <a:p>
            <a:pPr marL="0" marR="0" indent="0">
              <a:spcBef>
                <a:spcPts val="0"/>
              </a:spcBef>
              <a:spcAft>
                <a:spcPts val="1200"/>
              </a:spcAft>
              <a:buNone/>
            </a:pPr>
            <a:r>
              <a:rPr lang="en-US" sz="2400" dirty="0">
                <a:effectLst/>
                <a:latin typeface="Times New Roman" panose="02020603050405020304" pitchFamily="18" charset="0"/>
                <a:ea typeface="Times New Roman" panose="02020603050405020304" pitchFamily="18" charset="0"/>
              </a:rPr>
              <a:t>ERCOT </a:t>
            </a:r>
            <a:r>
              <a:rPr lang="en-US" sz="2400" u="sng" dirty="0">
                <a:solidFill>
                  <a:srgbClr val="FF0000"/>
                </a:solidFill>
                <a:effectLst/>
                <a:latin typeface="Times New Roman" panose="02020603050405020304" pitchFamily="18" charset="0"/>
                <a:ea typeface="Times New Roman" panose="02020603050405020304" pitchFamily="18" charset="0"/>
              </a:rPr>
              <a:t>shall</a:t>
            </a:r>
            <a:r>
              <a:rPr lang="en-US" sz="2400" dirty="0">
                <a:effectLst/>
                <a:latin typeface="Times New Roman" panose="02020603050405020304" pitchFamily="18" charset="0"/>
                <a:ea typeface="Times New Roman" panose="02020603050405020304" pitchFamily="18" charset="0"/>
              </a:rPr>
              <a:t> provide operational data over the ERCOT WAN to the TSP in accordance with the Protocols and the </a:t>
            </a:r>
            <a:r>
              <a:rPr lang="en-US" sz="2400" dirty="0">
                <a:solidFill>
                  <a:srgbClr val="00B0F0"/>
                </a:solidFill>
                <a:effectLst/>
                <a:latin typeface="Times New Roman" panose="02020603050405020304" pitchFamily="18" charset="0"/>
                <a:ea typeface="Times New Roman" panose="02020603050405020304" pitchFamily="18" charset="0"/>
              </a:rPr>
              <a:t>ERCOT Nodal ICCP Communication Handbook</a:t>
            </a:r>
            <a:r>
              <a:rPr lang="en-US" sz="2400" dirty="0">
                <a:effectLst/>
                <a:latin typeface="Times New Roman" panose="02020603050405020304" pitchFamily="18" charset="0"/>
                <a:ea typeface="Times New Roman" panose="02020603050405020304" pitchFamily="18" charset="0"/>
              </a:rPr>
              <a:t>.</a:t>
            </a:r>
          </a:p>
          <a:p>
            <a:pPr>
              <a:spcBef>
                <a:spcPts val="0"/>
              </a:spcBef>
              <a:spcAft>
                <a:spcPts val="1200"/>
              </a:spcAft>
            </a:pPr>
            <a:r>
              <a:rPr lang="en-US" sz="2400" dirty="0">
                <a:latin typeface="Times New Roman" panose="02020603050405020304" pitchFamily="18" charset="0"/>
                <a:ea typeface="Times New Roman" panose="02020603050405020304" pitchFamily="18" charset="0"/>
              </a:rPr>
              <a:t>Action required</a:t>
            </a:r>
          </a:p>
        </p:txBody>
      </p:sp>
      <p:sp>
        <p:nvSpPr>
          <p:cNvPr id="4" name="Slide Number Placeholder 3">
            <a:extLst>
              <a:ext uri="{FF2B5EF4-FFF2-40B4-BE49-F238E27FC236}">
                <a16:creationId xmlns:a16="http://schemas.microsoft.com/office/drawing/2014/main" id="{4DE54E6C-82A4-4907-9850-E4B3CCAE8B38}"/>
              </a:ext>
            </a:extLst>
          </p:cNvPr>
          <p:cNvSpPr>
            <a:spLocks noGrp="1"/>
          </p:cNvSpPr>
          <p:nvPr>
            <p:ph type="sldNum" sz="quarter" idx="4"/>
          </p:nvPr>
        </p:nvSpPr>
        <p:spPr/>
        <p:txBody>
          <a:bodyPr/>
          <a:lstStyle/>
          <a:p>
            <a:fld id="{1D93BD3E-1E9A-4970-A6F7-E7AC52762E0C}" type="slidenum">
              <a:rPr lang="en-US" smtClean="0"/>
              <a:pPr/>
              <a:t>22</a:t>
            </a:fld>
            <a:endParaRPr lang="en-US"/>
          </a:p>
        </p:txBody>
      </p:sp>
    </p:spTree>
    <p:extLst>
      <p:ext uri="{BB962C8B-B14F-4D97-AF65-F5344CB8AC3E}">
        <p14:creationId xmlns:p14="http://schemas.microsoft.com/office/powerpoint/2010/main" val="2599806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23</a:t>
            </a:fld>
            <a:endParaRPr lang="en-US"/>
          </a:p>
        </p:txBody>
      </p:sp>
      <p:sp>
        <p:nvSpPr>
          <p:cNvPr id="5" name="Title 4"/>
          <p:cNvSpPr>
            <a:spLocks noGrp="1"/>
          </p:cNvSpPr>
          <p:nvPr>
            <p:ph type="title"/>
          </p:nvPr>
        </p:nvSpPr>
        <p:spPr/>
        <p:txBody>
          <a:bodyPr/>
          <a:lstStyle/>
          <a:p>
            <a:r>
              <a:rPr lang="en-US" dirty="0"/>
              <a:t>NOG 7.3.3(1): Telemetry &gt; Data from WAN Participants to ERCOT </a:t>
            </a:r>
          </a:p>
        </p:txBody>
      </p:sp>
      <p:sp>
        <p:nvSpPr>
          <p:cNvPr id="6" name="Content Placeholder 5"/>
          <p:cNvSpPr>
            <a:spLocks noGrp="1"/>
          </p:cNvSpPr>
          <p:nvPr>
            <p:ph idx="1"/>
          </p:nvPr>
        </p:nvSpPr>
        <p:spPr/>
        <p:txBody>
          <a:bodyPr/>
          <a:lstStyle/>
          <a:p>
            <a:pPr marL="0" indent="0">
              <a:buNone/>
            </a:pPr>
            <a:r>
              <a:rPr lang="en-US" i="1" dirty="0">
                <a:solidFill>
                  <a:schemeClr val="tx1"/>
                </a:solidFill>
              </a:rPr>
              <a:t>7.3 Telemetry &gt; 7.3.3 Data from WAN Participants to ERCOT</a:t>
            </a:r>
          </a:p>
          <a:p>
            <a:pPr marL="0" indent="0">
              <a:buNone/>
            </a:pPr>
            <a:endParaRPr lang="en-US" dirty="0"/>
          </a:p>
        </p:txBody>
      </p:sp>
      <p:pic>
        <p:nvPicPr>
          <p:cNvPr id="3" name="Picture 2">
            <a:extLst>
              <a:ext uri="{FF2B5EF4-FFF2-40B4-BE49-F238E27FC236}">
                <a16:creationId xmlns:a16="http://schemas.microsoft.com/office/drawing/2014/main" id="{0FDB20F1-5DE7-4C42-A067-1CCC4A8AB7C1}"/>
              </a:ext>
            </a:extLst>
          </p:cNvPr>
          <p:cNvPicPr>
            <a:picLocks noChangeAspect="1"/>
          </p:cNvPicPr>
          <p:nvPr/>
        </p:nvPicPr>
        <p:blipFill>
          <a:blip r:embed="rId3"/>
          <a:stretch>
            <a:fillRect/>
          </a:stretch>
        </p:blipFill>
        <p:spPr>
          <a:xfrm>
            <a:off x="23446" y="2485293"/>
            <a:ext cx="11545781" cy="1176276"/>
          </a:xfrm>
          <a:prstGeom prst="rect">
            <a:avLst/>
          </a:prstGeom>
        </p:spPr>
      </p:pic>
    </p:spTree>
    <p:extLst>
      <p:ext uri="{BB962C8B-B14F-4D97-AF65-F5344CB8AC3E}">
        <p14:creationId xmlns:p14="http://schemas.microsoft.com/office/powerpoint/2010/main" val="1056159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29A55-3ACA-4543-9B64-56806192587B}"/>
              </a:ext>
            </a:extLst>
          </p:cNvPr>
          <p:cNvSpPr>
            <a:spLocks noGrp="1"/>
          </p:cNvSpPr>
          <p:nvPr>
            <p:ph type="title"/>
          </p:nvPr>
        </p:nvSpPr>
        <p:spPr/>
        <p:txBody>
          <a:bodyPr/>
          <a:lstStyle/>
          <a:p>
            <a:r>
              <a:rPr lang="en-US" dirty="0"/>
              <a:t>NOG 7.3.3(1): Telemetry &gt; Data from WAN Participants to ERCOT</a:t>
            </a:r>
          </a:p>
        </p:txBody>
      </p:sp>
      <p:sp>
        <p:nvSpPr>
          <p:cNvPr id="3" name="Content Placeholder 2">
            <a:extLst>
              <a:ext uri="{FF2B5EF4-FFF2-40B4-BE49-F238E27FC236}">
                <a16:creationId xmlns:a16="http://schemas.microsoft.com/office/drawing/2014/main" id="{CED4B09E-8081-479C-AECF-7D8CEEA0CA9F}"/>
              </a:ext>
            </a:extLst>
          </p:cNvPr>
          <p:cNvSpPr>
            <a:spLocks noGrp="1"/>
          </p:cNvSpPr>
          <p:nvPr>
            <p:ph idx="1"/>
          </p:nvPr>
        </p:nvSpPr>
        <p:spPr/>
        <p:txBody>
          <a:bodyPr/>
          <a:lstStyle/>
          <a:p>
            <a:pPr marL="0" marR="0" indent="0">
              <a:spcBef>
                <a:spcPts val="0"/>
              </a:spcBef>
              <a:spcAft>
                <a:spcPts val="1200"/>
              </a:spcAft>
              <a:buNone/>
            </a:pPr>
            <a:r>
              <a:rPr lang="en-US" sz="2400" dirty="0">
                <a:effectLst/>
                <a:latin typeface="Times New Roman" panose="02020603050405020304" pitchFamily="18" charset="0"/>
                <a:ea typeface="Times New Roman" panose="02020603050405020304" pitchFamily="18" charset="0"/>
              </a:rPr>
              <a:t>Each WAN Participant </a:t>
            </a:r>
            <a:r>
              <a:rPr lang="en-US" sz="2400" u="sng" dirty="0">
                <a:solidFill>
                  <a:srgbClr val="FF0000"/>
                </a:solidFill>
                <a:effectLst/>
                <a:latin typeface="Times New Roman" panose="02020603050405020304" pitchFamily="18" charset="0"/>
                <a:ea typeface="Times New Roman" panose="02020603050405020304" pitchFamily="18" charset="0"/>
              </a:rPr>
              <a:t>shall</a:t>
            </a:r>
            <a:r>
              <a:rPr lang="en-US" sz="2400" dirty="0">
                <a:effectLst/>
                <a:latin typeface="Times New Roman" panose="02020603050405020304" pitchFamily="18" charset="0"/>
                <a:ea typeface="Times New Roman" panose="02020603050405020304" pitchFamily="18" charset="0"/>
              </a:rPr>
              <a:t> provide telemetered measurements over the ERCOT WAN on modeled Transmission Elements as required by the Protocols and the </a:t>
            </a:r>
            <a:r>
              <a:rPr lang="en-US" sz="2400" dirty="0">
                <a:solidFill>
                  <a:srgbClr val="00B0F0"/>
                </a:solidFill>
                <a:effectLst/>
                <a:latin typeface="Times New Roman" panose="02020603050405020304" pitchFamily="18" charset="0"/>
                <a:ea typeface="Times New Roman" panose="02020603050405020304" pitchFamily="18" charset="0"/>
              </a:rPr>
              <a:t>ERCOT Nodal ICCP Communication Handbook</a:t>
            </a:r>
            <a:r>
              <a:rPr lang="en-US" sz="2400" dirty="0">
                <a:effectLst/>
                <a:latin typeface="Times New Roman" panose="02020603050405020304" pitchFamily="18" charset="0"/>
                <a:ea typeface="Times New Roman" panose="02020603050405020304" pitchFamily="18" charset="0"/>
              </a:rPr>
              <a:t>. </a:t>
            </a:r>
          </a:p>
          <a:p>
            <a:pPr>
              <a:spcBef>
                <a:spcPts val="0"/>
              </a:spcBef>
              <a:spcAft>
                <a:spcPts val="1200"/>
              </a:spcAft>
            </a:pPr>
            <a:r>
              <a:rPr lang="en-US" sz="2400" dirty="0">
                <a:latin typeface="Times New Roman" panose="02020603050405020304" pitchFamily="18" charset="0"/>
                <a:ea typeface="Times New Roman" panose="02020603050405020304" pitchFamily="18" charset="0"/>
              </a:rPr>
              <a:t>Action Required</a:t>
            </a:r>
            <a:endParaRPr lang="en-US" sz="3200" dirty="0">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4DE54E6C-82A4-4907-9850-E4B3CCAE8B38}"/>
              </a:ext>
            </a:extLst>
          </p:cNvPr>
          <p:cNvSpPr>
            <a:spLocks noGrp="1"/>
          </p:cNvSpPr>
          <p:nvPr>
            <p:ph type="sldNum" sz="quarter" idx="4"/>
          </p:nvPr>
        </p:nvSpPr>
        <p:spPr/>
        <p:txBody>
          <a:bodyPr/>
          <a:lstStyle/>
          <a:p>
            <a:fld id="{1D93BD3E-1E9A-4970-A6F7-E7AC52762E0C}" type="slidenum">
              <a:rPr lang="en-US" smtClean="0"/>
              <a:pPr/>
              <a:t>24</a:t>
            </a:fld>
            <a:endParaRPr lang="en-US"/>
          </a:p>
        </p:txBody>
      </p:sp>
    </p:spTree>
    <p:extLst>
      <p:ext uri="{BB962C8B-B14F-4D97-AF65-F5344CB8AC3E}">
        <p14:creationId xmlns:p14="http://schemas.microsoft.com/office/powerpoint/2010/main" val="18177558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25</a:t>
            </a:fld>
            <a:endParaRPr lang="en-US"/>
          </a:p>
        </p:txBody>
      </p:sp>
      <p:sp>
        <p:nvSpPr>
          <p:cNvPr id="5" name="Title 4"/>
          <p:cNvSpPr>
            <a:spLocks noGrp="1"/>
          </p:cNvSpPr>
          <p:nvPr>
            <p:ph type="title"/>
          </p:nvPr>
        </p:nvSpPr>
        <p:spPr/>
        <p:txBody>
          <a:bodyPr/>
          <a:lstStyle/>
          <a:p>
            <a:r>
              <a:rPr lang="en-US" dirty="0"/>
              <a:t>NOG 7.3.3(2): Telemetry &gt; Data from WAN Participants to ERCOT</a:t>
            </a:r>
          </a:p>
        </p:txBody>
      </p:sp>
      <p:sp>
        <p:nvSpPr>
          <p:cNvPr id="6" name="Content Placeholder 5"/>
          <p:cNvSpPr>
            <a:spLocks noGrp="1"/>
          </p:cNvSpPr>
          <p:nvPr>
            <p:ph idx="1"/>
          </p:nvPr>
        </p:nvSpPr>
        <p:spPr/>
        <p:txBody>
          <a:bodyPr/>
          <a:lstStyle/>
          <a:p>
            <a:pPr marL="0" indent="0">
              <a:buNone/>
            </a:pPr>
            <a:r>
              <a:rPr lang="en-US" i="1" dirty="0">
                <a:solidFill>
                  <a:schemeClr val="tx1"/>
                </a:solidFill>
              </a:rPr>
              <a:t>7.3 Telemetry &gt; 7.3.3 Data from WAN Participants to ERCOT</a:t>
            </a:r>
          </a:p>
          <a:p>
            <a:pPr marL="0" indent="0">
              <a:buNone/>
            </a:pPr>
            <a:endParaRPr lang="en-US" dirty="0"/>
          </a:p>
        </p:txBody>
      </p:sp>
      <p:pic>
        <p:nvPicPr>
          <p:cNvPr id="7" name="Picture 6">
            <a:extLst>
              <a:ext uri="{FF2B5EF4-FFF2-40B4-BE49-F238E27FC236}">
                <a16:creationId xmlns:a16="http://schemas.microsoft.com/office/drawing/2014/main" id="{73185720-261C-467B-8F85-E57DBD42DEDE}"/>
              </a:ext>
            </a:extLst>
          </p:cNvPr>
          <p:cNvPicPr>
            <a:picLocks noChangeAspect="1"/>
          </p:cNvPicPr>
          <p:nvPr/>
        </p:nvPicPr>
        <p:blipFill>
          <a:blip r:embed="rId3"/>
          <a:stretch>
            <a:fillRect/>
          </a:stretch>
        </p:blipFill>
        <p:spPr>
          <a:xfrm>
            <a:off x="505069" y="1828800"/>
            <a:ext cx="10871200" cy="2447674"/>
          </a:xfrm>
          <a:prstGeom prst="rect">
            <a:avLst/>
          </a:prstGeom>
        </p:spPr>
      </p:pic>
    </p:spTree>
    <p:extLst>
      <p:ext uri="{BB962C8B-B14F-4D97-AF65-F5344CB8AC3E}">
        <p14:creationId xmlns:p14="http://schemas.microsoft.com/office/powerpoint/2010/main" val="4916311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29A55-3ACA-4543-9B64-56806192587B}"/>
              </a:ext>
            </a:extLst>
          </p:cNvPr>
          <p:cNvSpPr>
            <a:spLocks noGrp="1"/>
          </p:cNvSpPr>
          <p:nvPr>
            <p:ph type="title"/>
          </p:nvPr>
        </p:nvSpPr>
        <p:spPr/>
        <p:txBody>
          <a:bodyPr/>
          <a:lstStyle/>
          <a:p>
            <a:r>
              <a:rPr lang="en-US" dirty="0"/>
              <a:t>NOG 7.3.3(2): Telemetry &gt; Data from WAN Participants to ERCOT</a:t>
            </a:r>
          </a:p>
        </p:txBody>
      </p:sp>
      <p:sp>
        <p:nvSpPr>
          <p:cNvPr id="3" name="Content Placeholder 2">
            <a:extLst>
              <a:ext uri="{FF2B5EF4-FFF2-40B4-BE49-F238E27FC236}">
                <a16:creationId xmlns:a16="http://schemas.microsoft.com/office/drawing/2014/main" id="{CED4B09E-8081-479C-AECF-7D8CEEA0CA9F}"/>
              </a:ext>
            </a:extLst>
          </p:cNvPr>
          <p:cNvSpPr>
            <a:spLocks noGrp="1"/>
          </p:cNvSpPr>
          <p:nvPr>
            <p:ph idx="1"/>
          </p:nvPr>
        </p:nvSpPr>
        <p:spPr/>
        <p:txBody>
          <a:bodyPr/>
          <a:lstStyle/>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WAN Participants </a:t>
            </a:r>
            <a:r>
              <a:rPr lang="en-US" sz="2000" u="sng" dirty="0">
                <a:solidFill>
                  <a:srgbClr val="FF0000"/>
                </a:solidFill>
                <a:effectLst/>
                <a:latin typeface="Times New Roman" panose="02020603050405020304" pitchFamily="18" charset="0"/>
                <a:ea typeface="Times New Roman" panose="02020603050405020304" pitchFamily="18" charset="0"/>
              </a:rPr>
              <a:t>shall</a:t>
            </a:r>
            <a:r>
              <a:rPr lang="en-US" sz="2000" dirty="0">
                <a:effectLst/>
                <a:latin typeface="Times New Roman" panose="02020603050405020304" pitchFamily="18" charset="0"/>
                <a:ea typeface="Times New Roman" panose="02020603050405020304" pitchFamily="18" charset="0"/>
              </a:rPr>
              <a:t> provide Real-Time monitoring of power system quantities to ERCOT as defined in the Protocols and the </a:t>
            </a:r>
            <a:r>
              <a:rPr lang="en-US" sz="2000" dirty="0">
                <a:solidFill>
                  <a:srgbClr val="00B0F0"/>
                </a:solidFill>
                <a:effectLst/>
                <a:latin typeface="Times New Roman" panose="02020603050405020304" pitchFamily="18" charset="0"/>
                <a:ea typeface="Times New Roman" panose="02020603050405020304" pitchFamily="18" charset="0"/>
              </a:rPr>
              <a:t>ERCOT Nodal ICCP Communication Handbook</a:t>
            </a:r>
            <a:r>
              <a:rPr lang="en-US" sz="2000" dirty="0">
                <a:effectLst/>
                <a:latin typeface="Times New Roman" panose="02020603050405020304" pitchFamily="18" charset="0"/>
                <a:ea typeface="Times New Roman" panose="02020603050405020304" pitchFamily="18" charset="0"/>
              </a:rPr>
              <a:t>.  </a:t>
            </a:r>
          </a:p>
          <a:p>
            <a:pPr>
              <a:spcBef>
                <a:spcPts val="0"/>
              </a:spcBef>
              <a:spcAft>
                <a:spcPts val="1200"/>
              </a:spcAft>
            </a:pPr>
            <a:r>
              <a:rPr lang="en-US" sz="2000" dirty="0">
                <a:latin typeface="Times New Roman" panose="02020603050405020304" pitchFamily="18" charset="0"/>
                <a:ea typeface="Times New Roman" panose="02020603050405020304" pitchFamily="18" charset="0"/>
              </a:rPr>
              <a:t>Action Required</a:t>
            </a:r>
          </a:p>
          <a:p>
            <a:pPr>
              <a:spcBef>
                <a:spcPts val="0"/>
              </a:spcBef>
              <a:spcAft>
                <a:spcPts val="1200"/>
              </a:spcAft>
            </a:pPr>
            <a:endParaRPr lang="en-US" sz="2000" dirty="0">
              <a:latin typeface="Times New Roman" panose="02020603050405020304" pitchFamily="18" charset="0"/>
              <a:ea typeface="Times New Roman" panose="02020603050405020304" pitchFamily="18" charset="0"/>
            </a:endParaRPr>
          </a:p>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ERCOT </a:t>
            </a:r>
            <a:r>
              <a:rPr lang="en-US" sz="2000" u="sng" dirty="0">
                <a:solidFill>
                  <a:srgbClr val="FF0000"/>
                </a:solidFill>
                <a:effectLst/>
                <a:latin typeface="Times New Roman" panose="02020603050405020304" pitchFamily="18" charset="0"/>
                <a:ea typeface="Times New Roman" panose="02020603050405020304" pitchFamily="18" charset="0"/>
              </a:rPr>
              <a:t>shall</a:t>
            </a:r>
            <a:r>
              <a:rPr lang="en-US" sz="2000" dirty="0">
                <a:effectLst/>
                <a:latin typeface="Times New Roman" panose="02020603050405020304" pitchFamily="18" charset="0"/>
                <a:ea typeface="Times New Roman" panose="02020603050405020304" pitchFamily="18" charset="0"/>
              </a:rPr>
              <a:t> work with WAN Participants to determine the required data using the methodology presented in the Protocols.  Transmission Element status and analog measurements that the TSPs and QSEs define in the Network Operations Model </a:t>
            </a:r>
            <a:r>
              <a:rPr lang="en-US" sz="2000" u="sng" dirty="0">
                <a:solidFill>
                  <a:srgbClr val="FF0000"/>
                </a:solidFill>
                <a:effectLst/>
                <a:latin typeface="Times New Roman" panose="02020603050405020304" pitchFamily="18" charset="0"/>
                <a:ea typeface="Times New Roman" panose="02020603050405020304" pitchFamily="18" charset="0"/>
              </a:rPr>
              <a:t>shall</a:t>
            </a:r>
            <a:r>
              <a:rPr lang="en-US" sz="2000" dirty="0">
                <a:effectLst/>
                <a:latin typeface="Times New Roman" panose="02020603050405020304" pitchFamily="18" charset="0"/>
                <a:ea typeface="Times New Roman" panose="02020603050405020304" pitchFamily="18" charset="0"/>
              </a:rPr>
              <a:t>, at a minimum, be provided to ERCOT.  </a:t>
            </a:r>
          </a:p>
          <a:p>
            <a:pPr>
              <a:spcBef>
                <a:spcPts val="0"/>
              </a:spcBef>
              <a:spcAft>
                <a:spcPts val="1200"/>
              </a:spcAft>
            </a:pPr>
            <a:r>
              <a:rPr lang="en-US" sz="2000" dirty="0">
                <a:latin typeface="Times New Roman" panose="02020603050405020304" pitchFamily="18" charset="0"/>
                <a:ea typeface="Times New Roman" panose="02020603050405020304" pitchFamily="18" charset="0"/>
              </a:rPr>
              <a:t>No action required</a:t>
            </a:r>
          </a:p>
          <a:p>
            <a:pPr marL="0" marR="0" indent="0">
              <a:spcBef>
                <a:spcPts val="0"/>
              </a:spcBef>
              <a:spcAft>
                <a:spcPts val="1200"/>
              </a:spcAft>
              <a:buNone/>
            </a:pPr>
            <a:endParaRPr lang="en-US" sz="2000" dirty="0">
              <a:latin typeface="Times New Roman" panose="02020603050405020304" pitchFamily="18" charset="0"/>
              <a:ea typeface="Times New Roman" panose="02020603050405020304" pitchFamily="18" charset="0"/>
            </a:endParaRPr>
          </a:p>
          <a:p>
            <a:pPr marL="0" marR="0" indent="0">
              <a:spcBef>
                <a:spcPts val="0"/>
              </a:spcBef>
              <a:spcAft>
                <a:spcPts val="1200"/>
              </a:spcAft>
              <a:buNone/>
            </a:pPr>
            <a:r>
              <a:rPr lang="en-US" sz="2000" dirty="0">
                <a:effectLst/>
                <a:latin typeface="Times New Roman" panose="02020603050405020304" pitchFamily="18" charset="0"/>
                <a:ea typeface="Times New Roman" panose="02020603050405020304" pitchFamily="18" charset="0"/>
              </a:rPr>
              <a:t>Ultimately, it is the responsibility of the TSPs and QSEs to provide all data requested by ERCOT. </a:t>
            </a:r>
          </a:p>
          <a:p>
            <a:pPr>
              <a:spcBef>
                <a:spcPts val="0"/>
              </a:spcBef>
              <a:spcAft>
                <a:spcPts val="1200"/>
              </a:spcAft>
            </a:pPr>
            <a:r>
              <a:rPr lang="en-US" sz="2000" dirty="0">
                <a:latin typeface="Times New Roman" panose="02020603050405020304" pitchFamily="18" charset="0"/>
                <a:ea typeface="Times New Roman" panose="02020603050405020304" pitchFamily="18" charset="0"/>
              </a:rPr>
              <a:t>No action required</a:t>
            </a:r>
            <a:endParaRPr lang="en-US" sz="3600" dirty="0">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4DE54E6C-82A4-4907-9850-E4B3CCAE8B38}"/>
              </a:ext>
            </a:extLst>
          </p:cNvPr>
          <p:cNvSpPr>
            <a:spLocks noGrp="1"/>
          </p:cNvSpPr>
          <p:nvPr>
            <p:ph type="sldNum" sz="quarter" idx="4"/>
          </p:nvPr>
        </p:nvSpPr>
        <p:spPr/>
        <p:txBody>
          <a:bodyPr/>
          <a:lstStyle/>
          <a:p>
            <a:fld id="{1D93BD3E-1E9A-4970-A6F7-E7AC52762E0C}" type="slidenum">
              <a:rPr lang="en-US" smtClean="0"/>
              <a:pPr/>
              <a:t>26</a:t>
            </a:fld>
            <a:endParaRPr lang="en-US"/>
          </a:p>
        </p:txBody>
      </p:sp>
    </p:spTree>
    <p:extLst>
      <p:ext uri="{BB962C8B-B14F-4D97-AF65-F5344CB8AC3E}">
        <p14:creationId xmlns:p14="http://schemas.microsoft.com/office/powerpoint/2010/main" val="2583358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0E04F-E524-4EEC-9D00-75369189D250}"/>
              </a:ext>
            </a:extLst>
          </p:cNvPr>
          <p:cNvSpPr>
            <a:spLocks noGrp="1"/>
          </p:cNvSpPr>
          <p:nvPr>
            <p:ph type="title"/>
          </p:nvPr>
        </p:nvSpPr>
        <p:spPr/>
        <p:txBody>
          <a:bodyPr/>
          <a:lstStyle/>
          <a:p>
            <a:r>
              <a:rPr lang="en-US" dirty="0"/>
              <a:t>Process</a:t>
            </a:r>
          </a:p>
        </p:txBody>
      </p:sp>
      <p:sp>
        <p:nvSpPr>
          <p:cNvPr id="3" name="Content Placeholder 2">
            <a:extLst>
              <a:ext uri="{FF2B5EF4-FFF2-40B4-BE49-F238E27FC236}">
                <a16:creationId xmlns:a16="http://schemas.microsoft.com/office/drawing/2014/main" id="{C7A1ABFE-7685-4B7E-864E-096268579D5B}"/>
              </a:ext>
            </a:extLst>
          </p:cNvPr>
          <p:cNvSpPr>
            <a:spLocks noGrp="1"/>
          </p:cNvSpPr>
          <p:nvPr>
            <p:ph idx="1"/>
          </p:nvPr>
        </p:nvSpPr>
        <p:spPr/>
        <p:txBody>
          <a:bodyPr/>
          <a:lstStyle/>
          <a:p>
            <a:pPr marL="514350" indent="-514350">
              <a:buFont typeface="+mj-lt"/>
              <a:buAutoNum type="arabicPeriod"/>
            </a:pPr>
            <a:r>
              <a:rPr lang="en-US" dirty="0"/>
              <a:t>Find all references of the ICCP Handbook within the NOG </a:t>
            </a:r>
            <a:r>
              <a:rPr lang="en-US" i="1" dirty="0"/>
              <a:t>(complete)</a:t>
            </a:r>
          </a:p>
          <a:p>
            <a:pPr marL="514350" indent="-514350">
              <a:buFont typeface="+mj-lt"/>
              <a:buAutoNum type="arabicPeriod"/>
            </a:pPr>
            <a:r>
              <a:rPr lang="en-US" dirty="0"/>
              <a:t>Determine the requirement the NOG is making </a:t>
            </a:r>
            <a:r>
              <a:rPr lang="en-US" i="1" dirty="0"/>
              <a:t>(complete)</a:t>
            </a:r>
          </a:p>
          <a:p>
            <a:pPr marL="514350" indent="-514350">
              <a:buFont typeface="+mj-lt"/>
              <a:buAutoNum type="arabicPeriod"/>
            </a:pPr>
            <a:r>
              <a:rPr lang="en-US" dirty="0"/>
              <a:t>Determine corresponding section within ICCP Handbook </a:t>
            </a:r>
            <a:r>
              <a:rPr lang="en-US" i="1" dirty="0"/>
              <a:t>(in progress)</a:t>
            </a:r>
          </a:p>
          <a:p>
            <a:pPr marL="514350" indent="-514350">
              <a:buFont typeface="+mj-lt"/>
              <a:buAutoNum type="arabicPeriod"/>
            </a:pPr>
            <a:r>
              <a:rPr lang="en-US" dirty="0"/>
              <a:t>Pull key content from ICCP Handbook </a:t>
            </a:r>
            <a:r>
              <a:rPr lang="en-US" i="1" dirty="0"/>
              <a:t>(not started)</a:t>
            </a:r>
          </a:p>
          <a:p>
            <a:pPr marL="514350" indent="-514350">
              <a:buFont typeface="+mj-lt"/>
              <a:buAutoNum type="arabicPeriod"/>
            </a:pPr>
            <a:r>
              <a:rPr lang="en-US" dirty="0"/>
              <a:t>Craft language for inclusion in NOG </a:t>
            </a:r>
            <a:r>
              <a:rPr lang="en-US" i="1" dirty="0"/>
              <a:t>(not started)</a:t>
            </a:r>
          </a:p>
        </p:txBody>
      </p:sp>
      <p:sp>
        <p:nvSpPr>
          <p:cNvPr id="4" name="Slide Number Placeholder 3">
            <a:extLst>
              <a:ext uri="{FF2B5EF4-FFF2-40B4-BE49-F238E27FC236}">
                <a16:creationId xmlns:a16="http://schemas.microsoft.com/office/drawing/2014/main" id="{E9DC8E72-835E-409E-B290-C2BC99E13122}"/>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212821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EFDC16B-FF42-4DFB-B256-BF66F1A825D8}"/>
              </a:ext>
            </a:extLst>
          </p:cNvPr>
          <p:cNvSpPr>
            <a:spLocks noGrp="1"/>
          </p:cNvSpPr>
          <p:nvPr>
            <p:ph type="ctrTitle"/>
          </p:nvPr>
        </p:nvSpPr>
        <p:spPr/>
        <p:txBody>
          <a:bodyPr/>
          <a:lstStyle/>
          <a:p>
            <a:r>
              <a:rPr lang="en-US" dirty="0"/>
              <a:t>Summary of References</a:t>
            </a:r>
          </a:p>
        </p:txBody>
      </p:sp>
      <p:sp>
        <p:nvSpPr>
          <p:cNvPr id="6" name="Subtitle 5">
            <a:extLst>
              <a:ext uri="{FF2B5EF4-FFF2-40B4-BE49-F238E27FC236}">
                <a16:creationId xmlns:a16="http://schemas.microsoft.com/office/drawing/2014/main" id="{8A297CB9-58A8-4A5C-8F43-2AEB4B2CCF10}"/>
              </a:ext>
            </a:extLst>
          </p:cNvPr>
          <p:cNvSpPr>
            <a:spLocks noGrp="1"/>
          </p:cNvSpPr>
          <p:nvPr>
            <p:ph type="subTitle" idx="1"/>
          </p:nvPr>
        </p:nvSpPr>
        <p:spPr/>
        <p:txBody>
          <a:bodyPr/>
          <a:lstStyle/>
          <a:p>
            <a:endParaRPr lang="en-US"/>
          </a:p>
        </p:txBody>
      </p:sp>
      <p:sp>
        <p:nvSpPr>
          <p:cNvPr id="4" name="Slide Number Placeholder 3">
            <a:extLst>
              <a:ext uri="{FF2B5EF4-FFF2-40B4-BE49-F238E27FC236}">
                <a16:creationId xmlns:a16="http://schemas.microsoft.com/office/drawing/2014/main" id="{CB1ABC2C-2392-4B83-8ED0-B64C72EFBEF0}"/>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13020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2AB48-D2A0-44AD-86C0-5BF6C5EA432C}"/>
              </a:ext>
            </a:extLst>
          </p:cNvPr>
          <p:cNvSpPr>
            <a:spLocks noGrp="1"/>
          </p:cNvSpPr>
          <p:nvPr>
            <p:ph type="title"/>
          </p:nvPr>
        </p:nvSpPr>
        <p:spPr/>
        <p:txBody>
          <a:bodyPr/>
          <a:lstStyle/>
          <a:p>
            <a:r>
              <a:rPr lang="en-US" dirty="0"/>
              <a:t>Summary – QSEs/TSPs – Data</a:t>
            </a:r>
          </a:p>
        </p:txBody>
      </p:sp>
      <p:sp>
        <p:nvSpPr>
          <p:cNvPr id="3" name="Content Placeholder 2">
            <a:extLst>
              <a:ext uri="{FF2B5EF4-FFF2-40B4-BE49-F238E27FC236}">
                <a16:creationId xmlns:a16="http://schemas.microsoft.com/office/drawing/2014/main" id="{42F661CA-C4AB-40B2-AAF1-34AB0FF9664E}"/>
              </a:ext>
            </a:extLst>
          </p:cNvPr>
          <p:cNvSpPr>
            <a:spLocks noGrp="1"/>
          </p:cNvSpPr>
          <p:nvPr>
            <p:ph idx="1"/>
          </p:nvPr>
        </p:nvSpPr>
        <p:spPr>
          <a:xfrm>
            <a:off x="228600" y="1142999"/>
            <a:ext cx="11734800" cy="4899823"/>
          </a:xfrm>
        </p:spPr>
        <p:txBody>
          <a:bodyPr/>
          <a:lstStyle/>
          <a:p>
            <a:r>
              <a:rPr lang="en-US" sz="2400" dirty="0"/>
              <a:t>Data:</a:t>
            </a:r>
          </a:p>
          <a:p>
            <a:pPr lvl="1"/>
            <a:r>
              <a:rPr lang="en-US" sz="2000" dirty="0"/>
              <a:t>Provide power operation data - 7.3(3)</a:t>
            </a:r>
          </a:p>
          <a:p>
            <a:pPr lvl="2"/>
            <a:r>
              <a:rPr lang="en-US" sz="1600" dirty="0"/>
              <a:t>QSEs – Section 5: </a:t>
            </a:r>
            <a:r>
              <a:rPr lang="en-US" sz="1600" i="1" dirty="0"/>
              <a:t>QSE ICCP Data Exchange Requirements</a:t>
            </a:r>
          </a:p>
          <a:p>
            <a:pPr lvl="2"/>
            <a:r>
              <a:rPr lang="en-US" sz="1600" dirty="0"/>
              <a:t>TSPs – Section 6: </a:t>
            </a:r>
            <a:r>
              <a:rPr lang="en-US" sz="1600" i="1" dirty="0"/>
              <a:t>TSP ICCP Data Exchange Requirements</a:t>
            </a:r>
          </a:p>
          <a:p>
            <a:pPr lvl="1"/>
            <a:r>
              <a:rPr lang="en-US" sz="2000" dirty="0"/>
              <a:t>Provide real-time monitoring of power systems quantities to ERCOT per the handbook - 7.3.3(2)</a:t>
            </a:r>
          </a:p>
          <a:p>
            <a:pPr lvl="2"/>
            <a:r>
              <a:rPr lang="en-US" sz="1600" dirty="0"/>
              <a:t>QSEs – Section 5: </a:t>
            </a:r>
            <a:r>
              <a:rPr lang="en-US" sz="1600" i="1" dirty="0"/>
              <a:t>QSE ICCP Data Exchange Requirements</a:t>
            </a:r>
          </a:p>
          <a:p>
            <a:pPr lvl="2"/>
            <a:r>
              <a:rPr lang="en-US" sz="1600" dirty="0"/>
              <a:t>TSPs – Section 6: </a:t>
            </a:r>
            <a:r>
              <a:rPr lang="en-US" sz="1600" i="1" dirty="0"/>
              <a:t>TSP ICCP Data Exchange Requirements</a:t>
            </a:r>
            <a:endParaRPr lang="en-US" sz="1600" dirty="0"/>
          </a:p>
          <a:p>
            <a:pPr lvl="1"/>
            <a:r>
              <a:rPr lang="en-US" sz="2000" dirty="0"/>
              <a:t>Provide quality codes and associated attributes for Status and Analog telemetry - 7.2.1(1)</a:t>
            </a:r>
          </a:p>
          <a:p>
            <a:pPr lvl="2"/>
            <a:r>
              <a:rPr lang="en-US" sz="1600" dirty="0"/>
              <a:t>Section 4: </a:t>
            </a:r>
            <a:r>
              <a:rPr lang="en-US" sz="1600" i="1" dirty="0"/>
              <a:t>ERCOT ICCP Standards, Policies, and Conventions – Data Semantics</a:t>
            </a:r>
          </a:p>
          <a:p>
            <a:pPr lvl="1"/>
            <a:r>
              <a:rPr lang="en-US" sz="2000" dirty="0"/>
              <a:t>Follow standards for quality codes - 7.2.1(1)</a:t>
            </a:r>
          </a:p>
          <a:p>
            <a:pPr lvl="2"/>
            <a:r>
              <a:rPr lang="en-US" sz="1600" dirty="0"/>
              <a:t>Section 4: </a:t>
            </a:r>
            <a:r>
              <a:rPr lang="en-US" sz="1600" i="1" dirty="0"/>
              <a:t>ERCOT ICCP Standards, Policies, and Conventions – Data Semantics</a:t>
            </a:r>
            <a:endParaRPr lang="en-US" sz="1600" dirty="0"/>
          </a:p>
          <a:p>
            <a:pPr lvl="1"/>
            <a:r>
              <a:rPr lang="en-US" sz="2000" dirty="0"/>
              <a:t>Provide telemetered measurements over the WAN on modeled equipment per the handbook - 7.3.3(1)</a:t>
            </a:r>
          </a:p>
          <a:p>
            <a:pPr lvl="2"/>
            <a:r>
              <a:rPr lang="en-US" sz="1600" dirty="0"/>
              <a:t>QSEs – Section 5: </a:t>
            </a:r>
            <a:r>
              <a:rPr lang="en-US" sz="1600" i="1" dirty="0"/>
              <a:t>QSE ICCP Data Exchange Requirements</a:t>
            </a:r>
          </a:p>
          <a:p>
            <a:pPr lvl="2"/>
            <a:r>
              <a:rPr lang="en-US" sz="1600" dirty="0"/>
              <a:t>TSPs – Section 6: </a:t>
            </a:r>
            <a:r>
              <a:rPr lang="en-US" sz="1600" i="1" dirty="0"/>
              <a:t>TSP ICCP Data Exchange Requirements</a:t>
            </a:r>
            <a:endParaRPr lang="en-US" sz="1600" dirty="0"/>
          </a:p>
        </p:txBody>
      </p:sp>
      <p:sp>
        <p:nvSpPr>
          <p:cNvPr id="4" name="Slide Number Placeholder 3">
            <a:extLst>
              <a:ext uri="{FF2B5EF4-FFF2-40B4-BE49-F238E27FC236}">
                <a16:creationId xmlns:a16="http://schemas.microsoft.com/office/drawing/2014/main" id="{010EF1C2-9547-4648-B5A2-B53FE2585120}"/>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094592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2AB48-D2A0-44AD-86C0-5BF6C5EA432C}"/>
              </a:ext>
            </a:extLst>
          </p:cNvPr>
          <p:cNvSpPr>
            <a:spLocks noGrp="1"/>
          </p:cNvSpPr>
          <p:nvPr>
            <p:ph type="title"/>
          </p:nvPr>
        </p:nvSpPr>
        <p:spPr/>
        <p:txBody>
          <a:bodyPr/>
          <a:lstStyle/>
          <a:p>
            <a:r>
              <a:rPr lang="en-US" dirty="0"/>
              <a:t>Summary – QSEs/TSPs – Format</a:t>
            </a:r>
          </a:p>
        </p:txBody>
      </p:sp>
      <p:sp>
        <p:nvSpPr>
          <p:cNvPr id="3" name="Content Placeholder 2">
            <a:extLst>
              <a:ext uri="{FF2B5EF4-FFF2-40B4-BE49-F238E27FC236}">
                <a16:creationId xmlns:a16="http://schemas.microsoft.com/office/drawing/2014/main" id="{42F661CA-C4AB-40B2-AAF1-34AB0FF9664E}"/>
              </a:ext>
            </a:extLst>
          </p:cNvPr>
          <p:cNvSpPr>
            <a:spLocks noGrp="1"/>
          </p:cNvSpPr>
          <p:nvPr>
            <p:ph idx="1"/>
          </p:nvPr>
        </p:nvSpPr>
        <p:spPr/>
        <p:txBody>
          <a:bodyPr/>
          <a:lstStyle/>
          <a:p>
            <a:r>
              <a:rPr lang="en-US" sz="2400" dirty="0"/>
              <a:t>Format:</a:t>
            </a:r>
          </a:p>
          <a:p>
            <a:pPr lvl="1"/>
            <a:r>
              <a:rPr lang="en-US" sz="2000" dirty="0"/>
              <a:t>Format the provided data according to the handbook- 7.2(1)</a:t>
            </a:r>
          </a:p>
          <a:p>
            <a:pPr lvl="2"/>
            <a:r>
              <a:rPr lang="en-US" sz="1600" dirty="0"/>
              <a:t>Section 4: </a:t>
            </a:r>
            <a:r>
              <a:rPr lang="en-US" sz="1600" i="1" dirty="0"/>
              <a:t>ERCOT ICCP Standards, Policies, and Conventions</a:t>
            </a:r>
            <a:endParaRPr lang="en-US" sz="1600" dirty="0"/>
          </a:p>
          <a:p>
            <a:pPr lvl="1"/>
            <a:r>
              <a:rPr lang="en-US" sz="2000" dirty="0"/>
              <a:t>Provide the telemetry data quantities they are responsible for in the required format - 7.3(2)</a:t>
            </a:r>
          </a:p>
          <a:p>
            <a:pPr lvl="2"/>
            <a:r>
              <a:rPr lang="en-US" sz="1600" dirty="0"/>
              <a:t>Section 4: </a:t>
            </a:r>
            <a:r>
              <a:rPr lang="en-US" sz="1600" i="1" dirty="0"/>
              <a:t>ERCOT ICCP Standards, Policies, and Conventions – Data Semantics</a:t>
            </a:r>
            <a:endParaRPr lang="en-US" sz="1600" dirty="0"/>
          </a:p>
          <a:p>
            <a:pPr lvl="1"/>
            <a:r>
              <a:rPr lang="en-US" sz="2000" dirty="0"/>
              <a:t>Follow the data specifications for:</a:t>
            </a:r>
          </a:p>
          <a:p>
            <a:pPr lvl="2"/>
            <a:r>
              <a:rPr lang="en-US" sz="2000" dirty="0"/>
              <a:t>Frequency of updates,</a:t>
            </a:r>
          </a:p>
          <a:p>
            <a:pPr lvl="3"/>
            <a:r>
              <a:rPr lang="en-US" sz="1600" dirty="0"/>
              <a:t>QSEs – Section 5: </a:t>
            </a:r>
            <a:r>
              <a:rPr lang="en-US" sz="1600" i="1" dirty="0"/>
              <a:t>QSE ICCP Data Exchange Requirements</a:t>
            </a:r>
          </a:p>
          <a:p>
            <a:pPr lvl="3"/>
            <a:r>
              <a:rPr lang="en-US" sz="1600" dirty="0"/>
              <a:t>TSPs – Section 6: </a:t>
            </a:r>
            <a:r>
              <a:rPr lang="en-US" sz="1600" i="1" dirty="0"/>
              <a:t>TSP ICCP Data Exchange Requirements</a:t>
            </a:r>
            <a:endParaRPr lang="en-US" sz="1600" dirty="0"/>
          </a:p>
          <a:p>
            <a:pPr lvl="2"/>
            <a:r>
              <a:rPr lang="en-US" sz="2000" dirty="0"/>
              <a:t>Means of communication to ERCOT, and</a:t>
            </a:r>
          </a:p>
          <a:p>
            <a:pPr lvl="3"/>
            <a:r>
              <a:rPr lang="en-US" sz="1600" dirty="0"/>
              <a:t>Section 4: </a:t>
            </a:r>
            <a:r>
              <a:rPr lang="en-US" sz="1600" i="1" dirty="0"/>
              <a:t>ERCOT ICCP Standards, Policies, and Conventions</a:t>
            </a:r>
            <a:endParaRPr lang="en-US" sz="1600" dirty="0"/>
          </a:p>
          <a:p>
            <a:pPr lvl="2"/>
            <a:r>
              <a:rPr lang="en-US" sz="2000" dirty="0"/>
              <a:t>Data format per the handbook – 7.3(2)</a:t>
            </a:r>
          </a:p>
          <a:p>
            <a:pPr lvl="3"/>
            <a:r>
              <a:rPr lang="en-US" sz="1600" dirty="0"/>
              <a:t>TBD (very generic requirement)</a:t>
            </a:r>
          </a:p>
          <a:p>
            <a:pPr lvl="1"/>
            <a:r>
              <a:rPr lang="en-US" sz="2000" dirty="0"/>
              <a:t>Follow the nomenclature format of data (ICCP Object Name) - 7.3(4)</a:t>
            </a:r>
          </a:p>
          <a:p>
            <a:pPr lvl="2"/>
            <a:r>
              <a:rPr lang="en-US" sz="1600" dirty="0"/>
              <a:t>This item should likely be removed from the NOG as the naming convention is a suggestion and not a rule</a:t>
            </a:r>
          </a:p>
        </p:txBody>
      </p:sp>
      <p:sp>
        <p:nvSpPr>
          <p:cNvPr id="4" name="Slide Number Placeholder 3">
            <a:extLst>
              <a:ext uri="{FF2B5EF4-FFF2-40B4-BE49-F238E27FC236}">
                <a16:creationId xmlns:a16="http://schemas.microsoft.com/office/drawing/2014/main" id="{010EF1C2-9547-4648-B5A2-B53FE2585120}"/>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377017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2AB48-D2A0-44AD-86C0-5BF6C5EA432C}"/>
              </a:ext>
            </a:extLst>
          </p:cNvPr>
          <p:cNvSpPr>
            <a:spLocks noGrp="1"/>
          </p:cNvSpPr>
          <p:nvPr>
            <p:ph type="title"/>
          </p:nvPr>
        </p:nvSpPr>
        <p:spPr/>
        <p:txBody>
          <a:bodyPr/>
          <a:lstStyle/>
          <a:p>
            <a:r>
              <a:rPr lang="en-US" dirty="0"/>
              <a:t>Summary – ERCOT</a:t>
            </a:r>
          </a:p>
        </p:txBody>
      </p:sp>
      <p:sp>
        <p:nvSpPr>
          <p:cNvPr id="3" name="Content Placeholder 2">
            <a:extLst>
              <a:ext uri="{FF2B5EF4-FFF2-40B4-BE49-F238E27FC236}">
                <a16:creationId xmlns:a16="http://schemas.microsoft.com/office/drawing/2014/main" id="{42F661CA-C4AB-40B2-AAF1-34AB0FF9664E}"/>
              </a:ext>
            </a:extLst>
          </p:cNvPr>
          <p:cNvSpPr>
            <a:spLocks noGrp="1"/>
          </p:cNvSpPr>
          <p:nvPr>
            <p:ph idx="1"/>
          </p:nvPr>
        </p:nvSpPr>
        <p:spPr/>
        <p:txBody>
          <a:bodyPr/>
          <a:lstStyle/>
          <a:p>
            <a:r>
              <a:rPr lang="en-US" dirty="0"/>
              <a:t>Provide operational data over the WAN to the TSPs per the handbook - 7.3.2(1)</a:t>
            </a:r>
          </a:p>
          <a:p>
            <a:pPr lvl="1"/>
            <a:r>
              <a:rPr lang="en-US" sz="1800" dirty="0"/>
              <a:t>Section 4: </a:t>
            </a:r>
            <a:r>
              <a:rPr lang="en-US" sz="1800" i="1" dirty="0"/>
              <a:t>ERCOT ICCP Standards, Policies, and Conventions</a:t>
            </a:r>
          </a:p>
          <a:p>
            <a:pPr lvl="1"/>
            <a:endParaRPr lang="en-US" sz="1800" dirty="0"/>
          </a:p>
          <a:p>
            <a:r>
              <a:rPr lang="en-US" dirty="0"/>
              <a:t>Provide required data and issue instructions per the handbook - 7.3.1(1)</a:t>
            </a:r>
          </a:p>
          <a:p>
            <a:pPr lvl="1"/>
            <a:r>
              <a:rPr lang="en-US" sz="1800" dirty="0"/>
              <a:t>Section 7: </a:t>
            </a:r>
            <a:r>
              <a:rPr lang="en-US" sz="1800" i="1" dirty="0"/>
              <a:t>Data Available to All Market Participants</a:t>
            </a:r>
          </a:p>
          <a:p>
            <a:pPr lvl="1"/>
            <a:endParaRPr lang="en-US" sz="1800" i="1" dirty="0"/>
          </a:p>
          <a:p>
            <a:r>
              <a:rPr lang="en-US" dirty="0"/>
              <a:t>Follow data requirements and standards per the handbook - 7.3.1(2)</a:t>
            </a:r>
          </a:p>
          <a:p>
            <a:pPr lvl="1"/>
            <a:r>
              <a:rPr lang="en-US" sz="1800" dirty="0"/>
              <a:t>TBD (Very broad)</a:t>
            </a:r>
          </a:p>
          <a:p>
            <a:pPr lvl="1"/>
            <a:endParaRPr lang="en-US" sz="1800" dirty="0"/>
          </a:p>
          <a:p>
            <a:r>
              <a:rPr lang="en-US" dirty="0"/>
              <a:t>Provide telemetered measurements over the WAN on modeled equipment per the handbook - 7.3.3(1)</a:t>
            </a:r>
          </a:p>
          <a:p>
            <a:pPr lvl="1"/>
            <a:r>
              <a:rPr lang="en-US" sz="1800" dirty="0"/>
              <a:t>Section 7: </a:t>
            </a:r>
            <a:r>
              <a:rPr lang="en-US" sz="1800" i="1" dirty="0"/>
              <a:t>Data Available to All Market Participants</a:t>
            </a:r>
          </a:p>
          <a:p>
            <a:pPr lvl="1"/>
            <a:endParaRPr lang="en-US" dirty="0"/>
          </a:p>
        </p:txBody>
      </p:sp>
      <p:sp>
        <p:nvSpPr>
          <p:cNvPr id="4" name="Slide Number Placeholder 3">
            <a:extLst>
              <a:ext uri="{FF2B5EF4-FFF2-40B4-BE49-F238E27FC236}">
                <a16:creationId xmlns:a16="http://schemas.microsoft.com/office/drawing/2014/main" id="{010EF1C2-9547-4648-B5A2-B53FE2585120}"/>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657211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AAC11C5-3F6F-4444-B168-67CEBCFFE736}"/>
              </a:ext>
            </a:extLst>
          </p:cNvPr>
          <p:cNvSpPr>
            <a:spLocks noGrp="1"/>
          </p:cNvSpPr>
          <p:nvPr>
            <p:ph type="ctrTitle"/>
          </p:nvPr>
        </p:nvSpPr>
        <p:spPr/>
        <p:txBody>
          <a:bodyPr/>
          <a:lstStyle/>
          <a:p>
            <a:r>
              <a:rPr lang="en-US" dirty="0"/>
              <a:t>NOG References to Handbook</a:t>
            </a:r>
          </a:p>
        </p:txBody>
      </p:sp>
      <p:sp>
        <p:nvSpPr>
          <p:cNvPr id="6" name="Subtitle 5">
            <a:extLst>
              <a:ext uri="{FF2B5EF4-FFF2-40B4-BE49-F238E27FC236}">
                <a16:creationId xmlns:a16="http://schemas.microsoft.com/office/drawing/2014/main" id="{66508290-B07E-472D-A41C-27FBFE30A01B}"/>
              </a:ext>
            </a:extLst>
          </p:cNvPr>
          <p:cNvSpPr>
            <a:spLocks noGrp="1"/>
          </p:cNvSpPr>
          <p:nvPr>
            <p:ph type="subTitle" idx="1"/>
          </p:nvPr>
        </p:nvSpPr>
        <p:spPr/>
        <p:txBody>
          <a:bodyPr/>
          <a:lstStyle/>
          <a:p>
            <a:endParaRPr lang="en-US"/>
          </a:p>
        </p:txBody>
      </p:sp>
      <p:sp>
        <p:nvSpPr>
          <p:cNvPr id="4" name="Slide Number Placeholder 3">
            <a:extLst>
              <a:ext uri="{FF2B5EF4-FFF2-40B4-BE49-F238E27FC236}">
                <a16:creationId xmlns:a16="http://schemas.microsoft.com/office/drawing/2014/main" id="{DC48E71B-3A28-45F2-809C-418D13198F6E}"/>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450002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5" name="Title 4"/>
          <p:cNvSpPr>
            <a:spLocks noGrp="1"/>
          </p:cNvSpPr>
          <p:nvPr>
            <p:ph type="title"/>
          </p:nvPr>
        </p:nvSpPr>
        <p:spPr/>
        <p:txBody>
          <a:bodyPr/>
          <a:lstStyle/>
          <a:p>
            <a:r>
              <a:rPr lang="en-US" dirty="0"/>
              <a:t>NOG 7.2(1): ERCOT ICCP Interface</a:t>
            </a:r>
            <a:br>
              <a:rPr lang="en-US" dirty="0"/>
            </a:br>
            <a:endParaRPr lang="en-US" dirty="0"/>
          </a:p>
        </p:txBody>
      </p:sp>
      <p:pic>
        <p:nvPicPr>
          <p:cNvPr id="7" name="Picture 6">
            <a:extLst>
              <a:ext uri="{FF2B5EF4-FFF2-40B4-BE49-F238E27FC236}">
                <a16:creationId xmlns:a16="http://schemas.microsoft.com/office/drawing/2014/main" id="{1B43C4B8-655F-42E8-AD46-9546F8A6FFE7}"/>
              </a:ext>
            </a:extLst>
          </p:cNvPr>
          <p:cNvPicPr>
            <a:picLocks noChangeAspect="1"/>
          </p:cNvPicPr>
          <p:nvPr/>
        </p:nvPicPr>
        <p:blipFill>
          <a:blip r:embed="rId3"/>
          <a:stretch>
            <a:fillRect/>
          </a:stretch>
        </p:blipFill>
        <p:spPr>
          <a:xfrm>
            <a:off x="381000" y="1828800"/>
            <a:ext cx="10876273" cy="3333562"/>
          </a:xfrm>
          <a:prstGeom prst="rect">
            <a:avLst/>
          </a:prstGeom>
        </p:spPr>
      </p:pic>
    </p:spTree>
    <p:extLst>
      <p:ext uri="{BB962C8B-B14F-4D97-AF65-F5344CB8AC3E}">
        <p14:creationId xmlns:p14="http://schemas.microsoft.com/office/powerpoint/2010/main" val="319092739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www.w3.org/XML/1998/namespace"/>
    <ds:schemaRef ds:uri="http://schemas.microsoft.com/office/2006/documentManagement/types"/>
    <ds:schemaRef ds:uri="http://purl.org/dc/elements/1.1/"/>
    <ds:schemaRef ds:uri="http://schemas.openxmlformats.org/package/2006/metadata/core-properties"/>
    <ds:schemaRef ds:uri="c34af464-7aa1-4edd-9be4-83dffc1cb926"/>
    <ds:schemaRef ds:uri="http://schemas.microsoft.com/office/2006/metadata/properties"/>
    <ds:schemaRef ds:uri="http://purl.org/dc/term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3235</TotalTime>
  <Words>1359</Words>
  <Application>Microsoft Office PowerPoint</Application>
  <PresentationFormat>Widescreen</PresentationFormat>
  <Paragraphs>168</Paragraphs>
  <Slides>26</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26</vt:i4>
      </vt:variant>
    </vt:vector>
  </HeadingPairs>
  <TitlesOfParts>
    <vt:vector size="31" baseType="lpstr">
      <vt:lpstr>Arial</vt:lpstr>
      <vt:lpstr>Calibri</vt:lpstr>
      <vt:lpstr>Times New Roman</vt:lpstr>
      <vt:lpstr>1_Custom Design</vt:lpstr>
      <vt:lpstr>Office Theme</vt:lpstr>
      <vt:lpstr>PowerPoint Presentation</vt:lpstr>
      <vt:lpstr>URLs</vt:lpstr>
      <vt:lpstr>Process</vt:lpstr>
      <vt:lpstr>Summary of References</vt:lpstr>
      <vt:lpstr>Summary – QSEs/TSPs – Data</vt:lpstr>
      <vt:lpstr>Summary – QSEs/TSPs – Format</vt:lpstr>
      <vt:lpstr>Summary – ERCOT</vt:lpstr>
      <vt:lpstr>NOG References to Handbook</vt:lpstr>
      <vt:lpstr>NOG 7.2(1): ERCOT ICCP Interface </vt:lpstr>
      <vt:lpstr>NOG 7.2(1): ERCOT ICCP Interface</vt:lpstr>
      <vt:lpstr>NOG 7.2.1(1): ERCOT ICCP Interface &gt; Quality Codes</vt:lpstr>
      <vt:lpstr>NOG 7.2.1(1): ERCOT ICCP Interface &gt; Quality Codes</vt:lpstr>
      <vt:lpstr>NOG 7.3(2): Telemetry</vt:lpstr>
      <vt:lpstr>NOG 7.3(2): Telemetry</vt:lpstr>
      <vt:lpstr>NOG 7.3(3): Telemetry</vt:lpstr>
      <vt:lpstr>NOG 7.3(3): Telemetry</vt:lpstr>
      <vt:lpstr>NOG 7.3(4): Telemetry</vt:lpstr>
      <vt:lpstr>NOG 7.3(4): Telemetry</vt:lpstr>
      <vt:lpstr>NOG 7.3.1(1) and NOG 7.3.1(2): Telemetry &gt; Data from ERCOT to QSEs</vt:lpstr>
      <vt:lpstr>NOG 7.3.1(1) and NOG 7.3.1(2): Telemetry &gt; Data from ERCOT to QSEs</vt:lpstr>
      <vt:lpstr>NOG 7.3.2(1): Telemetry &gt; Data from ERCOT to TSPs</vt:lpstr>
      <vt:lpstr>NOG 7.3.2(1): Telemetry &gt; Data from ERCOT to TSPs</vt:lpstr>
      <vt:lpstr>NOG 7.3.3(1): Telemetry &gt; Data from WAN Participants to ERCOT </vt:lpstr>
      <vt:lpstr>NOG 7.3.3(1): Telemetry &gt; Data from WAN Participants to ERCOT</vt:lpstr>
      <vt:lpstr>NOG 7.3.3(2): Telemetry &gt; Data from WAN Participants to ERCOT</vt:lpstr>
      <vt:lpstr>NOG 7.3.3(2): Telemetry &gt; Data from WAN Participants to ERCOT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Koepke, Joel</cp:lastModifiedBy>
  <cp:revision>39</cp:revision>
  <cp:lastPrinted>2016-01-21T20:53:15Z</cp:lastPrinted>
  <dcterms:created xsi:type="dcterms:W3CDTF">2016-01-21T15:20:31Z</dcterms:created>
  <dcterms:modified xsi:type="dcterms:W3CDTF">2022-08-16T14:15:39Z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