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97" r:id="rId2"/>
    <p:sldId id="300" r:id="rId3"/>
    <p:sldId id="301" r:id="rId4"/>
    <p:sldId id="302" r:id="rId5"/>
    <p:sldId id="303" r:id="rId6"/>
    <p:sldId id="298" r:id="rId7"/>
    <p:sldId id="293" r:id="rId8"/>
    <p:sldId id="294" r:id="rId9"/>
    <p:sldId id="278" r:id="rId10"/>
    <p:sldId id="295" r:id="rId11"/>
    <p:sldId id="296" r:id="rId12"/>
    <p:sldId id="259" r:id="rId13"/>
    <p:sldId id="262" r:id="rId14"/>
    <p:sldId id="264" r:id="rId15"/>
    <p:sldId id="263"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222"/>
    <a:srgbClr val="4D4D4D"/>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6C2E53-4078-4CA2-9ABA-49A23F7A82F5}" v="13" dt="2022-08-11T23:58:12.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1607" autoAdjust="0"/>
  </p:normalViewPr>
  <p:slideViewPr>
    <p:cSldViewPr snapToGrid="0">
      <p:cViewPr varScale="1">
        <p:scale>
          <a:sx n="100" d="100"/>
          <a:sy n="100"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Matevosyan" userId="35275da4e72cfe02" providerId="LiveId" clId="{236C2E53-4078-4CA2-9ABA-49A23F7A82F5}"/>
    <pc:docChg chg="undo custSel addSld delSld modSld sldOrd">
      <pc:chgData name="Julia Matevosyan" userId="35275da4e72cfe02" providerId="LiveId" clId="{236C2E53-4078-4CA2-9ABA-49A23F7A82F5}" dt="2022-08-11T23:58:12.056" v="2290"/>
      <pc:docMkLst>
        <pc:docMk/>
      </pc:docMkLst>
      <pc:sldChg chg="add">
        <pc:chgData name="Julia Matevosyan" userId="35275da4e72cfe02" providerId="LiveId" clId="{236C2E53-4078-4CA2-9ABA-49A23F7A82F5}" dt="2022-08-11T21:30:22.089" v="311"/>
        <pc:sldMkLst>
          <pc:docMk/>
          <pc:sldMk cId="517794091" sldId="259"/>
        </pc:sldMkLst>
      </pc:sldChg>
      <pc:sldChg chg="del">
        <pc:chgData name="Julia Matevosyan" userId="35275da4e72cfe02" providerId="LiveId" clId="{236C2E53-4078-4CA2-9ABA-49A23F7A82F5}" dt="2022-08-11T21:20:24.481" v="4" actId="47"/>
        <pc:sldMkLst>
          <pc:docMk/>
          <pc:sldMk cId="1090285184" sldId="259"/>
        </pc:sldMkLst>
      </pc:sldChg>
      <pc:sldChg chg="modSp add mod modNotesTx">
        <pc:chgData name="Julia Matevosyan" userId="35275da4e72cfe02" providerId="LiveId" clId="{236C2E53-4078-4CA2-9ABA-49A23F7A82F5}" dt="2022-08-11T22:06:50.574" v="883" actId="113"/>
        <pc:sldMkLst>
          <pc:docMk/>
          <pc:sldMk cId="178962529" sldId="262"/>
        </pc:sldMkLst>
        <pc:spChg chg="mod">
          <ac:chgData name="Julia Matevosyan" userId="35275da4e72cfe02" providerId="LiveId" clId="{236C2E53-4078-4CA2-9ABA-49A23F7A82F5}" dt="2022-08-11T21:32:37.591" v="314" actId="13926"/>
          <ac:spMkLst>
            <pc:docMk/>
            <pc:sldMk cId="178962529" sldId="262"/>
            <ac:spMk id="11" creationId="{65FE2DBA-770A-48C2-AFAF-180EF26B4A5C}"/>
          </ac:spMkLst>
        </pc:spChg>
      </pc:sldChg>
      <pc:sldChg chg="add">
        <pc:chgData name="Julia Matevosyan" userId="35275da4e72cfe02" providerId="LiveId" clId="{236C2E53-4078-4CA2-9ABA-49A23F7A82F5}" dt="2022-08-11T21:32:58.112" v="315"/>
        <pc:sldMkLst>
          <pc:docMk/>
          <pc:sldMk cId="1362084434" sldId="263"/>
        </pc:sldMkLst>
      </pc:sldChg>
      <pc:sldChg chg="add">
        <pc:chgData name="Julia Matevosyan" userId="35275da4e72cfe02" providerId="LiveId" clId="{236C2E53-4078-4CA2-9ABA-49A23F7A82F5}" dt="2022-08-11T21:31:50.866" v="313"/>
        <pc:sldMkLst>
          <pc:docMk/>
          <pc:sldMk cId="3556453058" sldId="264"/>
        </pc:sldMkLst>
      </pc:sldChg>
      <pc:sldChg chg="addSp modSp mod">
        <pc:chgData name="Julia Matevosyan" userId="35275da4e72cfe02" providerId="LiveId" clId="{236C2E53-4078-4CA2-9ABA-49A23F7A82F5}" dt="2022-08-11T23:58:12.056" v="2290"/>
        <pc:sldMkLst>
          <pc:docMk/>
          <pc:sldMk cId="4043767879" sldId="270"/>
        </pc:sldMkLst>
        <pc:spChg chg="add mod">
          <ac:chgData name="Julia Matevosyan" userId="35275da4e72cfe02" providerId="LiveId" clId="{236C2E53-4078-4CA2-9ABA-49A23F7A82F5}" dt="2022-08-11T23:58:12.056" v="2290"/>
          <ac:spMkLst>
            <pc:docMk/>
            <pc:sldMk cId="4043767879" sldId="270"/>
            <ac:spMk id="2" creationId="{5620F293-B2C1-6D16-2CD5-3FB37A9BB356}"/>
          </ac:spMkLst>
        </pc:spChg>
        <pc:spChg chg="add mod">
          <ac:chgData name="Julia Matevosyan" userId="35275da4e72cfe02" providerId="LiveId" clId="{236C2E53-4078-4CA2-9ABA-49A23F7A82F5}" dt="2022-08-11T23:58:12.056" v="2290"/>
          <ac:spMkLst>
            <pc:docMk/>
            <pc:sldMk cId="4043767879" sldId="270"/>
            <ac:spMk id="3" creationId="{F6FDDF8E-5C17-9601-852A-61737D165292}"/>
          </ac:spMkLst>
        </pc:spChg>
        <pc:spChg chg="mod">
          <ac:chgData name="Julia Matevosyan" userId="35275da4e72cfe02" providerId="LiveId" clId="{236C2E53-4078-4CA2-9ABA-49A23F7A82F5}" dt="2022-08-11T23:57:46.201" v="2289" actId="6549"/>
          <ac:spMkLst>
            <pc:docMk/>
            <pc:sldMk cId="4043767879" sldId="270"/>
            <ac:spMk id="9" creationId="{D7F098D5-565E-8243-CD6F-F9A2691062AE}"/>
          </ac:spMkLst>
        </pc:spChg>
      </pc:sldChg>
      <pc:sldChg chg="del">
        <pc:chgData name="Julia Matevosyan" userId="35275da4e72cfe02" providerId="LiveId" clId="{236C2E53-4078-4CA2-9ABA-49A23F7A82F5}" dt="2022-08-11T21:26:27.352" v="241" actId="47"/>
        <pc:sldMkLst>
          <pc:docMk/>
          <pc:sldMk cId="1504001860" sldId="276"/>
        </pc:sldMkLst>
      </pc:sldChg>
      <pc:sldChg chg="modSp del mod">
        <pc:chgData name="Julia Matevosyan" userId="35275da4e72cfe02" providerId="LiveId" clId="{236C2E53-4078-4CA2-9ABA-49A23F7A82F5}" dt="2022-08-11T21:26:26.337" v="240" actId="47"/>
        <pc:sldMkLst>
          <pc:docMk/>
          <pc:sldMk cId="3168251644" sldId="277"/>
        </pc:sldMkLst>
        <pc:picChg chg="mod">
          <ac:chgData name="Julia Matevosyan" userId="35275da4e72cfe02" providerId="LiveId" clId="{236C2E53-4078-4CA2-9ABA-49A23F7A82F5}" dt="2022-08-11T21:21:43.103" v="13" actId="1076"/>
          <ac:picMkLst>
            <pc:docMk/>
            <pc:sldMk cId="3168251644" sldId="277"/>
            <ac:picMk id="19" creationId="{5F122DD3-70CE-6BFE-24CA-900F9B1D5E2A}"/>
          </ac:picMkLst>
        </pc:picChg>
      </pc:sldChg>
      <pc:sldChg chg="del">
        <pc:chgData name="Julia Matevosyan" userId="35275da4e72cfe02" providerId="LiveId" clId="{236C2E53-4078-4CA2-9ABA-49A23F7A82F5}" dt="2022-08-11T21:29:34.276" v="310" actId="47"/>
        <pc:sldMkLst>
          <pc:docMk/>
          <pc:sldMk cId="2709649961" sldId="281"/>
        </pc:sldMkLst>
      </pc:sldChg>
      <pc:sldChg chg="del">
        <pc:chgData name="Julia Matevosyan" userId="35275da4e72cfe02" providerId="LiveId" clId="{236C2E53-4078-4CA2-9ABA-49A23F7A82F5}" dt="2022-08-11T21:29:34.276" v="310" actId="47"/>
        <pc:sldMkLst>
          <pc:docMk/>
          <pc:sldMk cId="2274603284" sldId="282"/>
        </pc:sldMkLst>
      </pc:sldChg>
      <pc:sldChg chg="del">
        <pc:chgData name="Julia Matevosyan" userId="35275da4e72cfe02" providerId="LiveId" clId="{236C2E53-4078-4CA2-9ABA-49A23F7A82F5}" dt="2022-08-11T21:26:31.370" v="243" actId="47"/>
        <pc:sldMkLst>
          <pc:docMk/>
          <pc:sldMk cId="4105813594" sldId="283"/>
        </pc:sldMkLst>
      </pc:sldChg>
      <pc:sldChg chg="del">
        <pc:chgData name="Julia Matevosyan" userId="35275da4e72cfe02" providerId="LiveId" clId="{236C2E53-4078-4CA2-9ABA-49A23F7A82F5}" dt="2022-08-11T21:26:32.609" v="244" actId="47"/>
        <pc:sldMkLst>
          <pc:docMk/>
          <pc:sldMk cId="168755634" sldId="285"/>
        </pc:sldMkLst>
      </pc:sldChg>
      <pc:sldChg chg="del">
        <pc:chgData name="Julia Matevosyan" userId="35275da4e72cfe02" providerId="LiveId" clId="{236C2E53-4078-4CA2-9ABA-49A23F7A82F5}" dt="2022-08-11T21:26:30.428" v="242" actId="47"/>
        <pc:sldMkLst>
          <pc:docMk/>
          <pc:sldMk cId="4050285664" sldId="286"/>
        </pc:sldMkLst>
      </pc:sldChg>
      <pc:sldChg chg="del">
        <pc:chgData name="Julia Matevosyan" userId="35275da4e72cfe02" providerId="LiveId" clId="{236C2E53-4078-4CA2-9ABA-49A23F7A82F5}" dt="2022-08-11T21:26:39.540" v="245" actId="47"/>
        <pc:sldMkLst>
          <pc:docMk/>
          <pc:sldMk cId="3393804913" sldId="288"/>
        </pc:sldMkLst>
      </pc:sldChg>
      <pc:sldChg chg="del">
        <pc:chgData name="Julia Matevosyan" userId="35275da4e72cfe02" providerId="LiveId" clId="{236C2E53-4078-4CA2-9ABA-49A23F7A82F5}" dt="2022-08-11T21:26:57.715" v="247" actId="47"/>
        <pc:sldMkLst>
          <pc:docMk/>
          <pc:sldMk cId="3603398976" sldId="289"/>
        </pc:sldMkLst>
      </pc:sldChg>
      <pc:sldChg chg="del">
        <pc:chgData name="Julia Matevosyan" userId="35275da4e72cfe02" providerId="LiveId" clId="{236C2E53-4078-4CA2-9ABA-49A23F7A82F5}" dt="2022-08-11T21:26:55.366" v="246" actId="47"/>
        <pc:sldMkLst>
          <pc:docMk/>
          <pc:sldMk cId="2513173984" sldId="292"/>
        </pc:sldMkLst>
      </pc:sldChg>
      <pc:sldChg chg="modNotesTx">
        <pc:chgData name="Julia Matevosyan" userId="35275da4e72cfe02" providerId="LiveId" clId="{236C2E53-4078-4CA2-9ABA-49A23F7A82F5}" dt="2022-08-11T23:56:40.787" v="2255" actId="20577"/>
        <pc:sldMkLst>
          <pc:docMk/>
          <pc:sldMk cId="3634903658" sldId="295"/>
        </pc:sldMkLst>
      </pc:sldChg>
      <pc:sldChg chg="modSp mod">
        <pc:chgData name="Julia Matevosyan" userId="35275da4e72cfe02" providerId="LiveId" clId="{236C2E53-4078-4CA2-9ABA-49A23F7A82F5}" dt="2022-08-11T23:57:07.033" v="2288" actId="6549"/>
        <pc:sldMkLst>
          <pc:docMk/>
          <pc:sldMk cId="995459427" sldId="296"/>
        </pc:sldMkLst>
        <pc:spChg chg="mod">
          <ac:chgData name="Julia Matevosyan" userId="35275da4e72cfe02" providerId="LiveId" clId="{236C2E53-4078-4CA2-9ABA-49A23F7A82F5}" dt="2022-08-11T23:57:07.033" v="2288" actId="6549"/>
          <ac:spMkLst>
            <pc:docMk/>
            <pc:sldMk cId="995459427" sldId="296"/>
            <ac:spMk id="3" creationId="{24080A3A-C2D7-9018-CED5-C556DFAD25C5}"/>
          </ac:spMkLst>
        </pc:spChg>
      </pc:sldChg>
      <pc:sldChg chg="modSp new mod">
        <pc:chgData name="Julia Matevosyan" userId="35275da4e72cfe02" providerId="LiveId" clId="{236C2E53-4078-4CA2-9ABA-49A23F7A82F5}" dt="2022-08-11T23:43:01.408" v="2018" actId="20577"/>
        <pc:sldMkLst>
          <pc:docMk/>
          <pc:sldMk cId="3496937350" sldId="297"/>
        </pc:sldMkLst>
        <pc:spChg chg="mod">
          <ac:chgData name="Julia Matevosyan" userId="35275da4e72cfe02" providerId="LiveId" clId="{236C2E53-4078-4CA2-9ABA-49A23F7A82F5}" dt="2022-08-11T23:42:44.676" v="1976"/>
          <ac:spMkLst>
            <pc:docMk/>
            <pc:sldMk cId="3496937350" sldId="297"/>
            <ac:spMk id="2" creationId="{B1BF3EBC-2CB0-1F7B-BD81-4F96DA6C2C71}"/>
          </ac:spMkLst>
        </pc:spChg>
        <pc:spChg chg="mod">
          <ac:chgData name="Julia Matevosyan" userId="35275da4e72cfe02" providerId="LiveId" clId="{236C2E53-4078-4CA2-9ABA-49A23F7A82F5}" dt="2022-08-11T23:42:50.077" v="1992" actId="20577"/>
          <ac:spMkLst>
            <pc:docMk/>
            <pc:sldMk cId="3496937350" sldId="297"/>
            <ac:spMk id="3" creationId="{728067E0-A322-F4F5-F161-C6A1AB6F19C3}"/>
          </ac:spMkLst>
        </pc:spChg>
        <pc:spChg chg="mod">
          <ac:chgData name="Julia Matevosyan" userId="35275da4e72cfe02" providerId="LiveId" clId="{236C2E53-4078-4CA2-9ABA-49A23F7A82F5}" dt="2022-08-11T23:43:01.408" v="2018" actId="20577"/>
          <ac:spMkLst>
            <pc:docMk/>
            <pc:sldMk cId="3496937350" sldId="297"/>
            <ac:spMk id="4" creationId="{A84182AE-53B5-0026-6885-39BAE551F5FD}"/>
          </ac:spMkLst>
        </pc:spChg>
        <pc:spChg chg="mod">
          <ac:chgData name="Julia Matevosyan" userId="35275da4e72cfe02" providerId="LiveId" clId="{236C2E53-4078-4CA2-9ABA-49A23F7A82F5}" dt="2022-08-11T23:42:54.961" v="2008" actId="20577"/>
          <ac:spMkLst>
            <pc:docMk/>
            <pc:sldMk cId="3496937350" sldId="297"/>
            <ac:spMk id="5" creationId="{D0F7869D-F175-9B61-D217-4DC98F483A56}"/>
          </ac:spMkLst>
        </pc:spChg>
      </pc:sldChg>
      <pc:sldChg chg="addSp delSp modSp new mod ord">
        <pc:chgData name="Julia Matevosyan" userId="35275da4e72cfe02" providerId="LiveId" clId="{236C2E53-4078-4CA2-9ABA-49A23F7A82F5}" dt="2022-08-11T21:26:21.727" v="239" actId="113"/>
        <pc:sldMkLst>
          <pc:docMk/>
          <pc:sldMk cId="3412346383" sldId="298"/>
        </pc:sldMkLst>
        <pc:spChg chg="mod">
          <ac:chgData name="Julia Matevosyan" userId="35275da4e72cfe02" providerId="LiveId" clId="{236C2E53-4078-4CA2-9ABA-49A23F7A82F5}" dt="2022-08-11T21:22:42.788" v="75" actId="20577"/>
          <ac:spMkLst>
            <pc:docMk/>
            <pc:sldMk cId="3412346383" sldId="298"/>
            <ac:spMk id="2" creationId="{066791EB-6491-9246-4F3B-7610977AECC4}"/>
          </ac:spMkLst>
        </pc:spChg>
        <pc:spChg chg="del">
          <ac:chgData name="Julia Matevosyan" userId="35275da4e72cfe02" providerId="LiveId" clId="{236C2E53-4078-4CA2-9ABA-49A23F7A82F5}" dt="2022-08-11T21:21:00.486" v="5" actId="478"/>
          <ac:spMkLst>
            <pc:docMk/>
            <pc:sldMk cId="3412346383" sldId="298"/>
            <ac:spMk id="3" creationId="{0ACA3A89-76DB-13DA-93E5-13EB53E99FBB}"/>
          </ac:spMkLst>
        </pc:spChg>
        <pc:spChg chg="add mod">
          <ac:chgData name="Julia Matevosyan" userId="35275da4e72cfe02" providerId="LiveId" clId="{236C2E53-4078-4CA2-9ABA-49A23F7A82F5}" dt="2022-08-11T21:26:21.727" v="239" actId="113"/>
          <ac:spMkLst>
            <pc:docMk/>
            <pc:sldMk cId="3412346383" sldId="298"/>
            <ac:spMk id="11" creationId="{5E04C9AE-CAD2-49CF-53D4-29C89809C095}"/>
          </ac:spMkLst>
        </pc:spChg>
        <pc:picChg chg="add mod">
          <ac:chgData name="Julia Matevosyan" userId="35275da4e72cfe02" providerId="LiveId" clId="{236C2E53-4078-4CA2-9ABA-49A23F7A82F5}" dt="2022-08-11T21:22:21.640" v="23" actId="14100"/>
          <ac:picMkLst>
            <pc:docMk/>
            <pc:sldMk cId="3412346383" sldId="298"/>
            <ac:picMk id="5" creationId="{07863D0C-167D-4BE1-28CB-ECA7CA6D6934}"/>
          </ac:picMkLst>
        </pc:picChg>
        <pc:picChg chg="add mod">
          <ac:chgData name="Julia Matevosyan" userId="35275da4e72cfe02" providerId="LiveId" clId="{236C2E53-4078-4CA2-9ABA-49A23F7A82F5}" dt="2022-08-11T21:26:07.416" v="237" actId="1076"/>
          <ac:picMkLst>
            <pc:docMk/>
            <pc:sldMk cId="3412346383" sldId="298"/>
            <ac:picMk id="6" creationId="{EBA194E4-EF9F-9130-2F77-10C285D34021}"/>
          </ac:picMkLst>
        </pc:picChg>
        <pc:picChg chg="add mod">
          <ac:chgData name="Julia Matevosyan" userId="35275da4e72cfe02" providerId="LiveId" clId="{236C2E53-4078-4CA2-9ABA-49A23F7A82F5}" dt="2022-08-11T21:21:28.800" v="11" actId="1076"/>
          <ac:picMkLst>
            <pc:docMk/>
            <pc:sldMk cId="3412346383" sldId="298"/>
            <ac:picMk id="7" creationId="{DA0C3E08-65F6-E43E-1133-E4C86DE2F838}"/>
          </ac:picMkLst>
        </pc:picChg>
        <pc:picChg chg="add mod ord">
          <ac:chgData name="Julia Matevosyan" userId="35275da4e72cfe02" providerId="LiveId" clId="{236C2E53-4078-4CA2-9ABA-49A23F7A82F5}" dt="2022-08-11T21:25:10.800" v="167" actId="1038"/>
          <ac:picMkLst>
            <pc:docMk/>
            <pc:sldMk cId="3412346383" sldId="298"/>
            <ac:picMk id="8" creationId="{9D093B3C-6F36-34F4-7949-F9E6566F5105}"/>
          </ac:picMkLst>
        </pc:picChg>
        <pc:picChg chg="add mod">
          <ac:chgData name="Julia Matevosyan" userId="35275da4e72cfe02" providerId="LiveId" clId="{236C2E53-4078-4CA2-9ABA-49A23F7A82F5}" dt="2022-08-11T21:26:02.021" v="235" actId="1038"/>
          <ac:picMkLst>
            <pc:docMk/>
            <pc:sldMk cId="3412346383" sldId="298"/>
            <ac:picMk id="9" creationId="{FF68939F-B9AA-160B-620C-338186F5E16D}"/>
          </ac:picMkLst>
        </pc:picChg>
      </pc:sldChg>
      <pc:sldChg chg="new del">
        <pc:chgData name="Julia Matevosyan" userId="35275da4e72cfe02" providerId="LiveId" clId="{236C2E53-4078-4CA2-9ABA-49A23F7A82F5}" dt="2022-08-11T21:41:02.477" v="317" actId="680"/>
        <pc:sldMkLst>
          <pc:docMk/>
          <pc:sldMk cId="212563253" sldId="299"/>
        </pc:sldMkLst>
      </pc:sldChg>
      <pc:sldChg chg="addSp delSp modSp new del mod ord">
        <pc:chgData name="Julia Matevosyan" userId="35275da4e72cfe02" providerId="LiveId" clId="{236C2E53-4078-4CA2-9ABA-49A23F7A82F5}" dt="2022-08-11T21:42:27.842" v="382" actId="47"/>
        <pc:sldMkLst>
          <pc:docMk/>
          <pc:sldMk cId="661961060" sldId="299"/>
        </pc:sldMkLst>
        <pc:spChg chg="mod">
          <ac:chgData name="Julia Matevosyan" userId="35275da4e72cfe02" providerId="LiveId" clId="{236C2E53-4078-4CA2-9ABA-49A23F7A82F5}" dt="2022-08-11T21:42:18.932" v="378" actId="21"/>
          <ac:spMkLst>
            <pc:docMk/>
            <pc:sldMk cId="661961060" sldId="299"/>
            <ac:spMk id="2" creationId="{7A6753AF-1362-E416-50BF-29202031F2B0}"/>
          </ac:spMkLst>
        </pc:spChg>
        <pc:spChg chg="del">
          <ac:chgData name="Julia Matevosyan" userId="35275da4e72cfe02" providerId="LiveId" clId="{236C2E53-4078-4CA2-9ABA-49A23F7A82F5}" dt="2022-08-11T21:41:08.549" v="321" actId="478"/>
          <ac:spMkLst>
            <pc:docMk/>
            <pc:sldMk cId="661961060" sldId="299"/>
            <ac:spMk id="3" creationId="{BD0CDD85-F857-0D4E-8E45-EA476B51F895}"/>
          </ac:spMkLst>
        </pc:spChg>
        <pc:picChg chg="add mod">
          <ac:chgData name="Julia Matevosyan" userId="35275da4e72cfe02" providerId="LiveId" clId="{236C2E53-4078-4CA2-9ABA-49A23F7A82F5}" dt="2022-08-11T21:41:13.061" v="324" actId="1076"/>
          <ac:picMkLst>
            <pc:docMk/>
            <pc:sldMk cId="661961060" sldId="299"/>
            <ac:picMk id="5" creationId="{3E728243-7F4A-E3AC-6366-35DA9C12F089}"/>
          </ac:picMkLst>
        </pc:picChg>
      </pc:sldChg>
      <pc:sldChg chg="addSp modSp new mod">
        <pc:chgData name="Julia Matevosyan" userId="35275da4e72cfe02" providerId="LiveId" clId="{236C2E53-4078-4CA2-9ABA-49A23F7A82F5}" dt="2022-08-11T23:51:33.226" v="2170" actId="20577"/>
        <pc:sldMkLst>
          <pc:docMk/>
          <pc:sldMk cId="1698990941" sldId="300"/>
        </pc:sldMkLst>
        <pc:spChg chg="mod">
          <ac:chgData name="Julia Matevosyan" userId="35275da4e72cfe02" providerId="LiveId" clId="{236C2E53-4078-4CA2-9ABA-49A23F7A82F5}" dt="2022-08-11T23:46:26.418" v="2073" actId="948"/>
          <ac:spMkLst>
            <pc:docMk/>
            <pc:sldMk cId="1698990941" sldId="300"/>
            <ac:spMk id="2" creationId="{F225C281-A51D-7097-2D63-2ADF02B74A0F}"/>
          </ac:spMkLst>
        </pc:spChg>
        <pc:spChg chg="mod">
          <ac:chgData name="Julia Matevosyan" userId="35275da4e72cfe02" providerId="LiveId" clId="{236C2E53-4078-4CA2-9ABA-49A23F7A82F5}" dt="2022-08-11T23:51:33.226" v="2170" actId="20577"/>
          <ac:spMkLst>
            <pc:docMk/>
            <pc:sldMk cId="1698990941" sldId="300"/>
            <ac:spMk id="3" creationId="{74093C9D-72AC-46BE-E8DF-31349CEE8AF5}"/>
          </ac:spMkLst>
        </pc:spChg>
        <pc:spChg chg="add mod">
          <ac:chgData name="Julia Matevosyan" userId="35275da4e72cfe02" providerId="LiveId" clId="{236C2E53-4078-4CA2-9ABA-49A23F7A82F5}" dt="2022-08-11T23:48:28.539" v="2109" actId="1076"/>
          <ac:spMkLst>
            <pc:docMk/>
            <pc:sldMk cId="1698990941" sldId="300"/>
            <ac:spMk id="6" creationId="{EFBFE25D-C8C1-A243-8142-144C19271459}"/>
          </ac:spMkLst>
        </pc:spChg>
        <pc:picChg chg="add mod">
          <ac:chgData name="Julia Matevosyan" userId="35275da4e72cfe02" providerId="LiveId" clId="{236C2E53-4078-4CA2-9ABA-49A23F7A82F5}" dt="2022-08-11T23:48:24.076" v="2108" actId="1076"/>
          <ac:picMkLst>
            <pc:docMk/>
            <pc:sldMk cId="1698990941" sldId="300"/>
            <ac:picMk id="4" creationId="{82E77544-AF41-6F77-B6B4-7752B382799E}"/>
          </ac:picMkLst>
        </pc:picChg>
      </pc:sldChg>
      <pc:sldChg chg="addSp delSp modSp new mod">
        <pc:chgData name="Julia Matevosyan" userId="35275da4e72cfe02" providerId="LiveId" clId="{236C2E53-4078-4CA2-9ABA-49A23F7A82F5}" dt="2022-08-11T23:54:09.516" v="2175" actId="1076"/>
        <pc:sldMkLst>
          <pc:docMk/>
          <pc:sldMk cId="1402257220" sldId="301"/>
        </pc:sldMkLst>
        <pc:spChg chg="mod">
          <ac:chgData name="Julia Matevosyan" userId="35275da4e72cfe02" providerId="LiveId" clId="{236C2E53-4078-4CA2-9ABA-49A23F7A82F5}" dt="2022-08-11T23:12:17.852" v="1785" actId="948"/>
          <ac:spMkLst>
            <pc:docMk/>
            <pc:sldMk cId="1402257220" sldId="301"/>
            <ac:spMk id="2" creationId="{22FB2038-C7F5-B48C-E59F-95812629B4C8}"/>
          </ac:spMkLst>
        </pc:spChg>
        <pc:spChg chg="del">
          <ac:chgData name="Julia Matevosyan" userId="35275da4e72cfe02" providerId="LiveId" clId="{236C2E53-4078-4CA2-9ABA-49A23F7A82F5}" dt="2022-08-11T21:54:55.247" v="452" actId="478"/>
          <ac:spMkLst>
            <pc:docMk/>
            <pc:sldMk cId="1402257220" sldId="301"/>
            <ac:spMk id="3" creationId="{C728EEDA-F613-3716-2475-DF5B76B33B6E}"/>
          </ac:spMkLst>
        </pc:spChg>
        <pc:spChg chg="add mod">
          <ac:chgData name="Julia Matevosyan" userId="35275da4e72cfe02" providerId="LiveId" clId="{236C2E53-4078-4CA2-9ABA-49A23F7A82F5}" dt="2022-08-11T23:53:51.882" v="2172" actId="1076"/>
          <ac:spMkLst>
            <pc:docMk/>
            <pc:sldMk cId="1402257220" sldId="301"/>
            <ac:spMk id="6" creationId="{83DFAC92-828D-9EAA-B569-0D0765315385}"/>
          </ac:spMkLst>
        </pc:spChg>
        <pc:spChg chg="add mod">
          <ac:chgData name="Julia Matevosyan" userId="35275da4e72cfe02" providerId="LiveId" clId="{236C2E53-4078-4CA2-9ABA-49A23F7A82F5}" dt="2022-08-11T23:53:58.587" v="2173" actId="1076"/>
          <ac:spMkLst>
            <pc:docMk/>
            <pc:sldMk cId="1402257220" sldId="301"/>
            <ac:spMk id="8" creationId="{55F103AA-50A6-4A70-5937-F28536ED7924}"/>
          </ac:spMkLst>
        </pc:spChg>
        <pc:picChg chg="add mod">
          <ac:chgData name="Julia Matevosyan" userId="35275da4e72cfe02" providerId="LiveId" clId="{236C2E53-4078-4CA2-9ABA-49A23F7A82F5}" dt="2022-08-11T23:53:43.938" v="2171" actId="14100"/>
          <ac:picMkLst>
            <pc:docMk/>
            <pc:sldMk cId="1402257220" sldId="301"/>
            <ac:picMk id="5" creationId="{D229CE83-DF25-72CA-D55B-E389389CF89C}"/>
          </ac:picMkLst>
        </pc:picChg>
        <pc:picChg chg="add mod">
          <ac:chgData name="Julia Matevosyan" userId="35275da4e72cfe02" providerId="LiveId" clId="{236C2E53-4078-4CA2-9ABA-49A23F7A82F5}" dt="2022-08-11T23:54:08.298" v="2174" actId="1076"/>
          <ac:picMkLst>
            <pc:docMk/>
            <pc:sldMk cId="1402257220" sldId="301"/>
            <ac:picMk id="10" creationId="{48718582-41BE-C6A8-14C9-FFA0ABDEB7F5}"/>
          </ac:picMkLst>
        </pc:picChg>
        <pc:picChg chg="add mod">
          <ac:chgData name="Julia Matevosyan" userId="35275da4e72cfe02" providerId="LiveId" clId="{236C2E53-4078-4CA2-9ABA-49A23F7A82F5}" dt="2022-08-11T23:54:09.516" v="2175" actId="1076"/>
          <ac:picMkLst>
            <pc:docMk/>
            <pc:sldMk cId="1402257220" sldId="301"/>
            <ac:picMk id="12" creationId="{EE21BDA8-57CA-346B-2986-FBEA76F5E7F0}"/>
          </ac:picMkLst>
        </pc:picChg>
      </pc:sldChg>
      <pc:sldChg chg="addSp delSp modSp new mod modNotesTx">
        <pc:chgData name="Julia Matevosyan" userId="35275da4e72cfe02" providerId="LiveId" clId="{236C2E53-4078-4CA2-9ABA-49A23F7A82F5}" dt="2022-08-11T23:11:59.695" v="1768"/>
        <pc:sldMkLst>
          <pc:docMk/>
          <pc:sldMk cId="242637142" sldId="302"/>
        </pc:sldMkLst>
        <pc:spChg chg="mod">
          <ac:chgData name="Julia Matevosyan" userId="35275da4e72cfe02" providerId="LiveId" clId="{236C2E53-4078-4CA2-9ABA-49A23F7A82F5}" dt="2022-08-11T23:11:59.695" v="1768"/>
          <ac:spMkLst>
            <pc:docMk/>
            <pc:sldMk cId="242637142" sldId="302"/>
            <ac:spMk id="2" creationId="{992CFE20-6776-8AA0-28AF-3D8F732F6C5F}"/>
          </ac:spMkLst>
        </pc:spChg>
        <pc:spChg chg="del">
          <ac:chgData name="Julia Matevosyan" userId="35275da4e72cfe02" providerId="LiveId" clId="{236C2E53-4078-4CA2-9ABA-49A23F7A82F5}" dt="2022-08-11T22:01:12.016" v="786" actId="478"/>
          <ac:spMkLst>
            <pc:docMk/>
            <pc:sldMk cId="242637142" sldId="302"/>
            <ac:spMk id="3" creationId="{912DF995-9199-7619-2391-97C70456CECF}"/>
          </ac:spMkLst>
        </pc:spChg>
        <pc:picChg chg="add mod">
          <ac:chgData name="Julia Matevosyan" userId="35275da4e72cfe02" providerId="LiveId" clId="{236C2E53-4078-4CA2-9ABA-49A23F7A82F5}" dt="2022-08-11T22:03:43.761" v="834" actId="1037"/>
          <ac:picMkLst>
            <pc:docMk/>
            <pc:sldMk cId="242637142" sldId="302"/>
            <ac:picMk id="5" creationId="{5BD732F2-EF5F-C0D7-4A71-A563F1B6F2E9}"/>
          </ac:picMkLst>
        </pc:picChg>
        <pc:picChg chg="add mod">
          <ac:chgData name="Julia Matevosyan" userId="35275da4e72cfe02" providerId="LiveId" clId="{236C2E53-4078-4CA2-9ABA-49A23F7A82F5}" dt="2022-08-11T22:03:43.761" v="834" actId="1037"/>
          <ac:picMkLst>
            <pc:docMk/>
            <pc:sldMk cId="242637142" sldId="302"/>
            <ac:picMk id="7" creationId="{A4ED483A-6F53-37A6-66B5-7DA6BBCE4593}"/>
          </ac:picMkLst>
        </pc:picChg>
      </pc:sldChg>
      <pc:sldChg chg="modSp new mod modNotesTx">
        <pc:chgData name="Julia Matevosyan" userId="35275da4e72cfe02" providerId="LiveId" clId="{236C2E53-4078-4CA2-9ABA-49A23F7A82F5}" dt="2022-08-11T23:41:45.709" v="1975" actId="179"/>
        <pc:sldMkLst>
          <pc:docMk/>
          <pc:sldMk cId="3259715976" sldId="303"/>
        </pc:sldMkLst>
        <pc:spChg chg="mod">
          <ac:chgData name="Julia Matevosyan" userId="35275da4e72cfe02" providerId="LiveId" clId="{236C2E53-4078-4CA2-9ABA-49A23F7A82F5}" dt="2022-08-11T23:25:27.807" v="1810" actId="20577"/>
          <ac:spMkLst>
            <pc:docMk/>
            <pc:sldMk cId="3259715976" sldId="303"/>
            <ac:spMk id="2" creationId="{F906A8FC-F1BA-4DF5-938A-C85A0BBADED0}"/>
          </ac:spMkLst>
        </pc:spChg>
        <pc:spChg chg="mod">
          <ac:chgData name="Julia Matevosyan" userId="35275da4e72cfe02" providerId="LiveId" clId="{236C2E53-4078-4CA2-9ABA-49A23F7A82F5}" dt="2022-08-11T23:41:45.709" v="1975" actId="179"/>
          <ac:spMkLst>
            <pc:docMk/>
            <pc:sldMk cId="3259715976" sldId="303"/>
            <ac:spMk id="3" creationId="{4F23E2E8-5EFA-6EF8-8B12-3761E5A2E3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6C306-CFF3-4930-8935-7A4640BE90BE}" type="datetimeFigureOut">
              <a:rPr lang="en-US" smtClean="0"/>
              <a:t>8/11/2022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04154B-DEBB-474B-A81B-DB9B786D79CB}" type="slidenum">
              <a:rPr lang="en-US" smtClean="0"/>
              <a:t>‹#›</a:t>
            </a:fld>
            <a:endParaRPr lang="en-US"/>
          </a:p>
        </p:txBody>
      </p:sp>
    </p:spTree>
    <p:extLst>
      <p:ext uri="{BB962C8B-B14F-4D97-AF65-F5344CB8AC3E}">
        <p14:creationId xmlns:p14="http://schemas.microsoft.com/office/powerpoint/2010/main" val="1951422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Plants in VRT mode but frequency also low due to MW loss. In LVRT conditions plant controller cedes control to individual turbines. Once voltage recovers post fault clearing the plant controller regains control and resumes dispatch of turbines, however in this event the handoff wasn’t properly coordinated. E.g. of one plant is shown where handoff happens before full active power recovery back to pre-disturbance value and PFR is provided in response to frequency deviation to a level that is below pre-disturbance level and held it at it preventing active power output recover until frequency recovered. These issues are not identified in the dynamic models (positive sequence or EMT) the GO provided to ERCOT, so they will not be identified and corrected during interconnection studies or during long-term planning or operations studies. </a:t>
            </a:r>
          </a:p>
        </p:txBody>
      </p:sp>
      <p:sp>
        <p:nvSpPr>
          <p:cNvPr id="4" name="Slide Number Placeholder 3"/>
          <p:cNvSpPr>
            <a:spLocks noGrp="1"/>
          </p:cNvSpPr>
          <p:nvPr>
            <p:ph type="sldNum" sz="quarter" idx="5"/>
          </p:nvPr>
        </p:nvSpPr>
        <p:spPr/>
        <p:txBody>
          <a:bodyPr/>
          <a:lstStyle/>
          <a:p>
            <a:fld id="{4804154B-DEBB-474B-A81B-DB9B786D79CB}" type="slidenum">
              <a:rPr lang="en-US" smtClean="0"/>
              <a:t>4</a:t>
            </a:fld>
            <a:endParaRPr lang="en-US"/>
          </a:p>
        </p:txBody>
      </p:sp>
    </p:spTree>
    <p:extLst>
      <p:ext uri="{BB962C8B-B14F-4D97-AF65-F5344CB8AC3E}">
        <p14:creationId xmlns:p14="http://schemas.microsoft.com/office/powerpoint/2010/main" val="194814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22222"/>
                </a:solidFill>
                <a:latin typeface="Arial" panose="020B0604020202020204" pitchFamily="34" charset="0"/>
                <a:cs typeface="Arial" panose="020B0604020202020204" pitchFamily="34" charset="0"/>
              </a:rPr>
              <a:t>causes of tripping and interactions (e.g., plant controller interactions, pitch converter faults) </a:t>
            </a:r>
          </a:p>
          <a:p>
            <a:endParaRPr lang="en-US" dirty="0">
              <a:solidFill>
                <a:srgbClr val="222222"/>
              </a:solidFill>
              <a:latin typeface="Arial" panose="020B0604020202020204" pitchFamily="34" charset="0"/>
              <a:cs typeface="Arial" panose="020B0604020202020204" pitchFamily="34" charset="0"/>
            </a:endParaRPr>
          </a:p>
          <a:p>
            <a:r>
              <a:rPr lang="en-US" dirty="0"/>
              <a:t>In multiple cases in both the ac overvoltage protection and the SSR protection situations, the model does not accurately reflect the as-built equipment. </a:t>
            </a:r>
          </a:p>
        </p:txBody>
      </p:sp>
      <p:sp>
        <p:nvSpPr>
          <p:cNvPr id="4" name="Slide Number Placeholder 3"/>
          <p:cNvSpPr>
            <a:spLocks noGrp="1"/>
          </p:cNvSpPr>
          <p:nvPr>
            <p:ph type="sldNum" sz="quarter" idx="5"/>
          </p:nvPr>
        </p:nvSpPr>
        <p:spPr/>
        <p:txBody>
          <a:bodyPr/>
          <a:lstStyle/>
          <a:p>
            <a:fld id="{4804154B-DEBB-474B-A81B-DB9B786D79CB}" type="slidenum">
              <a:rPr lang="en-US" smtClean="0"/>
              <a:t>5</a:t>
            </a:fld>
            <a:endParaRPr lang="en-US"/>
          </a:p>
        </p:txBody>
      </p:sp>
    </p:spTree>
    <p:extLst>
      <p:ext uri="{BB962C8B-B14F-4D97-AF65-F5344CB8AC3E}">
        <p14:creationId xmlns:p14="http://schemas.microsoft.com/office/powerpoint/2010/main" val="1367495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4154B-DEBB-474B-A81B-DB9B786D79CB}" type="slidenum">
              <a:rPr lang="en-US" smtClean="0"/>
              <a:t>6</a:t>
            </a:fld>
            <a:endParaRPr lang="en-US"/>
          </a:p>
        </p:txBody>
      </p:sp>
    </p:spTree>
    <p:extLst>
      <p:ext uri="{BB962C8B-B14F-4D97-AF65-F5344CB8AC3E}">
        <p14:creationId xmlns:p14="http://schemas.microsoft.com/office/powerpoint/2010/main" val="216250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OEMs brough up multiple ride through requirements as potential challenging for solar and Vars at 0 MW requirement may impact cooling systems. They are still investigating that. </a:t>
            </a:r>
          </a:p>
        </p:txBody>
      </p:sp>
      <p:sp>
        <p:nvSpPr>
          <p:cNvPr id="4" name="Slide Number Placeholder 3"/>
          <p:cNvSpPr>
            <a:spLocks noGrp="1"/>
          </p:cNvSpPr>
          <p:nvPr>
            <p:ph type="sldNum" sz="quarter" idx="5"/>
          </p:nvPr>
        </p:nvSpPr>
        <p:spPr/>
        <p:txBody>
          <a:bodyPr/>
          <a:lstStyle/>
          <a:p>
            <a:fld id="{4804154B-DEBB-474B-A81B-DB9B786D79CB}" type="slidenum">
              <a:rPr lang="en-US" smtClean="0"/>
              <a:t>10</a:t>
            </a:fld>
            <a:endParaRPr lang="en-US"/>
          </a:p>
        </p:txBody>
      </p:sp>
    </p:spTree>
    <p:extLst>
      <p:ext uri="{BB962C8B-B14F-4D97-AF65-F5344CB8AC3E}">
        <p14:creationId xmlns:p14="http://schemas.microsoft.com/office/powerpoint/2010/main" val="267777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4154B-DEBB-474B-A81B-DB9B786D79CB}" type="slidenum">
              <a:rPr lang="en-US" smtClean="0"/>
              <a:t>11</a:t>
            </a:fld>
            <a:endParaRPr lang="en-US"/>
          </a:p>
        </p:txBody>
      </p:sp>
    </p:spTree>
    <p:extLst>
      <p:ext uri="{BB962C8B-B14F-4D97-AF65-F5344CB8AC3E}">
        <p14:creationId xmlns:p14="http://schemas.microsoft.com/office/powerpoint/2010/main" val="2565557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Panhandle Wind Disturbance Report: NERC is not recommending a specific type of dynamic performance during faults for any technology; however, many BPS-connected inverter-based resources (and distributed energy resources) will significantly reduce active power for depressed voltages. The breadth and depth of the voltage depression is dependent on system strength and other factors. Regardless, this type of active power response to voltage will change grid dynamics and could have BPS reliability impacts over time. It is important, particularly in islanded systems, that the </a:t>
            </a:r>
            <a:r>
              <a:rPr lang="en-US" b="1" dirty="0"/>
              <a:t>active power reduction is minimized to avoid degraded frequency response</a:t>
            </a:r>
            <a:r>
              <a:rPr lang="en-US" dirty="0"/>
              <a:t>, </a:t>
            </a:r>
            <a:r>
              <a:rPr lang="en-US" b="1" dirty="0"/>
              <a:t>any active power reduction is recovered quick and in a stable manner, and dynamic reactive power is provided throughout to hold BPS voltages stable throughout the event (including the appropriate injection of fault current). </a:t>
            </a:r>
          </a:p>
        </p:txBody>
      </p:sp>
      <p:sp>
        <p:nvSpPr>
          <p:cNvPr id="4" name="Slide Number Placeholder 3"/>
          <p:cNvSpPr>
            <a:spLocks noGrp="1"/>
          </p:cNvSpPr>
          <p:nvPr>
            <p:ph type="sldNum" sz="quarter" idx="5"/>
          </p:nvPr>
        </p:nvSpPr>
        <p:spPr/>
        <p:txBody>
          <a:bodyPr/>
          <a:lstStyle/>
          <a:p>
            <a:fld id="{4804154B-DEBB-474B-A81B-DB9B786D79CB}" type="slidenum">
              <a:rPr lang="en-US" smtClean="0"/>
              <a:t>13</a:t>
            </a:fld>
            <a:endParaRPr lang="en-US"/>
          </a:p>
        </p:txBody>
      </p:sp>
    </p:spTree>
    <p:extLst>
      <p:ext uri="{BB962C8B-B14F-4D97-AF65-F5344CB8AC3E}">
        <p14:creationId xmlns:p14="http://schemas.microsoft.com/office/powerpoint/2010/main" val="2504388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olar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5C729-741E-6B44-A7AC-6AA7807CB8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13" name="Picture 12">
            <a:extLst>
              <a:ext uri="{FF2B5EF4-FFF2-40B4-BE49-F238E27FC236}">
                <a16:creationId xmlns:a16="http://schemas.microsoft.com/office/drawing/2014/main" id="{D03B6BA0-FD74-3B48-BAD0-3E4A9E15B1F0}"/>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6" name="Text Placeholder 9">
            <a:extLst>
              <a:ext uri="{FF2B5EF4-FFF2-40B4-BE49-F238E27FC236}">
                <a16:creationId xmlns:a16="http://schemas.microsoft.com/office/drawing/2014/main" id="{0D59EA06-173C-1546-822A-7C670BC5D4D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7" name="Text Placeholder 9">
            <a:extLst>
              <a:ext uri="{FF2B5EF4-FFF2-40B4-BE49-F238E27FC236}">
                <a16:creationId xmlns:a16="http://schemas.microsoft.com/office/drawing/2014/main" id="{6B2C24B5-2351-234E-8B14-24F097754E79}"/>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8" name="Text Placeholder 9">
            <a:extLst>
              <a:ext uri="{FF2B5EF4-FFF2-40B4-BE49-F238E27FC236}">
                <a16:creationId xmlns:a16="http://schemas.microsoft.com/office/drawing/2014/main" id="{F1B64898-8C6B-3D45-BAB4-948CF4362573}"/>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
        <p:nvSpPr>
          <p:cNvPr id="19" name="Rectangle 18">
            <a:extLst>
              <a:ext uri="{FF2B5EF4-FFF2-40B4-BE49-F238E27FC236}">
                <a16:creationId xmlns:a16="http://schemas.microsoft.com/office/drawing/2014/main" id="{B071445B-2387-3E4B-8C1C-E8291EC9C841}"/>
              </a:ext>
            </a:extLst>
          </p:cNvPr>
          <p:cNvSpPr/>
          <p:nvPr userDrawn="1"/>
        </p:nvSpPr>
        <p:spPr>
          <a:xfrm>
            <a:off x="10157021" y="6384051"/>
            <a:ext cx="1808508" cy="215444"/>
          </a:xfrm>
          <a:prstGeom prst="rect">
            <a:avLst/>
          </a:prstGeom>
        </p:spPr>
        <p:txBody>
          <a:bodyPr wrap="none">
            <a:spAutoFit/>
          </a:bodyPr>
          <a:lstStyle/>
          <a:p>
            <a:pPr algn="r"/>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Tree>
    <p:extLst>
      <p:ext uri="{BB962C8B-B14F-4D97-AF65-F5344CB8AC3E}">
        <p14:creationId xmlns:p14="http://schemas.microsoft.com/office/powerpoint/2010/main" val="3851023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Content and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3730752"/>
            <a:ext cx="5730240" cy="2560320"/>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7" name="Rectangle 6">
            <a:extLst>
              <a:ext uri="{FF2B5EF4-FFF2-40B4-BE49-F238E27FC236}">
                <a16:creationId xmlns:a16="http://schemas.microsoft.com/office/drawing/2014/main" id="{ACD4AFB6-B24F-9443-9607-C1CDD2BE6741}"/>
              </a:ext>
            </a:extLst>
          </p:cNvPr>
          <p:cNvSpPr/>
          <p:nvPr userDrawn="1"/>
        </p:nvSpPr>
        <p:spPr>
          <a:xfrm>
            <a:off x="0" y="2423160"/>
            <a:ext cx="6876288" cy="1078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tIns="182880" rIns="182880" bIns="182880" rtlCol="0" anchor="t"/>
          <a:lstStyle/>
          <a:p>
            <a:pPr algn="l"/>
            <a:r>
              <a:rPr lang="en-US" b="0" i="0" dirty="0">
                <a:solidFill>
                  <a:schemeClr val="bg1">
                    <a:lumMod val="50000"/>
                  </a:schemeClr>
                </a:solidFill>
                <a:latin typeface="Adobe Garamond Pro" panose="02020502060506020403" pitchFamily="18" charset="77"/>
              </a:rPr>
              <a:t>Master text</a:t>
            </a:r>
          </a:p>
        </p:txBody>
      </p:sp>
      <p:sp>
        <p:nvSpPr>
          <p:cNvPr id="10" name="Picture Placeholder 9">
            <a:extLst>
              <a:ext uri="{FF2B5EF4-FFF2-40B4-BE49-F238E27FC236}">
                <a16:creationId xmlns:a16="http://schemas.microsoft.com/office/drawing/2014/main" id="{01045617-583E-0444-9005-59B1F39BF3AA}"/>
              </a:ext>
            </a:extLst>
          </p:cNvPr>
          <p:cNvSpPr>
            <a:spLocks noGrp="1"/>
          </p:cNvSpPr>
          <p:nvPr>
            <p:ph type="pic" sz="quarter" idx="11"/>
          </p:nvPr>
        </p:nvSpPr>
        <p:spPr>
          <a:xfrm>
            <a:off x="6884988" y="2422525"/>
            <a:ext cx="5307012" cy="4435475"/>
          </a:xfrm>
          <a:prstGeom prst="rect">
            <a:avLst/>
          </a:prstGeom>
        </p:spPr>
        <p:txBody>
          <a:bodyPr/>
          <a:lstStyle/>
          <a:p>
            <a:r>
              <a:rPr lang="en-US"/>
              <a:t>Click icon to add picture</a:t>
            </a:r>
          </a:p>
        </p:txBody>
      </p:sp>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©2022 ESIG. All rights Reserved.</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421787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10631424" cy="4435283"/>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9557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Content and Ph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4888992" cy="4435283"/>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8EA22DD1-E91F-FA42-8D04-222AB7E59CE7}"/>
              </a:ext>
            </a:extLst>
          </p:cNvPr>
          <p:cNvSpPr>
            <a:spLocks noGrp="1"/>
          </p:cNvSpPr>
          <p:nvPr>
            <p:ph type="pic" sz="quarter" idx="11"/>
          </p:nvPr>
        </p:nvSpPr>
        <p:spPr>
          <a:xfrm>
            <a:off x="6089904" y="1417321"/>
            <a:ext cx="6102096" cy="5440679"/>
          </a:xfrm>
          <a:prstGeom prst="rect">
            <a:avLst/>
          </a:prstGeom>
        </p:spPr>
        <p:txBody>
          <a:bodyPr/>
          <a:lstStyle/>
          <a:p>
            <a:r>
              <a:rPr lang="en-US"/>
              <a:t>Click icon to add picture</a:t>
            </a:r>
          </a:p>
        </p:txBody>
      </p:sp>
    </p:spTree>
    <p:extLst>
      <p:ext uri="{BB962C8B-B14F-4D97-AF65-F5344CB8AC3E}">
        <p14:creationId xmlns:p14="http://schemas.microsoft.com/office/powerpoint/2010/main" val="814716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Content and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6858F-0CBF-E048-80B1-FEEF590CB624}"/>
              </a:ext>
            </a:extLst>
          </p:cNvPr>
          <p:cNvSpPr/>
          <p:nvPr userDrawn="1"/>
        </p:nvSpPr>
        <p:spPr>
          <a:xfrm>
            <a:off x="6111240" y="1426464"/>
            <a:ext cx="608076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4888992" cy="4435283"/>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8EA22DD1-E91F-FA42-8D04-222AB7E59CE7}"/>
              </a:ext>
            </a:extLst>
          </p:cNvPr>
          <p:cNvSpPr>
            <a:spLocks noGrp="1"/>
          </p:cNvSpPr>
          <p:nvPr>
            <p:ph type="pic" sz="quarter" idx="11"/>
          </p:nvPr>
        </p:nvSpPr>
        <p:spPr>
          <a:xfrm>
            <a:off x="6547104" y="1828800"/>
            <a:ext cx="5184648" cy="4160520"/>
          </a:xfrm>
          <a:prstGeom prst="rect">
            <a:avLst/>
          </a:prstGeom>
        </p:spPr>
        <p:txBody>
          <a:bodyPr/>
          <a:lstStyle/>
          <a:p>
            <a:r>
              <a:rPr lang="en-US"/>
              <a:t>Click icon to add picture</a:t>
            </a:r>
          </a:p>
        </p:txBody>
      </p:sp>
      <p:sp>
        <p:nvSpPr>
          <p:cNvPr id="7" name="TextBox 6">
            <a:extLst>
              <a:ext uri="{FF2B5EF4-FFF2-40B4-BE49-F238E27FC236}">
                <a16:creationId xmlns:a16="http://schemas.microsoft.com/office/drawing/2014/main" id="{9844447A-C159-AA4A-8782-432E5F41E967}"/>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8" name="Rectangle 7">
            <a:extLst>
              <a:ext uri="{FF2B5EF4-FFF2-40B4-BE49-F238E27FC236}">
                <a16:creationId xmlns:a16="http://schemas.microsoft.com/office/drawing/2014/main" id="{D1B85FA8-3964-F34E-AD25-B6B3AD70ACDB}"/>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©2022 ESIG. All rights Reserved.</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1751103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8EEE03-E602-EF4B-86D5-0ACBA75E9B5F}"/>
              </a:ext>
            </a:extLst>
          </p:cNvPr>
          <p:cNvSpPr/>
          <p:nvPr userDrawn="1"/>
        </p:nvSpPr>
        <p:spPr>
          <a:xfrm>
            <a:off x="0" y="1426464"/>
            <a:ext cx="608076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2F1A0E40-6F26-E840-873C-93B28B15FF1F}"/>
              </a:ext>
            </a:extLst>
          </p:cNvPr>
          <p:cNvSpPr>
            <a:spLocks noGrp="1"/>
          </p:cNvSpPr>
          <p:nvPr>
            <p:ph sz="quarter" idx="12"/>
          </p:nvPr>
        </p:nvSpPr>
        <p:spPr>
          <a:xfrm>
            <a:off x="762000" y="1855789"/>
            <a:ext cx="4861560"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BBB4E26C-3274-6B44-BC40-045BE94ED8F3}"/>
              </a:ext>
            </a:extLst>
          </p:cNvPr>
          <p:cNvSpPr>
            <a:spLocks noGrp="1"/>
          </p:cNvSpPr>
          <p:nvPr>
            <p:ph sz="quarter" idx="13"/>
          </p:nvPr>
        </p:nvSpPr>
        <p:spPr>
          <a:xfrm>
            <a:off x="6477000" y="1855789"/>
            <a:ext cx="4861560"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2351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AAC3D4-C28D-E042-887C-2CEBC9BD7C5D}"/>
              </a:ext>
            </a:extLst>
          </p:cNvPr>
          <p:cNvSpPr/>
          <p:nvPr userDrawn="1"/>
        </p:nvSpPr>
        <p:spPr>
          <a:xfrm>
            <a:off x="4151376" y="1426464"/>
            <a:ext cx="393192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8E3667D3-938E-2B4A-81B9-3C6F05497602}"/>
              </a:ext>
            </a:extLst>
          </p:cNvPr>
          <p:cNvSpPr>
            <a:spLocks noGrp="1"/>
          </p:cNvSpPr>
          <p:nvPr>
            <p:ph sz="quarter" idx="12"/>
          </p:nvPr>
        </p:nvSpPr>
        <p:spPr>
          <a:xfrm>
            <a:off x="762000" y="1855789"/>
            <a:ext cx="3110591"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E2D8C58B-BEAE-6E4C-BA5B-5BBE275957B9}"/>
              </a:ext>
            </a:extLst>
          </p:cNvPr>
          <p:cNvSpPr>
            <a:spLocks noGrp="1"/>
          </p:cNvSpPr>
          <p:nvPr>
            <p:ph sz="quarter" idx="13"/>
          </p:nvPr>
        </p:nvSpPr>
        <p:spPr>
          <a:xfrm>
            <a:off x="4544568" y="1855789"/>
            <a:ext cx="3110591"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8E4576EE-45A6-FC4E-BADD-BAAC199F036E}"/>
              </a:ext>
            </a:extLst>
          </p:cNvPr>
          <p:cNvSpPr>
            <a:spLocks noGrp="1"/>
          </p:cNvSpPr>
          <p:nvPr>
            <p:ph sz="quarter" idx="14"/>
          </p:nvPr>
        </p:nvSpPr>
        <p:spPr>
          <a:xfrm>
            <a:off x="8409432" y="1855789"/>
            <a:ext cx="3110591"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5972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C18CFF-3ACC-124D-A5D8-85C3268CCE61}"/>
              </a:ext>
            </a:extLst>
          </p:cNvPr>
          <p:cNvSpPr>
            <a:spLocks noGrp="1"/>
          </p:cNvSpPr>
          <p:nvPr>
            <p:ph type="pic" sz="quarter" idx="11"/>
          </p:nvPr>
        </p:nvSpPr>
        <p:spPr>
          <a:xfrm>
            <a:off x="6546850" y="0"/>
            <a:ext cx="5645150" cy="6858000"/>
          </a:xfrm>
          <a:prstGeom prst="rect">
            <a:avLst/>
          </a:prstGeom>
        </p:spPr>
        <p:txBody>
          <a:bodyPr/>
          <a:lstStyle/>
          <a:p>
            <a:r>
              <a:rPr lang="en-US"/>
              <a:t>Click icon to add picture</a:t>
            </a:r>
            <a:endParaRPr lang="en-US" dirty="0"/>
          </a:p>
        </p:txBody>
      </p:sp>
      <p:sp>
        <p:nvSpPr>
          <p:cNvPr id="3" name="TextBox 2">
            <a:extLst>
              <a:ext uri="{FF2B5EF4-FFF2-40B4-BE49-F238E27FC236}">
                <a16:creationId xmlns:a16="http://schemas.microsoft.com/office/drawing/2014/main" id="{D3201DCF-858F-4B4F-AEB0-9FE083ACDFE5}"/>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4" name="Content Placeholder 2">
            <a:extLst>
              <a:ext uri="{FF2B5EF4-FFF2-40B4-BE49-F238E27FC236}">
                <a16:creationId xmlns:a16="http://schemas.microsoft.com/office/drawing/2014/main" id="{AB526064-51DA-114D-B6D1-B01DD7DBDDC1}"/>
              </a:ext>
            </a:extLst>
          </p:cNvPr>
          <p:cNvSpPr>
            <a:spLocks noGrp="1"/>
          </p:cNvSpPr>
          <p:nvPr>
            <p:ph sz="quarter" idx="10"/>
          </p:nvPr>
        </p:nvSpPr>
        <p:spPr>
          <a:xfrm>
            <a:off x="762000" y="804673"/>
            <a:ext cx="5026152" cy="5321807"/>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6105BCA0-4929-8544-B288-C74A4899E1CD}"/>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©2022 ESIG. All rights Reserved.</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1015190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Slide: Transmiss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EC4189-A8B6-764E-9262-6C7626146A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19" name="TextBox 18">
            <a:extLst>
              <a:ext uri="{FF2B5EF4-FFF2-40B4-BE49-F238E27FC236}">
                <a16:creationId xmlns:a16="http://schemas.microsoft.com/office/drawing/2014/main" id="{69207D67-D731-3B4C-8D2F-B105B9A913B7}"/>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Tree>
    <p:extLst>
      <p:ext uri="{BB962C8B-B14F-4D97-AF65-F5344CB8AC3E}">
        <p14:creationId xmlns:p14="http://schemas.microsoft.com/office/powerpoint/2010/main" val="250241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Slide: Solar, Wind, Hyd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4F66D-F4B7-6647-81B3-3BED9C610C4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9" name="TextBox 8">
            <a:extLst>
              <a:ext uri="{FF2B5EF4-FFF2-40B4-BE49-F238E27FC236}">
                <a16:creationId xmlns:a16="http://schemas.microsoft.com/office/drawing/2014/main" id="{F2B99031-DE0B-0444-B268-EE84F1F2F248}"/>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Tree>
    <p:extLst>
      <p:ext uri="{BB962C8B-B14F-4D97-AF65-F5344CB8AC3E}">
        <p14:creationId xmlns:p14="http://schemas.microsoft.com/office/powerpoint/2010/main" val="2184710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Section Slide: Wi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7AC249-3562-9C4F-97A1-32363089E1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9" name="TextBox 8">
            <a:extLst>
              <a:ext uri="{FF2B5EF4-FFF2-40B4-BE49-F238E27FC236}">
                <a16:creationId xmlns:a16="http://schemas.microsoft.com/office/drawing/2014/main" id="{E4971496-21EE-2449-A97A-38916EFF48EB}"/>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Tree>
    <p:extLst>
      <p:ext uri="{BB962C8B-B14F-4D97-AF65-F5344CB8AC3E}">
        <p14:creationId xmlns:p14="http://schemas.microsoft.com/office/powerpoint/2010/main" val="1783244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mission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EA1F4-4004-E94D-8C88-5E9B936714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
        <p:nvSpPr>
          <p:cNvPr id="12" name="Rectangle 11">
            <a:extLst>
              <a:ext uri="{FF2B5EF4-FFF2-40B4-BE49-F238E27FC236}">
                <a16:creationId xmlns:a16="http://schemas.microsoft.com/office/drawing/2014/main" id="{46D72123-287B-4147-894B-02484980DCA5}"/>
              </a:ext>
            </a:extLst>
          </p:cNvPr>
          <p:cNvSpPr/>
          <p:nvPr userDrawn="1"/>
        </p:nvSpPr>
        <p:spPr>
          <a:xfrm>
            <a:off x="10157021" y="6384051"/>
            <a:ext cx="1808508" cy="215444"/>
          </a:xfrm>
          <a:prstGeom prst="rect">
            <a:avLst/>
          </a:prstGeom>
        </p:spPr>
        <p:txBody>
          <a:bodyPr wrap="none">
            <a:spAutoFit/>
          </a:bodyPr>
          <a:lstStyle/>
          <a:p>
            <a:pPr algn="r"/>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Tree>
    <p:extLst>
      <p:ext uri="{BB962C8B-B14F-4D97-AF65-F5344CB8AC3E}">
        <p14:creationId xmlns:p14="http://schemas.microsoft.com/office/powerpoint/2010/main" val="92407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Section Slide: Sola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4B2ACC-6F4D-BB4E-BDEF-9027A56168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Tree>
    <p:extLst>
      <p:ext uri="{BB962C8B-B14F-4D97-AF65-F5344CB8AC3E}">
        <p14:creationId xmlns:p14="http://schemas.microsoft.com/office/powerpoint/2010/main" val="536394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E8738-52F8-3B4D-8F30-939ADE9ADA94}"/>
              </a:ext>
            </a:extLst>
          </p:cNvPr>
          <p:cNvPicPr>
            <a:picLocks noChangeAspect="1"/>
          </p:cNvPicPr>
          <p:nvPr userDrawn="1"/>
        </p:nvPicPr>
        <p:blipFill>
          <a:blip r:embed="rId2"/>
          <a:stretch>
            <a:fillRect/>
          </a:stretch>
        </p:blipFill>
        <p:spPr>
          <a:xfrm>
            <a:off x="0" y="0"/>
            <a:ext cx="5842000" cy="6858000"/>
          </a:xfrm>
          <a:prstGeom prst="rect">
            <a:avLst/>
          </a:prstGeom>
        </p:spPr>
      </p:pic>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
        <p:nvSpPr>
          <p:cNvPr id="9" name="TextBox 8">
            <a:extLst>
              <a:ext uri="{FF2B5EF4-FFF2-40B4-BE49-F238E27FC236}">
                <a16:creationId xmlns:a16="http://schemas.microsoft.com/office/drawing/2014/main" id="{47DA6BAB-A4FE-E945-99F3-FAA70212572B}"/>
              </a:ext>
            </a:extLst>
          </p:cNvPr>
          <p:cNvSpPr txBox="1"/>
          <p:nvPr userDrawn="1"/>
        </p:nvSpPr>
        <p:spPr>
          <a:xfrm>
            <a:off x="11463528" y="62605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10" name="Rectangle 9">
            <a:extLst>
              <a:ext uri="{FF2B5EF4-FFF2-40B4-BE49-F238E27FC236}">
                <a16:creationId xmlns:a16="http://schemas.microsoft.com/office/drawing/2014/main" id="{DF03549B-0803-754F-9635-CE3109E84F6E}"/>
              </a:ext>
            </a:extLst>
          </p:cNvPr>
          <p:cNvSpPr/>
          <p:nvPr userDrawn="1"/>
        </p:nvSpPr>
        <p:spPr>
          <a:xfrm>
            <a:off x="10309421" y="65273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©2022 ESIG. All rights Reserved.</a:t>
            </a:r>
            <a:endParaRPr lang="en-US" sz="800" b="0" dirty="0">
              <a:solidFill>
                <a:schemeClr val="bg1">
                  <a:lumMod val="75000"/>
                </a:schemeClr>
              </a:solidFill>
              <a:effectLst/>
              <a:latin typeface="Montserrat SemiBold" pitchFamily="2" charset="77"/>
            </a:endParaRPr>
          </a:p>
        </p:txBody>
      </p:sp>
      <p:sp>
        <p:nvSpPr>
          <p:cNvPr id="13" name="Text Placeholder 9">
            <a:extLst>
              <a:ext uri="{FF2B5EF4-FFF2-40B4-BE49-F238E27FC236}">
                <a16:creationId xmlns:a16="http://schemas.microsoft.com/office/drawing/2014/main" id="{B518C828-5381-C946-9457-D9797D1A4D68}"/>
              </a:ext>
            </a:extLst>
          </p:cNvPr>
          <p:cNvSpPr>
            <a:spLocks noGrp="1"/>
          </p:cNvSpPr>
          <p:nvPr>
            <p:ph type="body" sz="quarter" idx="10" hasCustomPrompt="1"/>
          </p:nvPr>
        </p:nvSpPr>
        <p:spPr>
          <a:xfrm>
            <a:off x="6583806" y="4855528"/>
            <a:ext cx="3985582" cy="329120"/>
          </a:xfrm>
          <a:prstGeom prst="rect">
            <a:avLst/>
          </a:prstGeom>
        </p:spPr>
        <p:txBody>
          <a:bodyPr/>
          <a:lstStyle>
            <a:lvl1pPr marL="0" indent="0">
              <a:buNone/>
              <a:defRPr sz="2000" b="0" i="0">
                <a:solidFill>
                  <a:srgbClr val="4297CB"/>
                </a:solidFill>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4" name="Text Placeholder 9">
            <a:extLst>
              <a:ext uri="{FF2B5EF4-FFF2-40B4-BE49-F238E27FC236}">
                <a16:creationId xmlns:a16="http://schemas.microsoft.com/office/drawing/2014/main" id="{4D026F84-2862-5545-9177-281BB9EEFA8C}"/>
              </a:ext>
            </a:extLst>
          </p:cNvPr>
          <p:cNvSpPr>
            <a:spLocks noGrp="1"/>
          </p:cNvSpPr>
          <p:nvPr>
            <p:ph type="body" sz="quarter" idx="12" hasCustomPrompt="1"/>
          </p:nvPr>
        </p:nvSpPr>
        <p:spPr>
          <a:xfrm>
            <a:off x="6583806" y="5365375"/>
            <a:ext cx="3985582" cy="662671"/>
          </a:xfrm>
          <a:prstGeom prst="rect">
            <a:avLst/>
          </a:prstGeom>
        </p:spPr>
        <p:txBody>
          <a:bodyPr anchor="b"/>
          <a:lstStyle>
            <a:lvl1pPr marL="0" indent="0">
              <a:buNone/>
              <a:defRPr sz="1500" b="0" i="1">
                <a:solidFill>
                  <a:schemeClr val="bg1">
                    <a:lumMod val="65000"/>
                  </a:schemeClr>
                </a:solidFill>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Contact info</a:t>
            </a:r>
          </a:p>
        </p:txBody>
      </p:sp>
    </p:spTree>
    <p:extLst>
      <p:ext uri="{BB962C8B-B14F-4D97-AF65-F5344CB8AC3E}">
        <p14:creationId xmlns:p14="http://schemas.microsoft.com/office/powerpoint/2010/main" val="2959488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Wind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4602AC-CA75-DE45-8E20-1F3E94FF43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
        <p:nvSpPr>
          <p:cNvPr id="12" name="Rectangle 11">
            <a:extLst>
              <a:ext uri="{FF2B5EF4-FFF2-40B4-BE49-F238E27FC236}">
                <a16:creationId xmlns:a16="http://schemas.microsoft.com/office/drawing/2014/main" id="{4F83B73E-491A-2041-818C-DFC411DBB8AF}"/>
              </a:ext>
            </a:extLst>
          </p:cNvPr>
          <p:cNvSpPr/>
          <p:nvPr userDrawn="1"/>
        </p:nvSpPr>
        <p:spPr>
          <a:xfrm>
            <a:off x="10157021" y="6384051"/>
            <a:ext cx="1808508" cy="215444"/>
          </a:xfrm>
          <a:prstGeom prst="rect">
            <a:avLst/>
          </a:prstGeom>
        </p:spPr>
        <p:txBody>
          <a:bodyPr wrap="none">
            <a:spAutoFit/>
          </a:bodyPr>
          <a:lstStyle/>
          <a:p>
            <a:pPr algn="r"/>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Tree>
    <p:extLst>
      <p:ext uri="{BB962C8B-B14F-4D97-AF65-F5344CB8AC3E}">
        <p14:creationId xmlns:p14="http://schemas.microsoft.com/office/powerpoint/2010/main" val="3190928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olar Wind Transmission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EF037E-1515-D44E-A5DB-0BE68F0BA7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Tree>
    <p:extLst>
      <p:ext uri="{BB962C8B-B14F-4D97-AF65-F5344CB8AC3E}">
        <p14:creationId xmlns:p14="http://schemas.microsoft.com/office/powerpoint/2010/main" val="228301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Buildings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A95210-627D-7C43-B61A-AB65F02137D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Tree>
    <p:extLst>
      <p:ext uri="{BB962C8B-B14F-4D97-AF65-F5344CB8AC3E}">
        <p14:creationId xmlns:p14="http://schemas.microsoft.com/office/powerpoint/2010/main" val="1635311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Scenery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44CAA1-FE27-EE4F-A40E-22534542E2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Tree>
    <p:extLst>
      <p:ext uri="{BB962C8B-B14F-4D97-AF65-F5344CB8AC3E}">
        <p14:creationId xmlns:p14="http://schemas.microsoft.com/office/powerpoint/2010/main" val="3059000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Buildings 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4BA2E4-6051-0043-9B35-423A8BCDD8DA}"/>
              </a:ext>
            </a:extLst>
          </p:cNvPr>
          <p:cNvSpPr/>
          <p:nvPr userDrawn="1"/>
        </p:nvSpPr>
        <p:spPr>
          <a:xfrm>
            <a:off x="225082" y="225084"/>
            <a:ext cx="11746523" cy="6372665"/>
          </a:xfrm>
          <a:prstGeom prst="rect">
            <a:avLst/>
          </a:prstGeom>
          <a:solidFill>
            <a:srgbClr val="187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2"/>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Tree>
    <p:extLst>
      <p:ext uri="{BB962C8B-B14F-4D97-AF65-F5344CB8AC3E}">
        <p14:creationId xmlns:p14="http://schemas.microsoft.com/office/powerpoint/2010/main" val="33252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Content and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3118104"/>
            <a:ext cx="10576560" cy="3172968"/>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©2022 ESIG. All rights Reserved.</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386552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uthor Bio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©2022 ESIG. All rights Reserved.</a:t>
            </a:r>
            <a:endParaRPr lang="en-US" sz="800" b="0" dirty="0">
              <a:solidFill>
                <a:schemeClr val="bg1">
                  <a:lumMod val="75000"/>
                </a:schemeClr>
              </a:solidFill>
              <a:effectLst/>
              <a:latin typeface="Montserrat SemiBold" pitchFamily="2" charset="77"/>
            </a:endParaRPr>
          </a:p>
        </p:txBody>
      </p:sp>
      <p:sp>
        <p:nvSpPr>
          <p:cNvPr id="7" name="Text Placeholder 6">
            <a:extLst>
              <a:ext uri="{FF2B5EF4-FFF2-40B4-BE49-F238E27FC236}">
                <a16:creationId xmlns:a16="http://schemas.microsoft.com/office/drawing/2014/main" id="{80608B13-5B2D-DC4D-A252-9B4F170B3C9C}"/>
              </a:ext>
            </a:extLst>
          </p:cNvPr>
          <p:cNvSpPr>
            <a:spLocks noGrp="1"/>
          </p:cNvSpPr>
          <p:nvPr>
            <p:ph type="body" sz="quarter" idx="10"/>
          </p:nvPr>
        </p:nvSpPr>
        <p:spPr>
          <a:xfrm>
            <a:off x="1316736" y="5669217"/>
            <a:ext cx="3264535" cy="283527"/>
          </a:xfrm>
          <a:prstGeom prst="rect">
            <a:avLst/>
          </a:prstGeom>
        </p:spPr>
        <p:txBody>
          <a:bodyPr/>
          <a:lstStyle>
            <a:lvl1pPr marL="0" indent="0" algn="ctr">
              <a:buNone/>
              <a:defRPr sz="1600">
                <a:solidFill>
                  <a:srgbClr val="204C82"/>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EDC7BB8C-8A58-9349-BA13-0A4B7AE4FE5D}"/>
              </a:ext>
            </a:extLst>
          </p:cNvPr>
          <p:cNvSpPr>
            <a:spLocks noGrp="1"/>
          </p:cNvSpPr>
          <p:nvPr>
            <p:ph type="pic" sz="quarter" idx="11"/>
          </p:nvPr>
        </p:nvSpPr>
        <p:spPr>
          <a:xfrm>
            <a:off x="1033463" y="1691641"/>
            <a:ext cx="3785425" cy="3774702"/>
          </a:xfrm>
          <a:prstGeom prst="ellipse">
            <a:avLst/>
          </a:prstGeom>
          <a:solidFill>
            <a:schemeClr val="bg1">
              <a:lumMod val="95000"/>
            </a:schemeClr>
          </a:solidFill>
        </p:spPr>
        <p:txBody>
          <a:bodyPr/>
          <a:lstStyle>
            <a:lvl1pPr marL="0" indent="0">
              <a:buNone/>
              <a:defRPr/>
            </a:lvl1pPr>
          </a:lstStyle>
          <a:p>
            <a:r>
              <a:rPr lang="en-US"/>
              <a:t>Click icon to add picture</a:t>
            </a:r>
            <a:endParaRPr lang="en-US" dirty="0"/>
          </a:p>
        </p:txBody>
      </p:sp>
      <p:sp>
        <p:nvSpPr>
          <p:cNvPr id="15" name="Content Placeholder 14">
            <a:extLst>
              <a:ext uri="{FF2B5EF4-FFF2-40B4-BE49-F238E27FC236}">
                <a16:creationId xmlns:a16="http://schemas.microsoft.com/office/drawing/2014/main" id="{CCB9364F-A7F6-7342-97C1-28DE6F323A57}"/>
              </a:ext>
            </a:extLst>
          </p:cNvPr>
          <p:cNvSpPr>
            <a:spLocks noGrp="1"/>
          </p:cNvSpPr>
          <p:nvPr>
            <p:ph sz="quarter" idx="12"/>
          </p:nvPr>
        </p:nvSpPr>
        <p:spPr>
          <a:xfrm>
            <a:off x="5505450" y="3100388"/>
            <a:ext cx="5815013" cy="3190875"/>
          </a:xfrm>
          <a:prstGeom prst="rect">
            <a:avLst/>
          </a:prstGeom>
        </p:spPr>
        <p:txBody>
          <a:bodyPr/>
          <a:lstStyle>
            <a:lvl1pPr marL="0" indent="0">
              <a:buNone/>
              <a:defRPr b="0" i="0">
                <a:solidFill>
                  <a:schemeClr val="bg1">
                    <a:lumMod val="50000"/>
                  </a:schemeClr>
                </a:solidFill>
                <a:latin typeface="Adobe Garamond Pro" panose="02020502060506020403" pitchFamily="18" charset="77"/>
              </a:defRPr>
            </a:lvl1pPr>
            <a:lvl2pPr marL="285750" indent="0">
              <a:buNone/>
              <a:defRPr b="0" i="0">
                <a:solidFill>
                  <a:schemeClr val="bg1">
                    <a:lumMod val="50000"/>
                  </a:schemeClr>
                </a:solidFill>
                <a:latin typeface="Adobe Garamond Pro" panose="02020502060506020403" pitchFamily="18" charset="77"/>
              </a:defRPr>
            </a:lvl2pPr>
            <a:lvl3pPr marL="682625" indent="0">
              <a:buNone/>
              <a:defRPr b="0" i="0">
                <a:solidFill>
                  <a:schemeClr val="bg1">
                    <a:lumMod val="50000"/>
                  </a:schemeClr>
                </a:solidFill>
                <a:latin typeface="Adobe Garamond Pro" panose="02020502060506020403" pitchFamily="18" charset="77"/>
              </a:defRPr>
            </a:lvl3pPr>
            <a:lvl4pPr marL="1092200" indent="0">
              <a:buNone/>
              <a:defRPr b="0" i="0">
                <a:solidFill>
                  <a:schemeClr val="bg1">
                    <a:lumMod val="50000"/>
                  </a:schemeClr>
                </a:solidFill>
                <a:latin typeface="Adobe Garamond Pro" panose="02020502060506020403" pitchFamily="18" charset="77"/>
              </a:defRPr>
            </a:lvl4pPr>
            <a:lvl5pPr marL="1377950" indent="0">
              <a:buNone/>
              <a:defRPr b="0" i="0">
                <a:solidFill>
                  <a:schemeClr val="bg1">
                    <a:lumMod val="50000"/>
                  </a:schemeClr>
                </a:solidFill>
                <a:latin typeface="Adobe Garamond Pro" panose="02020502060506020403" pitchFamily="18" charset="77"/>
              </a:defRPr>
            </a:lvl5pPr>
          </a:lstStyle>
          <a:p>
            <a:pPr lvl="0"/>
            <a:r>
              <a:rPr lang="en-US"/>
              <a:t>Click to edit Master text styles</a:t>
            </a:r>
          </a:p>
        </p:txBody>
      </p:sp>
      <p:sp>
        <p:nvSpPr>
          <p:cNvPr id="16" name="Text Placeholder 6">
            <a:extLst>
              <a:ext uri="{FF2B5EF4-FFF2-40B4-BE49-F238E27FC236}">
                <a16:creationId xmlns:a16="http://schemas.microsoft.com/office/drawing/2014/main" id="{137C2613-436D-7646-847D-F9820E259E91}"/>
              </a:ext>
            </a:extLst>
          </p:cNvPr>
          <p:cNvSpPr>
            <a:spLocks noGrp="1"/>
          </p:cNvSpPr>
          <p:nvPr>
            <p:ph type="body" sz="quarter" idx="13"/>
          </p:nvPr>
        </p:nvSpPr>
        <p:spPr>
          <a:xfrm>
            <a:off x="1316736" y="6019800"/>
            <a:ext cx="3264535" cy="283527"/>
          </a:xfrm>
          <a:prstGeom prst="rect">
            <a:avLst/>
          </a:prstGeom>
        </p:spPr>
        <p:txBody>
          <a:bodyPr/>
          <a:lstStyle>
            <a:lvl1pPr marL="0" indent="0" algn="ctr">
              <a:buNone/>
              <a:defRPr sz="1600" b="0" i="1">
                <a:solidFill>
                  <a:schemeClr val="bg1">
                    <a:lumMod val="50000"/>
                  </a:schemeClr>
                </a:solidFill>
                <a:latin typeface="Adobe Garamond Pro" panose="02020502060506020403" pitchFamily="18" charset="77"/>
              </a:defRPr>
            </a:lvl1pPr>
          </a:lstStyle>
          <a:p>
            <a:pPr lvl="0"/>
            <a:r>
              <a:rPr lang="en-US"/>
              <a:t>Click to edit Master text styles</a:t>
            </a:r>
          </a:p>
        </p:txBody>
      </p:sp>
    </p:spTree>
    <p:extLst>
      <p:ext uri="{BB962C8B-B14F-4D97-AF65-F5344CB8AC3E}">
        <p14:creationId xmlns:p14="http://schemas.microsoft.com/office/powerpoint/2010/main" val="1239515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CBC63-F6BB-6241-BE7B-A01CF9ADAC20}"/>
              </a:ext>
            </a:extLst>
          </p:cNvPr>
          <p:cNvPicPr>
            <a:picLocks noChangeAspect="1"/>
          </p:cNvPicPr>
          <p:nvPr userDrawn="1"/>
        </p:nvPicPr>
        <p:blipFill rotWithShape="1">
          <a:blip r:embed="rId23"/>
          <a:srcRect t="635" b="-1"/>
          <a:stretch/>
        </p:blipFill>
        <p:spPr>
          <a:xfrm>
            <a:off x="-1" y="0"/>
            <a:ext cx="12192001" cy="1430189"/>
          </a:xfrm>
          <a:prstGeom prst="rect">
            <a:avLst/>
          </a:prstGeom>
        </p:spPr>
      </p:pic>
      <p:pic>
        <p:nvPicPr>
          <p:cNvPr id="12" name="Picture 11">
            <a:extLst>
              <a:ext uri="{FF2B5EF4-FFF2-40B4-BE49-F238E27FC236}">
                <a16:creationId xmlns:a16="http://schemas.microsoft.com/office/drawing/2014/main" id="{8EC245BE-61FB-BB4A-8E25-A3E1F791B435}"/>
              </a:ext>
            </a:extLst>
          </p:cNvPr>
          <p:cNvPicPr>
            <a:picLocks noChangeAspect="1"/>
          </p:cNvPicPr>
          <p:nvPr userDrawn="1"/>
        </p:nvPicPr>
        <p:blipFill>
          <a:blip r:embed="rId24"/>
          <a:stretch>
            <a:fillRect/>
          </a:stretch>
        </p:blipFill>
        <p:spPr>
          <a:xfrm>
            <a:off x="10942320" y="54864"/>
            <a:ext cx="1024129" cy="1280160"/>
          </a:xfrm>
          <a:prstGeom prst="rect">
            <a:avLst/>
          </a:prstGeom>
        </p:spPr>
      </p:pic>
      <p:sp>
        <p:nvSpPr>
          <p:cNvPr id="13" name="TextBox 12">
            <a:extLst>
              <a:ext uri="{FF2B5EF4-FFF2-40B4-BE49-F238E27FC236}">
                <a16:creationId xmlns:a16="http://schemas.microsoft.com/office/drawing/2014/main" id="{DC36D76A-4CE1-1D47-A2A4-434AB4553162}"/>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14" name="Rectangle 13">
            <a:extLst>
              <a:ext uri="{FF2B5EF4-FFF2-40B4-BE49-F238E27FC236}">
                <a16:creationId xmlns:a16="http://schemas.microsoft.com/office/drawing/2014/main" id="{CE277AB2-5E37-2148-B9EB-63192DA317FC}"/>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©2022 ESIG. All rights Reserved.</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4171356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hyperlink" Target="https://www.nerc.com/pa/rrm/ea/Documents/Panhandle_Wind_Disturbance_Report.pdf" TargetMode="External"/><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channel/UCHfBken6UVuCJQmAfGv1vJA" TargetMode="External"/><Relationship Id="rId3" Type="http://schemas.openxmlformats.org/officeDocument/2006/relationships/image" Target="../media/image22.png"/><Relationship Id="rId7" Type="http://schemas.openxmlformats.org/officeDocument/2006/relationships/hyperlink" Target="https://www.esig.energy/event/joint-generator-interconnection-workshop/"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F3EBC-2CB0-1F7B-BD81-4F96DA6C2C71}"/>
              </a:ext>
            </a:extLst>
          </p:cNvPr>
          <p:cNvSpPr>
            <a:spLocks noGrp="1"/>
          </p:cNvSpPr>
          <p:nvPr>
            <p:ph type="title"/>
          </p:nvPr>
        </p:nvSpPr>
        <p:spPr/>
        <p:txBody>
          <a:bodyPr/>
          <a:lstStyle/>
          <a:p>
            <a:r>
              <a:rPr lang="en-US" dirty="0"/>
              <a:t>ERCOT IBRTF: NERC and Other Industry Updates</a:t>
            </a:r>
          </a:p>
        </p:txBody>
      </p:sp>
      <p:sp>
        <p:nvSpPr>
          <p:cNvPr id="3" name="Text Placeholder 2">
            <a:extLst>
              <a:ext uri="{FF2B5EF4-FFF2-40B4-BE49-F238E27FC236}">
                <a16:creationId xmlns:a16="http://schemas.microsoft.com/office/drawing/2014/main" id="{728067E0-A322-F4F5-F161-C6A1AB6F19C3}"/>
              </a:ext>
            </a:extLst>
          </p:cNvPr>
          <p:cNvSpPr>
            <a:spLocks noGrp="1"/>
          </p:cNvSpPr>
          <p:nvPr>
            <p:ph type="body" sz="quarter" idx="10"/>
          </p:nvPr>
        </p:nvSpPr>
        <p:spPr/>
        <p:txBody>
          <a:bodyPr/>
          <a:lstStyle/>
          <a:p>
            <a:r>
              <a:rPr lang="en-US" dirty="0"/>
              <a:t>Julia Matevosyan</a:t>
            </a:r>
          </a:p>
        </p:txBody>
      </p:sp>
      <p:sp>
        <p:nvSpPr>
          <p:cNvPr id="4" name="Text Placeholder 3">
            <a:extLst>
              <a:ext uri="{FF2B5EF4-FFF2-40B4-BE49-F238E27FC236}">
                <a16:creationId xmlns:a16="http://schemas.microsoft.com/office/drawing/2014/main" id="{A84182AE-53B5-0026-6885-39BAE551F5FD}"/>
              </a:ext>
            </a:extLst>
          </p:cNvPr>
          <p:cNvSpPr>
            <a:spLocks noGrp="1"/>
          </p:cNvSpPr>
          <p:nvPr>
            <p:ph type="body" sz="quarter" idx="11"/>
          </p:nvPr>
        </p:nvSpPr>
        <p:spPr/>
        <p:txBody>
          <a:bodyPr/>
          <a:lstStyle/>
          <a:p>
            <a:r>
              <a:rPr lang="en-US" dirty="0"/>
              <a:t>08/11/2022</a:t>
            </a:r>
          </a:p>
        </p:txBody>
      </p:sp>
      <p:sp>
        <p:nvSpPr>
          <p:cNvPr id="5" name="Text Placeholder 4">
            <a:extLst>
              <a:ext uri="{FF2B5EF4-FFF2-40B4-BE49-F238E27FC236}">
                <a16:creationId xmlns:a16="http://schemas.microsoft.com/office/drawing/2014/main" id="{D0F7869D-F175-9B61-D217-4DC98F483A56}"/>
              </a:ext>
            </a:extLst>
          </p:cNvPr>
          <p:cNvSpPr>
            <a:spLocks noGrp="1"/>
          </p:cNvSpPr>
          <p:nvPr>
            <p:ph type="body" sz="quarter" idx="12"/>
          </p:nvPr>
        </p:nvSpPr>
        <p:spPr/>
        <p:txBody>
          <a:bodyPr/>
          <a:lstStyle/>
          <a:p>
            <a:r>
              <a:rPr lang="en-US" dirty="0"/>
              <a:t>Chief Engineer</a:t>
            </a:r>
          </a:p>
        </p:txBody>
      </p:sp>
    </p:spTree>
    <p:extLst>
      <p:ext uri="{BB962C8B-B14F-4D97-AF65-F5344CB8AC3E}">
        <p14:creationId xmlns:p14="http://schemas.microsoft.com/office/powerpoint/2010/main" val="3496937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CAC81-7ECC-B6E0-80AF-EB07E65CE0A8}"/>
              </a:ext>
            </a:extLst>
          </p:cNvPr>
          <p:cNvSpPr>
            <a:spLocks noGrp="1"/>
          </p:cNvSpPr>
          <p:nvPr>
            <p:ph type="title"/>
          </p:nvPr>
        </p:nvSpPr>
        <p:spPr/>
        <p:txBody>
          <a:bodyPr/>
          <a:lstStyle/>
          <a:p>
            <a:pPr>
              <a:lnSpc>
                <a:spcPct val="100000"/>
              </a:lnSpc>
            </a:pPr>
            <a:r>
              <a:rPr lang="en-US" dirty="0"/>
              <a:t>Day 3: Interconnection Requirements &amp; IEEE2800</a:t>
            </a:r>
          </a:p>
        </p:txBody>
      </p:sp>
      <p:sp>
        <p:nvSpPr>
          <p:cNvPr id="3" name="Content Placeholder 2">
            <a:extLst>
              <a:ext uri="{FF2B5EF4-FFF2-40B4-BE49-F238E27FC236}">
                <a16:creationId xmlns:a16="http://schemas.microsoft.com/office/drawing/2014/main" id="{114CBD05-EC41-7608-7A13-FC5602D96481}"/>
              </a:ext>
            </a:extLst>
          </p:cNvPr>
          <p:cNvSpPr>
            <a:spLocks noGrp="1"/>
          </p:cNvSpPr>
          <p:nvPr>
            <p:ph sz="quarter" idx="10"/>
          </p:nvPr>
        </p:nvSpPr>
        <p:spPr/>
        <p:txBody>
          <a:bodyPr/>
          <a:lstStyle/>
          <a:p>
            <a:pPr marL="228600" indent="-228600">
              <a:lnSpc>
                <a:spcPct val="100000"/>
              </a:lnSpc>
              <a:spcBef>
                <a:spcPts val="1200"/>
              </a:spcBef>
              <a:buSzPct val="100000"/>
            </a:pPr>
            <a:r>
              <a:rPr lang="en-US" dirty="0">
                <a:solidFill>
                  <a:srgbClr val="222222"/>
                </a:solidFill>
                <a:latin typeface="Arial" panose="020B0604020202020204" pitchFamily="34" charset="0"/>
                <a:ea typeface="Times New Roman" panose="02020603050405020304" pitchFamily="18" charset="0"/>
              </a:rPr>
              <a:t>OEMs and developers welcome harmonization efforts and implementation of IEEE2800. If adopted in the regions it provides certainty and improves grid reliability.</a:t>
            </a:r>
          </a:p>
          <a:p>
            <a:pPr marL="228600" indent="-228600">
              <a:lnSpc>
                <a:spcPct val="100000"/>
              </a:lnSpc>
              <a:spcBef>
                <a:spcPts val="1200"/>
              </a:spcBef>
              <a:buSzPct val="100000"/>
            </a:pPr>
            <a:r>
              <a:rPr lang="en-US" dirty="0">
                <a:solidFill>
                  <a:srgbClr val="222222"/>
                </a:solidFill>
                <a:latin typeface="Arial" panose="020B0604020202020204" pitchFamily="34" charset="0"/>
                <a:ea typeface="Times New Roman" panose="02020603050405020304" pitchFamily="18" charset="0"/>
              </a:rPr>
              <a:t>Majority of the capabilities required by IEEE2800 are already available in existing equipment. </a:t>
            </a:r>
          </a:p>
          <a:p>
            <a:pPr marL="228600" indent="-228600">
              <a:lnSpc>
                <a:spcPct val="100000"/>
              </a:lnSpc>
              <a:spcBef>
                <a:spcPts val="1200"/>
              </a:spcBef>
              <a:buSzPct val="100000"/>
            </a:pPr>
            <a:r>
              <a:rPr lang="en-US" dirty="0">
                <a:solidFill>
                  <a:srgbClr val="222222"/>
                </a:solidFill>
                <a:latin typeface="Arial" panose="020B0604020202020204" pitchFamily="34" charset="0"/>
                <a:ea typeface="Times New Roman" panose="02020603050405020304" pitchFamily="18" charset="0"/>
              </a:rPr>
              <a:t>Several, more complex/demanding requirements will need to be implemented in new equipment. Transitional arrangements need to be developed in collaboration with grid operators. </a:t>
            </a:r>
          </a:p>
          <a:p>
            <a:pPr marL="228600" indent="-228600">
              <a:lnSpc>
                <a:spcPct val="100000"/>
              </a:lnSpc>
              <a:spcBef>
                <a:spcPts val="1200"/>
              </a:spcBef>
              <a:buSzPct val="100000"/>
            </a:pPr>
            <a:r>
              <a:rPr lang="en-US" dirty="0">
                <a:solidFill>
                  <a:srgbClr val="222222"/>
                </a:solidFill>
                <a:latin typeface="Arial" panose="020B0604020202020204" pitchFamily="34" charset="0"/>
                <a:ea typeface="Times New Roman" panose="02020603050405020304" pitchFamily="18" charset="0"/>
              </a:rPr>
              <a:t>Plants that may get built in a near future may not be fully compliant with 2800. OEMs, developers, grid operators should work together to realize which IEEE 2800 requirements can be met for plants going in-service in a near future. </a:t>
            </a:r>
          </a:p>
          <a:p>
            <a:pPr marL="228600" indent="-228600">
              <a:lnSpc>
                <a:spcPct val="100000"/>
              </a:lnSpc>
              <a:spcBef>
                <a:spcPts val="1200"/>
              </a:spcBef>
              <a:buSzPct val="100000"/>
            </a:pPr>
            <a:r>
              <a:rPr lang="en-US" dirty="0">
                <a:solidFill>
                  <a:srgbClr val="222222"/>
                </a:solidFill>
                <a:latin typeface="Arial" panose="020B0604020202020204" pitchFamily="34" charset="0"/>
                <a:ea typeface="Times New Roman" panose="02020603050405020304" pitchFamily="18" charset="0"/>
              </a:rPr>
              <a:t>Smaller developers, especially of solar and battery storage plants need additional education about interconnection requirements and performance expectations for IBRs. </a:t>
            </a:r>
          </a:p>
          <a:p>
            <a:pPr marL="0" indent="0">
              <a:lnSpc>
                <a:spcPct val="100000"/>
              </a:lnSpc>
              <a:spcBef>
                <a:spcPts val="1200"/>
              </a:spcBef>
              <a:buNone/>
            </a:pPr>
            <a:endParaRPr lang="en-US" sz="1800" dirty="0">
              <a:solidFill>
                <a:srgbClr val="222222"/>
              </a:solidFill>
              <a:effectLst/>
              <a:latin typeface="Arial" panose="020B0604020202020204" pitchFamily="34" charset="0"/>
              <a:ea typeface="Times New Roman" panose="02020603050405020304" pitchFamily="18" charset="0"/>
            </a:endParaRPr>
          </a:p>
          <a:p>
            <a:pPr>
              <a:lnSpc>
                <a:spcPct val="100000"/>
              </a:lnSpc>
              <a:spcBef>
                <a:spcPts val="1200"/>
              </a:spcBef>
            </a:pPr>
            <a:endParaRPr lang="en-US" dirty="0"/>
          </a:p>
        </p:txBody>
      </p:sp>
    </p:spTree>
    <p:extLst>
      <p:ext uri="{BB962C8B-B14F-4D97-AF65-F5344CB8AC3E}">
        <p14:creationId xmlns:p14="http://schemas.microsoft.com/office/powerpoint/2010/main" val="3634903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B759-B7ED-BC96-D958-D992FB464B3F}"/>
              </a:ext>
            </a:extLst>
          </p:cNvPr>
          <p:cNvSpPr>
            <a:spLocks noGrp="1"/>
          </p:cNvSpPr>
          <p:nvPr>
            <p:ph type="title"/>
          </p:nvPr>
        </p:nvSpPr>
        <p:spPr/>
        <p:txBody>
          <a:bodyPr/>
          <a:lstStyle/>
          <a:p>
            <a:r>
              <a:rPr lang="en-US" dirty="0"/>
              <a:t>Day 3: Interconnection Requirements &amp; IEEE2800</a:t>
            </a:r>
          </a:p>
        </p:txBody>
      </p:sp>
      <p:sp>
        <p:nvSpPr>
          <p:cNvPr id="3" name="Content Placeholder 2">
            <a:extLst>
              <a:ext uri="{FF2B5EF4-FFF2-40B4-BE49-F238E27FC236}">
                <a16:creationId xmlns:a16="http://schemas.microsoft.com/office/drawing/2014/main" id="{24080A3A-C2D7-9018-CED5-C556DFAD25C5}"/>
              </a:ext>
            </a:extLst>
          </p:cNvPr>
          <p:cNvSpPr>
            <a:spLocks noGrp="1"/>
          </p:cNvSpPr>
          <p:nvPr>
            <p:ph sz="quarter" idx="10"/>
          </p:nvPr>
        </p:nvSpPr>
        <p:spPr/>
        <p:txBody>
          <a:bodyPr/>
          <a:lstStyle/>
          <a:p>
            <a:pPr marL="228600" indent="-228600">
              <a:lnSpc>
                <a:spcPct val="100000"/>
              </a:lnSpc>
              <a:spcBef>
                <a:spcPts val="1200"/>
              </a:spcBef>
              <a:buSzPct val="100000"/>
            </a:pPr>
            <a:r>
              <a:rPr lang="en-US" dirty="0">
                <a:solidFill>
                  <a:srgbClr val="222222"/>
                </a:solidFill>
                <a:latin typeface="Arial" panose="020B0604020202020204" pitchFamily="34" charset="0"/>
                <a:ea typeface="Times New Roman" panose="02020603050405020304" pitchFamily="18" charset="0"/>
              </a:rPr>
              <a:t>Grid operators need to be proactive to keep developers well informed on interconnection requirements, modeling requirements and performance expectations</a:t>
            </a:r>
            <a:r>
              <a:rPr lang="en-US" b="1" dirty="0">
                <a:solidFill>
                  <a:srgbClr val="222222"/>
                </a:solidFill>
                <a:latin typeface="Arial" panose="020B0604020202020204" pitchFamily="34" charset="0"/>
                <a:ea typeface="Times New Roman" panose="02020603050405020304" pitchFamily="18" charset="0"/>
              </a:rPr>
              <a:t>. ERCOT IBRTF was bought up as a good example of such efforts.</a:t>
            </a:r>
            <a:endParaRPr lang="en-US" sz="1800" b="1" dirty="0">
              <a:solidFill>
                <a:srgbClr val="222222"/>
              </a:solidFill>
              <a:effectLst/>
              <a:latin typeface="Arial" panose="020B0604020202020204" pitchFamily="34" charset="0"/>
              <a:ea typeface="Times New Roman" panose="02020603050405020304" pitchFamily="18" charset="0"/>
            </a:endParaRPr>
          </a:p>
          <a:p>
            <a:pPr marL="228600" indent="-228600">
              <a:lnSpc>
                <a:spcPct val="100000"/>
              </a:lnSpc>
              <a:spcBef>
                <a:spcPts val="1200"/>
              </a:spcBef>
              <a:buSzPct val="100000"/>
            </a:pPr>
            <a:r>
              <a:rPr lang="en-US" sz="1800" dirty="0">
                <a:solidFill>
                  <a:srgbClr val="222222"/>
                </a:solidFill>
                <a:effectLst/>
                <a:latin typeface="Arial" panose="020B0604020202020204" pitchFamily="34" charset="0"/>
                <a:ea typeface="Times New Roman" panose="02020603050405020304" pitchFamily="18" charset="0"/>
              </a:rPr>
              <a:t>Some grid operators already started</a:t>
            </a:r>
            <a:r>
              <a:rPr lang="en-US" dirty="0">
                <a:solidFill>
                  <a:srgbClr val="222222"/>
                </a:solidFill>
                <a:latin typeface="Arial" panose="020B0604020202020204" pitchFamily="34" charset="0"/>
                <a:ea typeface="Times New Roman" panose="02020603050405020304" pitchFamily="18" charset="0"/>
              </a:rPr>
              <a:t> a gap analysis of their existing requirements in comparison with 2800 with the goal of piecemeal implementation. Some of the IEEE2800 requirements, if implemented, will mitigate some of the IBR tripping causes observed in recent disturbance events. </a:t>
            </a:r>
          </a:p>
          <a:p>
            <a:pPr marL="228600" indent="-228600">
              <a:lnSpc>
                <a:spcPct val="100000"/>
              </a:lnSpc>
              <a:spcBef>
                <a:spcPts val="1200"/>
              </a:spcBef>
              <a:buSzPct val="100000"/>
            </a:pPr>
            <a:r>
              <a:rPr lang="en-US" sz="1800" dirty="0">
                <a:solidFill>
                  <a:srgbClr val="222222"/>
                </a:solidFill>
                <a:effectLst/>
                <a:latin typeface="Arial" panose="020B0604020202020204" pitchFamily="34" charset="0"/>
                <a:ea typeface="Times New Roman" panose="02020603050405020304" pitchFamily="18" charset="0"/>
              </a:rPr>
              <a:t>Voltage ride-through requirement proposed in the FERC NOPR likely needs revision to encourage IBR behavior that’s more helpful for the grid recovery. Harmonization with PRC-024 or IEEE2800 language is beneficial. </a:t>
            </a:r>
          </a:p>
          <a:p>
            <a:endParaRPr lang="en-US" dirty="0"/>
          </a:p>
        </p:txBody>
      </p:sp>
    </p:spTree>
    <p:extLst>
      <p:ext uri="{BB962C8B-B14F-4D97-AF65-F5344CB8AC3E}">
        <p14:creationId xmlns:p14="http://schemas.microsoft.com/office/powerpoint/2010/main" val="995459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742F76-ED14-40E8-B18B-1940E1C5F326}"/>
              </a:ext>
            </a:extLst>
          </p:cNvPr>
          <p:cNvSpPr>
            <a:spLocks noGrp="1"/>
          </p:cNvSpPr>
          <p:nvPr>
            <p:ph type="title"/>
          </p:nvPr>
        </p:nvSpPr>
        <p:spPr>
          <a:xfrm>
            <a:off x="762000" y="1"/>
            <a:ext cx="10367554" cy="1417320"/>
          </a:xfrm>
        </p:spPr>
        <p:txBody>
          <a:bodyPr/>
          <a:lstStyle/>
          <a:p>
            <a:r>
              <a:rPr lang="en-US" dirty="0"/>
              <a:t>Proposed Interconnection Requirements</a:t>
            </a:r>
          </a:p>
        </p:txBody>
      </p:sp>
      <p:sp>
        <p:nvSpPr>
          <p:cNvPr id="3" name="Content Placeholder 2">
            <a:extLst>
              <a:ext uri="{FF2B5EF4-FFF2-40B4-BE49-F238E27FC236}">
                <a16:creationId xmlns:a16="http://schemas.microsoft.com/office/drawing/2014/main" id="{3BEA33F3-A3E1-4840-90A3-7318D3793749}"/>
              </a:ext>
            </a:extLst>
          </p:cNvPr>
          <p:cNvSpPr>
            <a:spLocks noGrp="1"/>
          </p:cNvSpPr>
          <p:nvPr>
            <p:ph sz="quarter" idx="10"/>
          </p:nvPr>
        </p:nvSpPr>
        <p:spPr/>
        <p:txBody>
          <a:bodyPr/>
          <a:lstStyle/>
          <a:p>
            <a:pPr marL="0" indent="0">
              <a:buNone/>
            </a:pPr>
            <a:r>
              <a:rPr lang="en-US" sz="2800" b="1" u="none" strike="noStrike" baseline="0" dirty="0">
                <a:solidFill>
                  <a:srgbClr val="000000"/>
                </a:solidFill>
                <a:latin typeface="Times New Roman" panose="02020603050405020304" pitchFamily="18" charset="0"/>
              </a:rPr>
              <a:t>FERC NOPR RM22-14-000</a:t>
            </a:r>
          </a:p>
          <a:p>
            <a:pPr marL="0" indent="0">
              <a:buNone/>
            </a:pPr>
            <a:r>
              <a:rPr lang="en-US" sz="2800" dirty="0">
                <a:solidFill>
                  <a:srgbClr val="000000"/>
                </a:solidFill>
                <a:latin typeface="Times New Roman" panose="02020603050405020304" pitchFamily="18" charset="0"/>
              </a:rPr>
              <a:t>Clause 9.7.3: Ride Through Capability and Performance (p. 389)</a:t>
            </a:r>
            <a:endParaRPr lang="en-US" sz="2800" b="0" u="none" strike="noStrike" baseline="0" dirty="0">
              <a:solidFill>
                <a:srgbClr val="000000"/>
              </a:solidFill>
              <a:latin typeface="Times New Roman" panose="02020603050405020304" pitchFamily="18" charset="0"/>
            </a:endParaRPr>
          </a:p>
          <a:p>
            <a:pPr marL="0" indent="0">
              <a:buNone/>
            </a:pPr>
            <a:r>
              <a:rPr lang="en-US" sz="2800" b="0" i="1" u="none" strike="noStrike" baseline="0" dirty="0">
                <a:solidFill>
                  <a:srgbClr val="000000"/>
                </a:solidFill>
                <a:latin typeface="Times New Roman" panose="02020603050405020304" pitchFamily="18" charset="0"/>
              </a:rPr>
              <a:t>… During abnormal frequency conditions and voltage conditions within the “no trip zone” defined by Reliability Standard PRC-024-2 or its successor standards, non-synchronous Generating Facilities must </a:t>
            </a:r>
            <a:r>
              <a:rPr lang="en-US" sz="2800" b="1" i="1" u="none" strike="noStrike" baseline="0" dirty="0">
                <a:solidFill>
                  <a:srgbClr val="000000"/>
                </a:solidFill>
                <a:latin typeface="Times New Roman" panose="02020603050405020304" pitchFamily="18" charset="0"/>
              </a:rPr>
              <a:t>maintain real power production at pre-disturbance levels </a:t>
            </a:r>
            <a:r>
              <a:rPr lang="en-US" sz="2800" b="0" i="1" u="none" strike="noStrike" baseline="0" dirty="0">
                <a:solidFill>
                  <a:srgbClr val="000000"/>
                </a:solidFill>
                <a:latin typeface="Times New Roman" panose="02020603050405020304" pitchFamily="18" charset="0"/>
              </a:rPr>
              <a:t>unless providing primary frequency response or fast frequency response and must </a:t>
            </a:r>
            <a:r>
              <a:rPr lang="en-US" sz="2800" b="1" i="1" u="none" strike="noStrike" baseline="0" dirty="0">
                <a:solidFill>
                  <a:srgbClr val="000000"/>
                </a:solidFill>
                <a:latin typeface="Times New Roman" panose="02020603050405020304" pitchFamily="18" charset="0"/>
              </a:rPr>
              <a:t>provide dynamic reactive power to maintain system voltage in accordance with the Generating Facility’s voltage schedule</a:t>
            </a:r>
            <a:r>
              <a:rPr lang="en-US" sz="2800" b="0" i="1" u="none" strike="noStrike" baseline="0" dirty="0">
                <a:solidFill>
                  <a:srgbClr val="000000"/>
                </a:solidFill>
                <a:latin typeface="Times New Roman" panose="02020603050405020304" pitchFamily="18" charset="0"/>
              </a:rPr>
              <a:t>. </a:t>
            </a:r>
            <a:endParaRPr lang="en-US" sz="2800" dirty="0"/>
          </a:p>
        </p:txBody>
      </p:sp>
    </p:spTree>
    <p:extLst>
      <p:ext uri="{BB962C8B-B14F-4D97-AF65-F5344CB8AC3E}">
        <p14:creationId xmlns:p14="http://schemas.microsoft.com/office/powerpoint/2010/main" val="517794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C32F-F5DB-4524-9182-6D94216C98EA}"/>
              </a:ext>
            </a:extLst>
          </p:cNvPr>
          <p:cNvSpPr>
            <a:spLocks noGrp="1"/>
          </p:cNvSpPr>
          <p:nvPr>
            <p:ph type="title"/>
          </p:nvPr>
        </p:nvSpPr>
        <p:spPr/>
        <p:txBody>
          <a:bodyPr/>
          <a:lstStyle/>
          <a:p>
            <a:r>
              <a:rPr lang="en-US" dirty="0"/>
              <a:t>IBR Behavior during a grid fault</a:t>
            </a:r>
          </a:p>
        </p:txBody>
      </p:sp>
      <p:sp>
        <p:nvSpPr>
          <p:cNvPr id="11" name="TextBox 10">
            <a:extLst>
              <a:ext uri="{FF2B5EF4-FFF2-40B4-BE49-F238E27FC236}">
                <a16:creationId xmlns:a16="http://schemas.microsoft.com/office/drawing/2014/main" id="{65FE2DBA-770A-48C2-AFAF-180EF26B4A5C}"/>
              </a:ext>
            </a:extLst>
          </p:cNvPr>
          <p:cNvSpPr txBox="1"/>
          <p:nvPr/>
        </p:nvSpPr>
        <p:spPr>
          <a:xfrm>
            <a:off x="6524303" y="1763020"/>
            <a:ext cx="5248893" cy="3539311"/>
          </a:xfrm>
          <a:prstGeom prst="rect">
            <a:avLst/>
          </a:prstGeom>
        </p:spPr>
        <p:txBody>
          <a:bodyPr/>
          <a:lstStyle>
            <a:lvl1pPr marL="117475" indent="-117475">
              <a:lnSpc>
                <a:spcPct val="90000"/>
              </a:lnSpc>
              <a:spcBef>
                <a:spcPts val="1000"/>
              </a:spcBef>
              <a:buClr>
                <a:srgbClr val="F15934"/>
              </a:buClr>
              <a:buSzPct val="60000"/>
              <a:buFont typeface="Wingdings" pitchFamily="2" charset="2"/>
              <a:buChar char="§"/>
              <a:tabLst/>
              <a:defRPr b="0" i="0">
                <a:ln>
                  <a:noFill/>
                </a:ln>
                <a:solidFill>
                  <a:schemeClr val="tx1">
                    <a:lumMod val="65000"/>
                    <a:lumOff val="35000"/>
                  </a:schemeClr>
                </a:solidFill>
                <a:latin typeface="Adobe Garamond Pro" panose="02020502060506020403" pitchFamily="18" charset="77"/>
              </a:defRPr>
            </a:lvl1pPr>
            <a:lvl2pPr marL="517525" indent="-231775">
              <a:lnSpc>
                <a:spcPct val="90000"/>
              </a:lnSpc>
              <a:spcBef>
                <a:spcPts val="500"/>
              </a:spcBef>
              <a:buClr>
                <a:srgbClr val="F15934"/>
              </a:buClr>
              <a:buSzPct val="60000"/>
              <a:buFont typeface="Wingdings" pitchFamily="2" charset="2"/>
              <a:buChar char="§"/>
              <a:tabLst/>
              <a:defRPr b="0" i="0">
                <a:ln>
                  <a:noFill/>
                </a:ln>
                <a:solidFill>
                  <a:schemeClr val="tx1">
                    <a:lumMod val="50000"/>
                    <a:lumOff val="50000"/>
                  </a:schemeClr>
                </a:solidFill>
                <a:latin typeface="Adobe Garamond Pro" panose="02020502060506020403" pitchFamily="18" charset="77"/>
              </a:defRPr>
            </a:lvl2pPr>
            <a:lvl3pPr marL="858838" indent="-176213">
              <a:lnSpc>
                <a:spcPct val="90000"/>
              </a:lnSpc>
              <a:spcBef>
                <a:spcPts val="500"/>
              </a:spcBef>
              <a:buClr>
                <a:srgbClr val="F15934"/>
              </a:buClr>
              <a:buSzPct val="60000"/>
              <a:buFont typeface="Wingdings" pitchFamily="2" charset="2"/>
              <a:buChar char="§"/>
              <a:tabLst/>
              <a:defRPr sz="1600" b="0" i="0">
                <a:ln>
                  <a:noFill/>
                </a:ln>
                <a:solidFill>
                  <a:schemeClr val="tx1">
                    <a:lumMod val="50000"/>
                    <a:lumOff val="50000"/>
                  </a:schemeClr>
                </a:solidFill>
                <a:latin typeface="Adobe Garamond Pro" panose="02020502060506020403" pitchFamily="18" charset="77"/>
              </a:defRPr>
            </a:lvl3pPr>
            <a:lvl4pPr marL="1270000" indent="-177800">
              <a:lnSpc>
                <a:spcPct val="90000"/>
              </a:lnSpc>
              <a:spcBef>
                <a:spcPts val="500"/>
              </a:spcBef>
              <a:buClr>
                <a:srgbClr val="F15934"/>
              </a:buClr>
              <a:buSzPct val="60000"/>
              <a:buFont typeface="Wingdings" pitchFamily="2" charset="2"/>
              <a:buChar char="§"/>
              <a:tabLst/>
              <a:defRPr sz="1600" b="0" i="0">
                <a:ln>
                  <a:noFill/>
                </a:ln>
                <a:solidFill>
                  <a:schemeClr val="tx1">
                    <a:lumMod val="50000"/>
                    <a:lumOff val="50000"/>
                  </a:schemeClr>
                </a:solidFill>
                <a:latin typeface="Adobe Garamond Pro" panose="02020502060506020403" pitchFamily="18" charset="77"/>
              </a:defRPr>
            </a:lvl4pPr>
            <a:lvl5pPr marL="1611313" indent="-233363">
              <a:lnSpc>
                <a:spcPct val="90000"/>
              </a:lnSpc>
              <a:spcBef>
                <a:spcPts val="500"/>
              </a:spcBef>
              <a:buClr>
                <a:srgbClr val="F15934"/>
              </a:buClr>
              <a:buSzPct val="60000"/>
              <a:buFont typeface="Wingdings" pitchFamily="2" charset="2"/>
              <a:buChar char="§"/>
              <a:tabLst/>
              <a:defRPr sz="1600" b="0" i="0">
                <a:ln>
                  <a:noFill/>
                </a:ln>
                <a:solidFill>
                  <a:schemeClr val="tx1">
                    <a:lumMod val="50000"/>
                    <a:lumOff val="50000"/>
                  </a:schemeClr>
                </a:solidFill>
                <a:latin typeface="Adobe Garamond Pro" panose="02020502060506020403" pitchFamily="18"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2000" b="1" dirty="0"/>
              <a:t>What happens during a grid fault? </a:t>
            </a:r>
          </a:p>
          <a:p>
            <a:r>
              <a:rPr lang="en-US" sz="2000" dirty="0"/>
              <a:t>Grid and IBR terminal voltage drop </a:t>
            </a:r>
          </a:p>
          <a:p>
            <a:r>
              <a:rPr lang="en-US" sz="2000" dirty="0"/>
              <a:t>Reactive power increases to support grid and terminal voltage (reactive power is given priority)</a:t>
            </a:r>
          </a:p>
          <a:p>
            <a:r>
              <a:rPr lang="en-US" sz="2000" dirty="0">
                <a:highlight>
                  <a:srgbClr val="FFFF00"/>
                </a:highlight>
              </a:rPr>
              <a:t>Active power reduces </a:t>
            </a:r>
            <a:r>
              <a:rPr lang="en-US" sz="2000" b="1" i="1" dirty="0">
                <a:highlight>
                  <a:srgbClr val="FFFF00"/>
                </a:highlight>
              </a:rPr>
              <a:t>depending on severity of voltage drop</a:t>
            </a:r>
            <a:r>
              <a:rPr lang="en-US" sz="2000" dirty="0">
                <a:highlight>
                  <a:srgbClr val="FFFF00"/>
                </a:highlight>
              </a:rPr>
              <a:t> to prevent further voltage collapse</a:t>
            </a:r>
          </a:p>
          <a:p>
            <a:r>
              <a:rPr lang="en-US" sz="2000" dirty="0"/>
              <a:t>Fault is cleared and plant rides through disturbance</a:t>
            </a:r>
          </a:p>
          <a:p>
            <a:r>
              <a:rPr lang="en-US" sz="2000" dirty="0"/>
              <a:t>Voltage recovers; recovery highly dependent on grid strength and network topology</a:t>
            </a:r>
          </a:p>
          <a:p>
            <a:r>
              <a:rPr lang="en-US" sz="2000" dirty="0"/>
              <a:t>Active power recovers </a:t>
            </a:r>
            <a:r>
              <a:rPr lang="en-US" sz="2000" b="1" dirty="0"/>
              <a:t>after</a:t>
            </a:r>
            <a:r>
              <a:rPr lang="en-US" sz="2000" dirty="0"/>
              <a:t> voltage recovers to prevent voltage collapse.  </a:t>
            </a:r>
          </a:p>
        </p:txBody>
      </p:sp>
      <p:sp>
        <p:nvSpPr>
          <p:cNvPr id="3" name="TextBox 2">
            <a:extLst>
              <a:ext uri="{FF2B5EF4-FFF2-40B4-BE49-F238E27FC236}">
                <a16:creationId xmlns:a16="http://schemas.microsoft.com/office/drawing/2014/main" id="{A7C582B9-446B-4CFD-969D-9629F8B85C64}"/>
              </a:ext>
            </a:extLst>
          </p:cNvPr>
          <p:cNvSpPr txBox="1"/>
          <p:nvPr/>
        </p:nvSpPr>
        <p:spPr>
          <a:xfrm>
            <a:off x="-123619" y="1609299"/>
            <a:ext cx="6261462" cy="307777"/>
          </a:xfrm>
          <a:prstGeom prst="rect">
            <a:avLst/>
          </a:prstGeom>
          <a:noFill/>
        </p:spPr>
        <p:txBody>
          <a:bodyPr wrap="square" rtlCol="0">
            <a:spAutoFit/>
          </a:bodyPr>
          <a:lstStyle/>
          <a:p>
            <a:pPr algn="ctr"/>
            <a:r>
              <a:rPr lang="en-US" sz="1400" b="1" dirty="0"/>
              <a:t>IBR terminal quantities during a normally cleared 3ph fault</a:t>
            </a:r>
          </a:p>
        </p:txBody>
      </p:sp>
      <p:sp>
        <p:nvSpPr>
          <p:cNvPr id="5" name="TextBox 4">
            <a:extLst>
              <a:ext uri="{FF2B5EF4-FFF2-40B4-BE49-F238E27FC236}">
                <a16:creationId xmlns:a16="http://schemas.microsoft.com/office/drawing/2014/main" id="{1B39F302-341D-4D05-84EE-24485566B6AA}"/>
              </a:ext>
            </a:extLst>
          </p:cNvPr>
          <p:cNvSpPr txBox="1"/>
          <p:nvPr/>
        </p:nvSpPr>
        <p:spPr>
          <a:xfrm>
            <a:off x="3990109" y="6539541"/>
            <a:ext cx="2135521" cy="246221"/>
          </a:xfrm>
          <a:prstGeom prst="rect">
            <a:avLst/>
          </a:prstGeom>
          <a:noFill/>
        </p:spPr>
        <p:txBody>
          <a:bodyPr wrap="none" rtlCol="0">
            <a:spAutoFit/>
          </a:bodyPr>
          <a:lstStyle/>
          <a:p>
            <a:r>
              <a:rPr lang="en-US" sz="1000" dirty="0"/>
              <a:t>Courtesy: GE Energy Consulting</a:t>
            </a:r>
          </a:p>
        </p:txBody>
      </p:sp>
      <p:pic>
        <p:nvPicPr>
          <p:cNvPr id="17" name="Picture 16">
            <a:extLst>
              <a:ext uri="{FF2B5EF4-FFF2-40B4-BE49-F238E27FC236}">
                <a16:creationId xmlns:a16="http://schemas.microsoft.com/office/drawing/2014/main" id="{BBBA97DD-84CC-4E3D-96E6-788A0E82C607}"/>
              </a:ext>
            </a:extLst>
          </p:cNvPr>
          <p:cNvPicPr>
            <a:picLocks noChangeAspect="1"/>
          </p:cNvPicPr>
          <p:nvPr/>
        </p:nvPicPr>
        <p:blipFill>
          <a:blip r:embed="rId3"/>
          <a:stretch>
            <a:fillRect/>
          </a:stretch>
        </p:blipFill>
        <p:spPr>
          <a:xfrm>
            <a:off x="182879" y="1942121"/>
            <a:ext cx="2825260" cy="2116074"/>
          </a:xfrm>
          <a:prstGeom prst="rect">
            <a:avLst/>
          </a:prstGeom>
        </p:spPr>
      </p:pic>
      <p:sp>
        <p:nvSpPr>
          <p:cNvPr id="4" name="Speech Bubble: Rectangle 3">
            <a:extLst>
              <a:ext uri="{FF2B5EF4-FFF2-40B4-BE49-F238E27FC236}">
                <a16:creationId xmlns:a16="http://schemas.microsoft.com/office/drawing/2014/main" id="{0863067E-1A53-48F1-B89A-922EDEC2C902}"/>
              </a:ext>
            </a:extLst>
          </p:cNvPr>
          <p:cNvSpPr/>
          <p:nvPr/>
        </p:nvSpPr>
        <p:spPr>
          <a:xfrm>
            <a:off x="3171503" y="2346959"/>
            <a:ext cx="2778034" cy="391886"/>
          </a:xfrm>
          <a:prstGeom prst="wedgeRectCallout">
            <a:avLst>
              <a:gd name="adj1" fmla="val -85096"/>
              <a:gd name="adj2" fmla="val 3121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Voltage drops during fault</a:t>
            </a:r>
          </a:p>
        </p:txBody>
      </p:sp>
      <p:pic>
        <p:nvPicPr>
          <p:cNvPr id="19" name="Picture 18">
            <a:extLst>
              <a:ext uri="{FF2B5EF4-FFF2-40B4-BE49-F238E27FC236}">
                <a16:creationId xmlns:a16="http://schemas.microsoft.com/office/drawing/2014/main" id="{A4DBFCFA-DAF9-491C-AA53-F30AA54EBDF7}"/>
              </a:ext>
            </a:extLst>
          </p:cNvPr>
          <p:cNvPicPr>
            <a:picLocks noChangeAspect="1"/>
          </p:cNvPicPr>
          <p:nvPr/>
        </p:nvPicPr>
        <p:blipFill>
          <a:blip r:embed="rId4"/>
          <a:stretch>
            <a:fillRect/>
          </a:stretch>
        </p:blipFill>
        <p:spPr>
          <a:xfrm>
            <a:off x="182879" y="4195421"/>
            <a:ext cx="2886220" cy="2454257"/>
          </a:xfrm>
          <a:prstGeom prst="rect">
            <a:avLst/>
          </a:prstGeom>
        </p:spPr>
      </p:pic>
      <p:sp>
        <p:nvSpPr>
          <p:cNvPr id="12" name="Speech Bubble: Rectangle 11">
            <a:extLst>
              <a:ext uri="{FF2B5EF4-FFF2-40B4-BE49-F238E27FC236}">
                <a16:creationId xmlns:a16="http://schemas.microsoft.com/office/drawing/2014/main" id="{3371B074-D68E-4A06-A0C6-17707D4D33ED}"/>
              </a:ext>
            </a:extLst>
          </p:cNvPr>
          <p:cNvSpPr/>
          <p:nvPr/>
        </p:nvSpPr>
        <p:spPr>
          <a:xfrm>
            <a:off x="3336966" y="4310740"/>
            <a:ext cx="2889662" cy="783773"/>
          </a:xfrm>
          <a:prstGeom prst="wedgeRectCallout">
            <a:avLst>
              <a:gd name="adj1" fmla="val -84270"/>
              <a:gd name="adj2" fmla="val 336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Active power reduces during fault and recovers </a:t>
            </a:r>
            <a:r>
              <a:rPr lang="en-US" sz="1600" b="1" i="1" dirty="0"/>
              <a:t>after</a:t>
            </a:r>
            <a:r>
              <a:rPr lang="en-US" sz="1600" dirty="0"/>
              <a:t> grid voltage stabilizes</a:t>
            </a:r>
          </a:p>
        </p:txBody>
      </p:sp>
      <p:sp>
        <p:nvSpPr>
          <p:cNvPr id="10" name="Speech Bubble: Rectangle 9">
            <a:extLst>
              <a:ext uri="{FF2B5EF4-FFF2-40B4-BE49-F238E27FC236}">
                <a16:creationId xmlns:a16="http://schemas.microsoft.com/office/drawing/2014/main" id="{DC568E0F-AA50-459D-8936-59CF3F26A1B5}"/>
              </a:ext>
            </a:extLst>
          </p:cNvPr>
          <p:cNvSpPr/>
          <p:nvPr/>
        </p:nvSpPr>
        <p:spPr>
          <a:xfrm>
            <a:off x="3336966" y="5688872"/>
            <a:ext cx="2778034" cy="526869"/>
          </a:xfrm>
          <a:prstGeom prst="wedgeRectCallout">
            <a:avLst>
              <a:gd name="adj1" fmla="val -91679"/>
              <a:gd name="adj2" fmla="val -72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Reactive power increases to support voltage</a:t>
            </a:r>
          </a:p>
        </p:txBody>
      </p:sp>
      <p:sp>
        <p:nvSpPr>
          <p:cNvPr id="20" name="TextBox 19">
            <a:extLst>
              <a:ext uri="{FF2B5EF4-FFF2-40B4-BE49-F238E27FC236}">
                <a16:creationId xmlns:a16="http://schemas.microsoft.com/office/drawing/2014/main" id="{DF1DD2F5-20EC-4D43-A5E2-96085964395C}"/>
              </a:ext>
            </a:extLst>
          </p:cNvPr>
          <p:cNvSpPr txBox="1"/>
          <p:nvPr/>
        </p:nvSpPr>
        <p:spPr>
          <a:xfrm>
            <a:off x="1368256" y="3422469"/>
            <a:ext cx="606256" cy="369332"/>
          </a:xfrm>
          <a:prstGeom prst="rect">
            <a:avLst/>
          </a:prstGeom>
          <a:noFill/>
        </p:spPr>
        <p:txBody>
          <a:bodyPr wrap="none" rtlCol="0">
            <a:spAutoFit/>
          </a:bodyPr>
          <a:lstStyle/>
          <a:p>
            <a:r>
              <a:rPr lang="en-US" b="1" dirty="0">
                <a:solidFill>
                  <a:srgbClr val="7030A0"/>
                </a:solidFill>
              </a:rPr>
              <a:t>V</a:t>
            </a:r>
            <a:r>
              <a:rPr lang="en-US" b="1" baseline="-25000" dirty="0">
                <a:solidFill>
                  <a:srgbClr val="7030A0"/>
                </a:solidFill>
              </a:rPr>
              <a:t>POI</a:t>
            </a:r>
          </a:p>
        </p:txBody>
      </p:sp>
      <p:sp>
        <p:nvSpPr>
          <p:cNvPr id="21" name="TextBox 20">
            <a:extLst>
              <a:ext uri="{FF2B5EF4-FFF2-40B4-BE49-F238E27FC236}">
                <a16:creationId xmlns:a16="http://schemas.microsoft.com/office/drawing/2014/main" id="{A0D1C372-8510-4957-9217-4E669527141D}"/>
              </a:ext>
            </a:extLst>
          </p:cNvPr>
          <p:cNvSpPr txBox="1"/>
          <p:nvPr/>
        </p:nvSpPr>
        <p:spPr>
          <a:xfrm>
            <a:off x="562713" y="2346959"/>
            <a:ext cx="410690" cy="369332"/>
          </a:xfrm>
          <a:prstGeom prst="rect">
            <a:avLst/>
          </a:prstGeom>
          <a:noFill/>
        </p:spPr>
        <p:txBody>
          <a:bodyPr wrap="none" rtlCol="0">
            <a:spAutoFit/>
          </a:bodyPr>
          <a:lstStyle/>
          <a:p>
            <a:r>
              <a:rPr lang="en-US" b="1" dirty="0">
                <a:solidFill>
                  <a:srgbClr val="F15934"/>
                </a:solidFill>
              </a:rPr>
              <a:t>V</a:t>
            </a:r>
            <a:r>
              <a:rPr lang="en-US" b="1" baseline="-25000" dirty="0">
                <a:solidFill>
                  <a:srgbClr val="F15934"/>
                </a:solidFill>
              </a:rPr>
              <a:t>T</a:t>
            </a:r>
          </a:p>
        </p:txBody>
      </p:sp>
      <p:sp>
        <p:nvSpPr>
          <p:cNvPr id="22" name="TextBox 21">
            <a:extLst>
              <a:ext uri="{FF2B5EF4-FFF2-40B4-BE49-F238E27FC236}">
                <a16:creationId xmlns:a16="http://schemas.microsoft.com/office/drawing/2014/main" id="{4FC5F959-4C04-4B79-8167-715C2B90E85F}"/>
              </a:ext>
            </a:extLst>
          </p:cNvPr>
          <p:cNvSpPr txBox="1"/>
          <p:nvPr/>
        </p:nvSpPr>
        <p:spPr>
          <a:xfrm>
            <a:off x="699643" y="5938742"/>
            <a:ext cx="1337226" cy="276999"/>
          </a:xfrm>
          <a:prstGeom prst="rect">
            <a:avLst/>
          </a:prstGeom>
          <a:noFill/>
        </p:spPr>
        <p:txBody>
          <a:bodyPr wrap="none" rtlCol="0">
            <a:spAutoFit/>
          </a:bodyPr>
          <a:lstStyle/>
          <a:p>
            <a:r>
              <a:rPr lang="en-US" sz="1200" b="1" dirty="0">
                <a:solidFill>
                  <a:srgbClr val="F15934"/>
                </a:solidFill>
              </a:rPr>
              <a:t>Reactive Power</a:t>
            </a:r>
            <a:endParaRPr lang="en-US" sz="1200" b="1" baseline="-25000" dirty="0">
              <a:solidFill>
                <a:srgbClr val="F15934"/>
              </a:solidFill>
            </a:endParaRPr>
          </a:p>
        </p:txBody>
      </p:sp>
      <p:sp>
        <p:nvSpPr>
          <p:cNvPr id="23" name="TextBox 22">
            <a:extLst>
              <a:ext uri="{FF2B5EF4-FFF2-40B4-BE49-F238E27FC236}">
                <a16:creationId xmlns:a16="http://schemas.microsoft.com/office/drawing/2014/main" id="{B0404FDE-4B42-42D6-AD57-02DA0DEE3DC3}"/>
              </a:ext>
            </a:extLst>
          </p:cNvPr>
          <p:cNvSpPr txBox="1"/>
          <p:nvPr/>
        </p:nvSpPr>
        <p:spPr>
          <a:xfrm>
            <a:off x="737441" y="4281265"/>
            <a:ext cx="1162498" cy="276999"/>
          </a:xfrm>
          <a:prstGeom prst="rect">
            <a:avLst/>
          </a:prstGeom>
          <a:noFill/>
        </p:spPr>
        <p:txBody>
          <a:bodyPr wrap="none" rtlCol="0">
            <a:spAutoFit/>
          </a:bodyPr>
          <a:lstStyle/>
          <a:p>
            <a:r>
              <a:rPr lang="en-US" sz="1200" b="1" dirty="0">
                <a:solidFill>
                  <a:srgbClr val="7030A0"/>
                </a:solidFill>
              </a:rPr>
              <a:t>Active Power</a:t>
            </a:r>
            <a:endParaRPr lang="en-US" sz="1200" b="1" baseline="-25000" dirty="0">
              <a:solidFill>
                <a:srgbClr val="7030A0"/>
              </a:solidFill>
            </a:endParaRPr>
          </a:p>
        </p:txBody>
      </p:sp>
    </p:spTree>
    <p:extLst>
      <p:ext uri="{BB962C8B-B14F-4D97-AF65-F5344CB8AC3E}">
        <p14:creationId xmlns:p14="http://schemas.microsoft.com/office/powerpoint/2010/main" val="178962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C32F-F5DB-4524-9182-6D94216C98EA}"/>
              </a:ext>
            </a:extLst>
          </p:cNvPr>
          <p:cNvSpPr>
            <a:spLocks noGrp="1"/>
          </p:cNvSpPr>
          <p:nvPr>
            <p:ph type="title"/>
          </p:nvPr>
        </p:nvSpPr>
        <p:spPr/>
        <p:txBody>
          <a:bodyPr/>
          <a:lstStyle/>
          <a:p>
            <a:r>
              <a:rPr lang="en-US" dirty="0"/>
              <a:t>IBR Behavior during a grid fault</a:t>
            </a:r>
          </a:p>
        </p:txBody>
      </p:sp>
      <p:sp>
        <p:nvSpPr>
          <p:cNvPr id="11" name="TextBox 10">
            <a:extLst>
              <a:ext uri="{FF2B5EF4-FFF2-40B4-BE49-F238E27FC236}">
                <a16:creationId xmlns:a16="http://schemas.microsoft.com/office/drawing/2014/main" id="{65FE2DBA-770A-48C2-AFAF-180EF26B4A5C}"/>
              </a:ext>
            </a:extLst>
          </p:cNvPr>
          <p:cNvSpPr txBox="1"/>
          <p:nvPr/>
        </p:nvSpPr>
        <p:spPr>
          <a:xfrm>
            <a:off x="7499663" y="1763020"/>
            <a:ext cx="4692337" cy="3539311"/>
          </a:xfrm>
          <a:prstGeom prst="rect">
            <a:avLst/>
          </a:prstGeom>
        </p:spPr>
        <p:txBody>
          <a:bodyPr/>
          <a:lstStyle>
            <a:lvl1pPr marL="117475" indent="-117475">
              <a:lnSpc>
                <a:spcPct val="90000"/>
              </a:lnSpc>
              <a:spcBef>
                <a:spcPts val="1000"/>
              </a:spcBef>
              <a:buClr>
                <a:srgbClr val="F15934"/>
              </a:buClr>
              <a:buSzPct val="60000"/>
              <a:buFont typeface="Wingdings" pitchFamily="2" charset="2"/>
              <a:buChar char="§"/>
              <a:tabLst/>
              <a:defRPr b="0" i="0">
                <a:ln>
                  <a:noFill/>
                </a:ln>
                <a:solidFill>
                  <a:schemeClr val="tx1">
                    <a:lumMod val="65000"/>
                    <a:lumOff val="35000"/>
                  </a:schemeClr>
                </a:solidFill>
                <a:latin typeface="Adobe Garamond Pro" panose="02020502060506020403" pitchFamily="18" charset="77"/>
              </a:defRPr>
            </a:lvl1pPr>
            <a:lvl2pPr marL="517525" indent="-231775">
              <a:lnSpc>
                <a:spcPct val="90000"/>
              </a:lnSpc>
              <a:spcBef>
                <a:spcPts val="500"/>
              </a:spcBef>
              <a:buClr>
                <a:srgbClr val="F15934"/>
              </a:buClr>
              <a:buSzPct val="60000"/>
              <a:buFont typeface="Wingdings" pitchFamily="2" charset="2"/>
              <a:buChar char="§"/>
              <a:tabLst/>
              <a:defRPr b="0" i="0">
                <a:ln>
                  <a:noFill/>
                </a:ln>
                <a:solidFill>
                  <a:schemeClr val="tx1">
                    <a:lumMod val="50000"/>
                    <a:lumOff val="50000"/>
                  </a:schemeClr>
                </a:solidFill>
                <a:latin typeface="Adobe Garamond Pro" panose="02020502060506020403" pitchFamily="18" charset="77"/>
              </a:defRPr>
            </a:lvl2pPr>
            <a:lvl3pPr marL="858838" indent="-176213">
              <a:lnSpc>
                <a:spcPct val="90000"/>
              </a:lnSpc>
              <a:spcBef>
                <a:spcPts val="500"/>
              </a:spcBef>
              <a:buClr>
                <a:srgbClr val="F15934"/>
              </a:buClr>
              <a:buSzPct val="60000"/>
              <a:buFont typeface="Wingdings" pitchFamily="2" charset="2"/>
              <a:buChar char="§"/>
              <a:tabLst/>
              <a:defRPr sz="1600" b="0" i="0">
                <a:ln>
                  <a:noFill/>
                </a:ln>
                <a:solidFill>
                  <a:schemeClr val="tx1">
                    <a:lumMod val="50000"/>
                    <a:lumOff val="50000"/>
                  </a:schemeClr>
                </a:solidFill>
                <a:latin typeface="Adobe Garamond Pro" panose="02020502060506020403" pitchFamily="18" charset="77"/>
              </a:defRPr>
            </a:lvl3pPr>
            <a:lvl4pPr marL="1270000" indent="-177800">
              <a:lnSpc>
                <a:spcPct val="90000"/>
              </a:lnSpc>
              <a:spcBef>
                <a:spcPts val="500"/>
              </a:spcBef>
              <a:buClr>
                <a:srgbClr val="F15934"/>
              </a:buClr>
              <a:buSzPct val="60000"/>
              <a:buFont typeface="Wingdings" pitchFamily="2" charset="2"/>
              <a:buChar char="§"/>
              <a:tabLst/>
              <a:defRPr sz="1600" b="0" i="0">
                <a:ln>
                  <a:noFill/>
                </a:ln>
                <a:solidFill>
                  <a:schemeClr val="tx1">
                    <a:lumMod val="50000"/>
                    <a:lumOff val="50000"/>
                  </a:schemeClr>
                </a:solidFill>
                <a:latin typeface="Adobe Garamond Pro" panose="02020502060506020403" pitchFamily="18" charset="77"/>
              </a:defRPr>
            </a:lvl4pPr>
            <a:lvl5pPr marL="1611313" indent="-233363">
              <a:lnSpc>
                <a:spcPct val="90000"/>
              </a:lnSpc>
              <a:spcBef>
                <a:spcPts val="500"/>
              </a:spcBef>
              <a:buClr>
                <a:srgbClr val="F15934"/>
              </a:buClr>
              <a:buSzPct val="60000"/>
              <a:buFont typeface="Wingdings" pitchFamily="2" charset="2"/>
              <a:buChar char="§"/>
              <a:tabLst/>
              <a:defRPr sz="1600" b="0" i="0">
                <a:ln>
                  <a:noFill/>
                </a:ln>
                <a:solidFill>
                  <a:schemeClr val="tx1">
                    <a:lumMod val="50000"/>
                    <a:lumOff val="50000"/>
                  </a:schemeClr>
                </a:solidFill>
                <a:latin typeface="Adobe Garamond Pro" panose="02020502060506020403" pitchFamily="18"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2000" b="1" dirty="0"/>
              <a:t>What happens during a grid fault? </a:t>
            </a:r>
          </a:p>
          <a:p>
            <a:r>
              <a:rPr lang="en-US" sz="2000" dirty="0"/>
              <a:t>Grid and IBR terminal voltage drop </a:t>
            </a:r>
          </a:p>
          <a:p>
            <a:r>
              <a:rPr lang="en-US" sz="2000" dirty="0"/>
              <a:t>IBR unit (inverter) responds quickly to support terminal voltage and reactive power and ride through (~100(s) msec)*</a:t>
            </a:r>
          </a:p>
          <a:p>
            <a:r>
              <a:rPr lang="en-US" sz="2000" dirty="0"/>
              <a:t>Plant controller adjusts plant reactive power from all units to rebalance system during and after recovery (seconds to 10s of seconds)</a:t>
            </a:r>
          </a:p>
          <a:p>
            <a:endParaRPr lang="en-US" sz="2000" dirty="0"/>
          </a:p>
          <a:p>
            <a:endParaRPr lang="en-US" sz="2000" dirty="0"/>
          </a:p>
          <a:p>
            <a:pPr marL="0" indent="0">
              <a:buNone/>
            </a:pPr>
            <a:endParaRPr lang="en-US" sz="2000" dirty="0"/>
          </a:p>
          <a:p>
            <a:pPr marL="0" indent="0">
              <a:buNone/>
            </a:pPr>
            <a:r>
              <a:rPr lang="en-US" sz="1400" dirty="0"/>
              <a:t>* Highly dependent on grid conditions</a:t>
            </a:r>
          </a:p>
        </p:txBody>
      </p:sp>
      <p:pic>
        <p:nvPicPr>
          <p:cNvPr id="6" name="Picture 5">
            <a:extLst>
              <a:ext uri="{FF2B5EF4-FFF2-40B4-BE49-F238E27FC236}">
                <a16:creationId xmlns:a16="http://schemas.microsoft.com/office/drawing/2014/main" id="{71601CD7-BB19-423C-B8B5-3E4C002A9B19}"/>
              </a:ext>
            </a:extLst>
          </p:cNvPr>
          <p:cNvPicPr>
            <a:picLocks noChangeAspect="1"/>
          </p:cNvPicPr>
          <p:nvPr/>
        </p:nvPicPr>
        <p:blipFill>
          <a:blip r:embed="rId2"/>
          <a:stretch>
            <a:fillRect/>
          </a:stretch>
        </p:blipFill>
        <p:spPr>
          <a:xfrm>
            <a:off x="231695" y="1504795"/>
            <a:ext cx="4079154" cy="5248701"/>
          </a:xfrm>
          <a:prstGeom prst="rect">
            <a:avLst/>
          </a:prstGeom>
        </p:spPr>
      </p:pic>
      <p:sp>
        <p:nvSpPr>
          <p:cNvPr id="10" name="Speech Bubble: Rectangle 9">
            <a:extLst>
              <a:ext uri="{FF2B5EF4-FFF2-40B4-BE49-F238E27FC236}">
                <a16:creationId xmlns:a16="http://schemas.microsoft.com/office/drawing/2014/main" id="{DC568E0F-AA50-459D-8936-59CF3F26A1B5}"/>
              </a:ext>
            </a:extLst>
          </p:cNvPr>
          <p:cNvSpPr/>
          <p:nvPr/>
        </p:nvSpPr>
        <p:spPr>
          <a:xfrm>
            <a:off x="4210594" y="4798423"/>
            <a:ext cx="2778034" cy="1667690"/>
          </a:xfrm>
          <a:prstGeom prst="wedgeRectCallout">
            <a:avLst>
              <a:gd name="adj1" fmla="val -91679"/>
              <a:gd name="adj2" fmla="val -557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IBRs quickly maintain terminal voltage during disturbances (msecs); follows plant command during recovery (many seconds)</a:t>
            </a:r>
          </a:p>
        </p:txBody>
      </p:sp>
      <p:sp>
        <p:nvSpPr>
          <p:cNvPr id="4" name="Speech Bubble: Rectangle 3">
            <a:extLst>
              <a:ext uri="{FF2B5EF4-FFF2-40B4-BE49-F238E27FC236}">
                <a16:creationId xmlns:a16="http://schemas.microsoft.com/office/drawing/2014/main" id="{0863067E-1A53-48F1-B89A-922EDEC2C902}"/>
              </a:ext>
            </a:extLst>
          </p:cNvPr>
          <p:cNvSpPr/>
          <p:nvPr/>
        </p:nvSpPr>
        <p:spPr>
          <a:xfrm>
            <a:off x="4416829" y="1504796"/>
            <a:ext cx="2480360" cy="1338090"/>
          </a:xfrm>
          <a:prstGeom prst="wedgeRectCallout">
            <a:avLst>
              <a:gd name="adj1" fmla="val -104732"/>
              <a:gd name="adj2" fmla="val -131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Power plant controller maintains plant voltage schedule in  </a:t>
            </a:r>
          </a:p>
          <a:p>
            <a:pPr algn="ctr"/>
            <a:r>
              <a:rPr lang="en-US" sz="1600" dirty="0"/>
              <a:t>quasi-steady-state (many seconds)</a:t>
            </a:r>
          </a:p>
        </p:txBody>
      </p:sp>
      <p:sp>
        <p:nvSpPr>
          <p:cNvPr id="8" name="Rectangle: Rounded Corners 7">
            <a:extLst>
              <a:ext uri="{FF2B5EF4-FFF2-40B4-BE49-F238E27FC236}">
                <a16:creationId xmlns:a16="http://schemas.microsoft.com/office/drawing/2014/main" id="{1C5344F3-33E9-4C77-99BE-254BDF3ED858}"/>
              </a:ext>
            </a:extLst>
          </p:cNvPr>
          <p:cNvSpPr/>
          <p:nvPr/>
        </p:nvSpPr>
        <p:spPr>
          <a:xfrm>
            <a:off x="7950926" y="4700845"/>
            <a:ext cx="3875314" cy="1202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Behavior during disturbances is dominated by the IBR unit managing its terminal quantities to ride through</a:t>
            </a:r>
          </a:p>
        </p:txBody>
      </p:sp>
      <p:sp>
        <p:nvSpPr>
          <p:cNvPr id="13" name="TextBox 12">
            <a:extLst>
              <a:ext uri="{FF2B5EF4-FFF2-40B4-BE49-F238E27FC236}">
                <a16:creationId xmlns:a16="http://schemas.microsoft.com/office/drawing/2014/main" id="{72BFD522-9BE4-4F6B-B5DB-9E16752AADC5}"/>
              </a:ext>
            </a:extLst>
          </p:cNvPr>
          <p:cNvSpPr txBox="1"/>
          <p:nvPr/>
        </p:nvSpPr>
        <p:spPr>
          <a:xfrm>
            <a:off x="3990109" y="6539541"/>
            <a:ext cx="2135521" cy="246221"/>
          </a:xfrm>
          <a:prstGeom prst="rect">
            <a:avLst/>
          </a:prstGeom>
          <a:noFill/>
        </p:spPr>
        <p:txBody>
          <a:bodyPr wrap="none" rtlCol="0">
            <a:spAutoFit/>
          </a:bodyPr>
          <a:lstStyle/>
          <a:p>
            <a:r>
              <a:rPr lang="en-US" sz="1000" dirty="0"/>
              <a:t>Courtesy: GE Energy Consulting</a:t>
            </a:r>
          </a:p>
        </p:txBody>
      </p:sp>
    </p:spTree>
    <p:extLst>
      <p:ext uri="{BB962C8B-B14F-4D97-AF65-F5344CB8AC3E}">
        <p14:creationId xmlns:p14="http://schemas.microsoft.com/office/powerpoint/2010/main" val="3556453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652B-9C21-4BBC-B0D3-C17276ECFE71}"/>
              </a:ext>
            </a:extLst>
          </p:cNvPr>
          <p:cNvSpPr>
            <a:spLocks noGrp="1"/>
          </p:cNvSpPr>
          <p:nvPr>
            <p:ph type="title"/>
          </p:nvPr>
        </p:nvSpPr>
        <p:spPr/>
        <p:txBody>
          <a:bodyPr/>
          <a:lstStyle/>
          <a:p>
            <a:r>
              <a:rPr lang="en-US" dirty="0"/>
              <a:t>Considerations</a:t>
            </a:r>
          </a:p>
        </p:txBody>
      </p:sp>
      <p:sp>
        <p:nvSpPr>
          <p:cNvPr id="3" name="Content Placeholder 2">
            <a:extLst>
              <a:ext uri="{FF2B5EF4-FFF2-40B4-BE49-F238E27FC236}">
                <a16:creationId xmlns:a16="http://schemas.microsoft.com/office/drawing/2014/main" id="{74577563-FE20-48B8-915E-FAC509D39A2D}"/>
              </a:ext>
            </a:extLst>
          </p:cNvPr>
          <p:cNvSpPr>
            <a:spLocks noGrp="1"/>
          </p:cNvSpPr>
          <p:nvPr>
            <p:ph sz="quarter" idx="10"/>
          </p:nvPr>
        </p:nvSpPr>
        <p:spPr>
          <a:xfrm>
            <a:off x="683622" y="1507445"/>
            <a:ext cx="11099074" cy="4435283"/>
          </a:xfrm>
        </p:spPr>
        <p:txBody>
          <a:bodyPr/>
          <a:lstStyle/>
          <a:p>
            <a:pPr marL="227013" indent="-227013"/>
            <a:r>
              <a:rPr lang="en-US" sz="2400" dirty="0">
                <a:solidFill>
                  <a:schemeClr val="tx1"/>
                </a:solidFill>
              </a:rPr>
              <a:t>Align with the intent of PRC-024-3 language:</a:t>
            </a:r>
          </a:p>
          <a:p>
            <a:pPr marL="285750" lvl="1" indent="0">
              <a:buNone/>
            </a:pPr>
            <a:r>
              <a:rPr lang="en-US" sz="2000" b="0" i="1" u="none" strike="noStrike" baseline="0" dirty="0">
                <a:solidFill>
                  <a:schemeClr val="tx1"/>
                </a:solidFill>
                <a:latin typeface="Calibri" panose="020F0502020204030204" pitchFamily="34" charset="0"/>
              </a:rPr>
              <a:t>R1: Each Generator Owner shall set its applicable frequency protection in accordance with PRC-024 Attachment 1 such that the applicable protection </a:t>
            </a:r>
            <a:r>
              <a:rPr lang="en-US" sz="2000" b="1" i="1" u="none" strike="noStrike" baseline="0" dirty="0">
                <a:solidFill>
                  <a:schemeClr val="tx1"/>
                </a:solidFill>
                <a:latin typeface="Calibri" panose="020F0502020204030204" pitchFamily="34" charset="0"/>
              </a:rPr>
              <a:t>does not cause the generating resource to trip or </a:t>
            </a:r>
            <a:r>
              <a:rPr lang="en-US" sz="2000" b="1" i="1" u="none" strike="noStrike" baseline="0" dirty="0">
                <a:solidFill>
                  <a:srgbClr val="0070C0"/>
                </a:solidFill>
                <a:latin typeface="Calibri" panose="020F0502020204030204" pitchFamily="34" charset="0"/>
              </a:rPr>
              <a:t>cease injecting current </a:t>
            </a:r>
            <a:r>
              <a:rPr lang="en-US" sz="2000" b="1" i="1" u="none" strike="noStrike" baseline="0" dirty="0">
                <a:solidFill>
                  <a:schemeClr val="tx1"/>
                </a:solidFill>
                <a:latin typeface="Calibri" panose="020F0502020204030204" pitchFamily="34" charset="0"/>
              </a:rPr>
              <a:t>within the “no trip zone” </a:t>
            </a:r>
            <a:r>
              <a:rPr lang="en-US" sz="2000" b="0" i="1" u="none" strike="noStrike" baseline="0" dirty="0">
                <a:solidFill>
                  <a:schemeClr val="tx1"/>
                </a:solidFill>
                <a:latin typeface="Calibri" panose="020F0502020204030204" pitchFamily="34" charset="0"/>
              </a:rPr>
              <a:t>during a frequency excursion…</a:t>
            </a:r>
            <a:endParaRPr lang="en-US" sz="2000" i="1" dirty="0">
              <a:solidFill>
                <a:schemeClr val="tx1"/>
              </a:solidFill>
            </a:endParaRPr>
          </a:p>
          <a:p>
            <a:pPr lvl="1"/>
            <a:endParaRPr lang="en-US" dirty="0"/>
          </a:p>
          <a:p>
            <a:pPr marL="227013" indent="-227013"/>
            <a:r>
              <a:rPr lang="en-US" sz="2400" dirty="0">
                <a:solidFill>
                  <a:schemeClr val="tx1"/>
                </a:solidFill>
              </a:rPr>
              <a:t>Align with the intent of IEEE 2800 language:</a:t>
            </a:r>
          </a:p>
          <a:p>
            <a:pPr marL="285750" lvl="1" indent="0">
              <a:buNone/>
            </a:pPr>
            <a:r>
              <a:rPr lang="en-US" sz="2000" b="1" i="1" dirty="0">
                <a:solidFill>
                  <a:schemeClr val="tx1"/>
                </a:solidFill>
                <a:effectLst/>
                <a:latin typeface="-apple-system"/>
              </a:rPr>
              <a:t>The active power recovery time shall be configurable within a range between 1.0 s and 10 s. </a:t>
            </a:r>
            <a:r>
              <a:rPr lang="en-US" sz="2000" b="0" i="1" dirty="0">
                <a:solidFill>
                  <a:schemeClr val="tx1"/>
                </a:solidFill>
                <a:effectLst/>
                <a:latin typeface="-apple-system"/>
              </a:rPr>
              <a:t>The default active power recovery time is 1 s; however, </a:t>
            </a:r>
            <a:r>
              <a:rPr lang="en-US" sz="2000" b="1" i="1" dirty="0">
                <a:solidFill>
                  <a:schemeClr val="tx1"/>
                </a:solidFill>
                <a:effectLst/>
                <a:latin typeface="-apple-system"/>
              </a:rPr>
              <a:t>in weak grids</a:t>
            </a:r>
            <a:r>
              <a:rPr lang="en-US" sz="2000" b="0" i="1" dirty="0">
                <a:solidFill>
                  <a:schemeClr val="tx1"/>
                </a:solidFill>
                <a:effectLst/>
                <a:latin typeface="-apple-system"/>
              </a:rPr>
              <a:t>, in order to reduce oscillatory behavior of the IBR plant upon fault recovery and maintain system stability, it may be </a:t>
            </a:r>
            <a:r>
              <a:rPr lang="en-US" sz="2000" b="1" i="1" dirty="0">
                <a:solidFill>
                  <a:schemeClr val="tx1"/>
                </a:solidFill>
                <a:effectLst/>
                <a:latin typeface="-apple-system"/>
              </a:rPr>
              <a:t>desirable to reduce the average rate of active power recovery</a:t>
            </a:r>
            <a:r>
              <a:rPr lang="en-US" sz="2000" b="0" i="1" dirty="0">
                <a:solidFill>
                  <a:schemeClr val="tx1"/>
                </a:solidFill>
                <a:effectLst/>
                <a:latin typeface="-apple-system"/>
              </a:rPr>
              <a:t> in consultation with the TS owner. </a:t>
            </a:r>
          </a:p>
          <a:p>
            <a:pPr marL="285750" lvl="1" indent="0">
              <a:buNone/>
            </a:pPr>
            <a:endParaRPr lang="en-US" sz="2000" i="1" dirty="0">
              <a:solidFill>
                <a:schemeClr val="tx1"/>
              </a:solidFill>
              <a:latin typeface="-apple-system"/>
            </a:endParaRPr>
          </a:p>
          <a:p>
            <a:pPr marL="285750" lvl="1" indent="0">
              <a:buNone/>
            </a:pPr>
            <a:r>
              <a:rPr lang="en-US" sz="2000" i="1" dirty="0">
                <a:solidFill>
                  <a:schemeClr val="tx1"/>
                </a:solidFill>
                <a:latin typeface="-apple-system"/>
              </a:rPr>
              <a:t>The IBR unit shall have capability to select operation in either </a:t>
            </a:r>
            <a:r>
              <a:rPr lang="en-US" sz="2000" b="1" i="1" dirty="0">
                <a:solidFill>
                  <a:schemeClr val="tx1"/>
                </a:solidFill>
                <a:latin typeface="-apple-system"/>
              </a:rPr>
              <a:t>active current priority mode </a:t>
            </a:r>
            <a:r>
              <a:rPr lang="en-US" sz="2000" i="1" dirty="0">
                <a:solidFill>
                  <a:schemeClr val="tx1"/>
                </a:solidFill>
                <a:latin typeface="-apple-system"/>
              </a:rPr>
              <a:t>or </a:t>
            </a:r>
            <a:r>
              <a:rPr lang="en-US" sz="2000" b="1" i="1" dirty="0">
                <a:solidFill>
                  <a:schemeClr val="tx1"/>
                </a:solidFill>
                <a:latin typeface="-apple-system"/>
              </a:rPr>
              <a:t>reactive current priority mode</a:t>
            </a:r>
            <a:r>
              <a:rPr lang="en-US" sz="2000" i="1" dirty="0">
                <a:solidFill>
                  <a:schemeClr val="tx1"/>
                </a:solidFill>
                <a:latin typeface="-apple-system"/>
              </a:rPr>
              <a:t> during a high- or low-voltage ride-through events. </a:t>
            </a:r>
            <a:r>
              <a:rPr lang="en-US" sz="2000" b="1" i="1" dirty="0">
                <a:solidFill>
                  <a:schemeClr val="tx1"/>
                </a:solidFill>
                <a:latin typeface="-apple-system"/>
              </a:rPr>
              <a:t>By default, the IBR unit shall operate in reactive current priority mode during high- and low-voltage ride-through events.</a:t>
            </a:r>
            <a:r>
              <a:rPr lang="en-US" sz="2000" i="1" dirty="0">
                <a:solidFill>
                  <a:schemeClr val="tx1"/>
                </a:solidFill>
                <a:latin typeface="-apple-system"/>
              </a:rPr>
              <a:t>  If requested by the TS owner, and mutually agreed with the IBR owner, the IBR unit may operate in active current priority mode for both the high and low-voltage ride-through events.</a:t>
            </a:r>
          </a:p>
        </p:txBody>
      </p:sp>
    </p:spTree>
    <p:extLst>
      <p:ext uri="{BB962C8B-B14F-4D97-AF65-F5344CB8AC3E}">
        <p14:creationId xmlns:p14="http://schemas.microsoft.com/office/powerpoint/2010/main" val="1362084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7F098D5-565E-8243-CD6F-F9A2691062AE}"/>
              </a:ext>
            </a:extLst>
          </p:cNvPr>
          <p:cNvSpPr txBox="1"/>
          <p:nvPr/>
        </p:nvSpPr>
        <p:spPr>
          <a:xfrm>
            <a:off x="6189634" y="2022445"/>
            <a:ext cx="5321519" cy="830997"/>
          </a:xfrm>
          <a:prstGeom prst="rect">
            <a:avLst/>
          </a:prstGeom>
          <a:noFill/>
        </p:spPr>
        <p:txBody>
          <a:bodyPr wrap="square" rtlCol="0">
            <a:spAutoFit/>
          </a:bodyPr>
          <a:lstStyle/>
          <a:p>
            <a:pPr algn="ctr"/>
            <a:r>
              <a:rPr lang="en-US" sz="4800" b="0" i="0" dirty="0">
                <a:solidFill>
                  <a:srgbClr val="F15934"/>
                </a:solidFill>
                <a:latin typeface="Montserrat" pitchFamily="2" charset="77"/>
              </a:rPr>
              <a:t>THANK YOU </a:t>
            </a:r>
          </a:p>
        </p:txBody>
      </p:sp>
      <p:sp>
        <p:nvSpPr>
          <p:cNvPr id="2" name="Text Placeholder 1">
            <a:extLst>
              <a:ext uri="{FF2B5EF4-FFF2-40B4-BE49-F238E27FC236}">
                <a16:creationId xmlns:a16="http://schemas.microsoft.com/office/drawing/2014/main" id="{5620F293-B2C1-6D16-2CD5-3FB37A9BB356}"/>
              </a:ext>
            </a:extLst>
          </p:cNvPr>
          <p:cNvSpPr>
            <a:spLocks noGrp="1"/>
          </p:cNvSpPr>
          <p:nvPr>
            <p:ph type="body" sz="quarter" idx="10"/>
          </p:nvPr>
        </p:nvSpPr>
        <p:spPr>
          <a:xfrm>
            <a:off x="6583806" y="4855528"/>
            <a:ext cx="3985582" cy="329120"/>
          </a:xfrm>
        </p:spPr>
        <p:txBody>
          <a:bodyPr/>
          <a:lstStyle/>
          <a:p>
            <a:r>
              <a:rPr lang="en-US" dirty="0"/>
              <a:t>Julia Matevosyan</a:t>
            </a:r>
          </a:p>
        </p:txBody>
      </p:sp>
      <p:sp>
        <p:nvSpPr>
          <p:cNvPr id="3" name="Text Placeholder 2">
            <a:extLst>
              <a:ext uri="{FF2B5EF4-FFF2-40B4-BE49-F238E27FC236}">
                <a16:creationId xmlns:a16="http://schemas.microsoft.com/office/drawing/2014/main" id="{F6FDDF8E-5C17-9601-852A-61737D165292}"/>
              </a:ext>
            </a:extLst>
          </p:cNvPr>
          <p:cNvSpPr>
            <a:spLocks noGrp="1"/>
          </p:cNvSpPr>
          <p:nvPr>
            <p:ph type="body" sz="quarter" idx="12"/>
          </p:nvPr>
        </p:nvSpPr>
        <p:spPr>
          <a:xfrm>
            <a:off x="6583806" y="5365375"/>
            <a:ext cx="3985582" cy="662671"/>
          </a:xfrm>
        </p:spPr>
        <p:txBody>
          <a:bodyPr/>
          <a:lstStyle/>
          <a:p>
            <a:r>
              <a:rPr lang="en-US" dirty="0" err="1"/>
              <a:t>julia@esig.energy</a:t>
            </a:r>
            <a:endParaRPr lang="en-US" dirty="0"/>
          </a:p>
        </p:txBody>
      </p:sp>
    </p:spTree>
    <p:extLst>
      <p:ext uri="{BB962C8B-B14F-4D97-AF65-F5344CB8AC3E}">
        <p14:creationId xmlns:p14="http://schemas.microsoft.com/office/powerpoint/2010/main" val="4043767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5C281-A51D-7097-2D63-2ADF02B74A0F}"/>
              </a:ext>
            </a:extLst>
          </p:cNvPr>
          <p:cNvSpPr>
            <a:spLocks noGrp="1"/>
          </p:cNvSpPr>
          <p:nvPr>
            <p:ph type="title"/>
          </p:nvPr>
        </p:nvSpPr>
        <p:spPr/>
        <p:txBody>
          <a:bodyPr/>
          <a:lstStyle/>
          <a:p>
            <a:pPr>
              <a:lnSpc>
                <a:spcPct val="100000"/>
              </a:lnSpc>
            </a:pPr>
            <a:r>
              <a:rPr lang="en-US" dirty="0"/>
              <a:t>NERC &amp; TRE Panhandle Wind Disturbance Report,  March 22</a:t>
            </a:r>
            <a:r>
              <a:rPr lang="en-US" baseline="30000" dirty="0"/>
              <a:t>nd</a:t>
            </a:r>
            <a:r>
              <a:rPr lang="en-US" dirty="0"/>
              <a:t> 2022</a:t>
            </a:r>
          </a:p>
        </p:txBody>
      </p:sp>
      <p:sp>
        <p:nvSpPr>
          <p:cNvPr id="3" name="Content Placeholder 2">
            <a:extLst>
              <a:ext uri="{FF2B5EF4-FFF2-40B4-BE49-F238E27FC236}">
                <a16:creationId xmlns:a16="http://schemas.microsoft.com/office/drawing/2014/main" id="{74093C9D-72AC-46BE-E8DF-31349CEE8AF5}"/>
              </a:ext>
            </a:extLst>
          </p:cNvPr>
          <p:cNvSpPr>
            <a:spLocks noGrp="1"/>
          </p:cNvSpPr>
          <p:nvPr>
            <p:ph sz="quarter" idx="10"/>
          </p:nvPr>
        </p:nvSpPr>
        <p:spPr>
          <a:xfrm>
            <a:off x="504824" y="1574065"/>
            <a:ext cx="7877175" cy="4435283"/>
          </a:xfrm>
        </p:spPr>
        <p:txBody>
          <a:bodyPr/>
          <a:lstStyle/>
          <a:p>
            <a:pPr marL="0" indent="0">
              <a:lnSpc>
                <a:spcPct val="100000"/>
              </a:lnSpc>
              <a:spcBef>
                <a:spcPts val="600"/>
              </a:spcBef>
              <a:buSzPct val="100000"/>
              <a:buNone/>
            </a:pPr>
            <a:r>
              <a:rPr lang="en-US" b="1" dirty="0">
                <a:solidFill>
                  <a:srgbClr val="222222"/>
                </a:solidFill>
                <a:latin typeface="Arial" panose="020B0604020202020204" pitchFamily="34" charset="0"/>
                <a:cs typeface="Arial" panose="020B0604020202020204" pitchFamily="34" charset="0"/>
              </a:rPr>
              <a:t>Event 1: </a:t>
            </a:r>
          </a:p>
          <a:p>
            <a:pPr marL="228600" indent="-228600">
              <a:lnSpc>
                <a:spcPct val="100000"/>
              </a:lnSpc>
              <a:spcBef>
                <a:spcPts val="600"/>
              </a:spcBef>
              <a:buSzPct val="100000"/>
            </a:pPr>
            <a:r>
              <a:rPr lang="en-US" dirty="0">
                <a:solidFill>
                  <a:srgbClr val="222222"/>
                </a:solidFill>
                <a:latin typeface="Arial" panose="020B0604020202020204" pitchFamily="34" charset="0"/>
                <a:cs typeface="Arial" panose="020B0604020202020204" pitchFamily="34" charset="0"/>
              </a:rPr>
              <a:t>At 4:16:26 a.m., a phase-to-phase fault on a radial 345 kV tie line connecting a wind plant to the ERCOT system. </a:t>
            </a:r>
          </a:p>
          <a:p>
            <a:pPr marL="228600" indent="-228600">
              <a:lnSpc>
                <a:spcPct val="100000"/>
              </a:lnSpc>
              <a:spcBef>
                <a:spcPts val="600"/>
              </a:spcBef>
              <a:buSzPct val="100000"/>
            </a:pPr>
            <a:r>
              <a:rPr lang="en-US" dirty="0">
                <a:solidFill>
                  <a:srgbClr val="222222"/>
                </a:solidFill>
                <a:latin typeface="Arial" panose="020B0604020202020204" pitchFamily="34" charset="0"/>
                <a:cs typeface="Arial" panose="020B0604020202020204" pitchFamily="34" charset="0"/>
              </a:rPr>
              <a:t>Cleared normally, consequentially tripping 273 MW of wind generation. </a:t>
            </a:r>
          </a:p>
          <a:p>
            <a:pPr marL="228600" indent="-228600">
              <a:lnSpc>
                <a:spcPct val="100000"/>
              </a:lnSpc>
              <a:spcBef>
                <a:spcPts val="600"/>
              </a:spcBef>
              <a:buSzPct val="100000"/>
            </a:pPr>
            <a:r>
              <a:rPr lang="en-US" dirty="0">
                <a:solidFill>
                  <a:srgbClr val="222222"/>
                </a:solidFill>
                <a:latin typeface="Arial" panose="020B0604020202020204" pitchFamily="34" charset="0"/>
                <a:cs typeface="Arial" panose="020B0604020202020204" pitchFamily="34" charset="0"/>
              </a:rPr>
              <a:t>Multiple wind plants in the area unexpectedly reduced output by 492 MW. </a:t>
            </a:r>
          </a:p>
          <a:p>
            <a:pPr marL="228600" indent="-228600">
              <a:lnSpc>
                <a:spcPct val="100000"/>
              </a:lnSpc>
              <a:spcBef>
                <a:spcPts val="600"/>
              </a:spcBef>
              <a:buSzPct val="100000"/>
            </a:pPr>
            <a:r>
              <a:rPr lang="en-US" dirty="0">
                <a:solidFill>
                  <a:srgbClr val="222222"/>
                </a:solidFill>
                <a:latin typeface="Arial" panose="020B0604020202020204" pitchFamily="34" charset="0"/>
                <a:cs typeface="Arial" panose="020B0604020202020204" pitchFamily="34" charset="0"/>
              </a:rPr>
              <a:t>Total active power reduction was 765 MW for this fault (10 facilities). </a:t>
            </a:r>
          </a:p>
          <a:p>
            <a:pPr marL="228600" indent="-228600">
              <a:lnSpc>
                <a:spcPct val="100000"/>
              </a:lnSpc>
              <a:spcBef>
                <a:spcPts val="600"/>
              </a:spcBef>
              <a:buSzPct val="100000"/>
            </a:pPr>
            <a:r>
              <a:rPr lang="en-US" dirty="0">
                <a:solidFill>
                  <a:srgbClr val="222222"/>
                </a:solidFill>
                <a:latin typeface="Arial" panose="020B0604020202020204" pitchFamily="34" charset="0"/>
                <a:cs typeface="Arial" panose="020B0604020202020204" pitchFamily="34" charset="0"/>
              </a:rPr>
              <a:t>Frequency dropped to 59.90 Hz, and 524 MW of RRS deployed. Frequency recovered to nominal in just under three minutes. </a:t>
            </a:r>
          </a:p>
          <a:p>
            <a:pPr marL="0" indent="0">
              <a:lnSpc>
                <a:spcPct val="100000"/>
              </a:lnSpc>
              <a:spcBef>
                <a:spcPts val="600"/>
              </a:spcBef>
              <a:buSzPct val="100000"/>
              <a:buNone/>
            </a:pPr>
            <a:r>
              <a:rPr lang="en-US" b="1" dirty="0">
                <a:solidFill>
                  <a:srgbClr val="222222"/>
                </a:solidFill>
                <a:latin typeface="Arial" panose="020B0604020202020204" pitchFamily="34" charset="0"/>
                <a:cs typeface="Arial" panose="020B0604020202020204" pitchFamily="34" charset="0"/>
              </a:rPr>
              <a:t>Event 2: </a:t>
            </a:r>
          </a:p>
          <a:p>
            <a:pPr marL="228600" indent="-228600">
              <a:lnSpc>
                <a:spcPct val="100000"/>
              </a:lnSpc>
              <a:spcBef>
                <a:spcPts val="600"/>
              </a:spcBef>
              <a:buSzPct val="100000"/>
            </a:pPr>
            <a:r>
              <a:rPr lang="en-US" dirty="0">
                <a:solidFill>
                  <a:srgbClr val="222222"/>
                </a:solidFill>
                <a:latin typeface="Arial" panose="020B0604020202020204" pitchFamily="34" charset="0"/>
                <a:cs typeface="Arial" panose="020B0604020202020204" pitchFamily="34" charset="0"/>
              </a:rPr>
              <a:t>At 4:47:55 a.m., another normally-cleared phase-to-phase fault on a 345‌ kV line nearby. </a:t>
            </a:r>
          </a:p>
          <a:p>
            <a:pPr marL="228600" indent="-228600">
              <a:lnSpc>
                <a:spcPct val="100000"/>
              </a:lnSpc>
              <a:spcBef>
                <a:spcPts val="600"/>
              </a:spcBef>
              <a:buSzPct val="100000"/>
            </a:pPr>
            <a:r>
              <a:rPr lang="en-US" dirty="0">
                <a:solidFill>
                  <a:srgbClr val="222222"/>
                </a:solidFill>
                <a:latin typeface="Arial" panose="020B0604020202020204" pitchFamily="34" charset="0"/>
                <a:cs typeface="Arial" panose="020B0604020202020204" pitchFamily="34" charset="0"/>
              </a:rPr>
              <a:t>Multiple wind plants again unexpectedly reduced power output, totaling 457 MW (8 facilities).</a:t>
            </a:r>
          </a:p>
          <a:p>
            <a:pPr marL="228600" indent="-228600">
              <a:lnSpc>
                <a:spcPct val="100000"/>
              </a:lnSpc>
              <a:spcBef>
                <a:spcPts val="600"/>
              </a:spcBef>
              <a:buSzPct val="100000"/>
            </a:pPr>
            <a:r>
              <a:rPr lang="en-US" dirty="0">
                <a:solidFill>
                  <a:srgbClr val="222222"/>
                </a:solidFill>
                <a:latin typeface="Arial" panose="020B0604020202020204" pitchFamily="34" charset="0"/>
                <a:cs typeface="Arial" panose="020B0604020202020204" pitchFamily="34" charset="0"/>
              </a:rPr>
              <a:t>Frequency dropped to 59.942 Hz and no RRS was deployed. Frequency recovered in 29 seconds.</a:t>
            </a:r>
          </a:p>
        </p:txBody>
      </p:sp>
      <p:pic>
        <p:nvPicPr>
          <p:cNvPr id="4" name="Picture 3">
            <a:extLst>
              <a:ext uri="{FF2B5EF4-FFF2-40B4-BE49-F238E27FC236}">
                <a16:creationId xmlns:a16="http://schemas.microsoft.com/office/drawing/2014/main" id="{82E77544-AF41-6F77-B6B4-7752B382799E}"/>
              </a:ext>
            </a:extLst>
          </p:cNvPr>
          <p:cNvPicPr>
            <a:picLocks noChangeAspect="1"/>
          </p:cNvPicPr>
          <p:nvPr/>
        </p:nvPicPr>
        <p:blipFill>
          <a:blip r:embed="rId2"/>
          <a:stretch>
            <a:fillRect/>
          </a:stretch>
        </p:blipFill>
        <p:spPr>
          <a:xfrm>
            <a:off x="8482012" y="1574065"/>
            <a:ext cx="3244516" cy="4222315"/>
          </a:xfrm>
          <a:prstGeom prst="rect">
            <a:avLst/>
          </a:prstGeom>
        </p:spPr>
      </p:pic>
      <p:sp>
        <p:nvSpPr>
          <p:cNvPr id="6" name="TextBox 5">
            <a:extLst>
              <a:ext uri="{FF2B5EF4-FFF2-40B4-BE49-F238E27FC236}">
                <a16:creationId xmlns:a16="http://schemas.microsoft.com/office/drawing/2014/main" id="{EFBFE25D-C8C1-A243-8142-144C19271459}"/>
              </a:ext>
            </a:extLst>
          </p:cNvPr>
          <p:cNvSpPr txBox="1"/>
          <p:nvPr/>
        </p:nvSpPr>
        <p:spPr>
          <a:xfrm>
            <a:off x="8381999" y="5805904"/>
            <a:ext cx="3615991" cy="830997"/>
          </a:xfrm>
          <a:prstGeom prst="rect">
            <a:avLst/>
          </a:prstGeom>
          <a:solidFill>
            <a:schemeClr val="bg1"/>
          </a:solidFill>
        </p:spPr>
        <p:txBody>
          <a:bodyPr wrap="square">
            <a:spAutoFit/>
          </a:bodyPr>
          <a:lstStyle/>
          <a:p>
            <a:r>
              <a:rPr lang="en-US" sz="1600" dirty="0">
                <a:latin typeface="Arial" panose="020B0604020202020204" pitchFamily="34" charset="0"/>
                <a:cs typeface="Arial" panose="020B0604020202020204" pitchFamily="34" charset="0"/>
                <a:hlinkClick r:id="rId3"/>
              </a:rPr>
              <a:t>https://www.nerc.com/pa/rrm/ea/Documents/Panhandle_Wind_Disturbance_Report.pdf</a:t>
            </a: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98990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2038-C7F5-B48C-E59F-95812629B4C8}"/>
              </a:ext>
            </a:extLst>
          </p:cNvPr>
          <p:cNvSpPr>
            <a:spLocks noGrp="1"/>
          </p:cNvSpPr>
          <p:nvPr>
            <p:ph type="title"/>
          </p:nvPr>
        </p:nvSpPr>
        <p:spPr/>
        <p:txBody>
          <a:bodyPr/>
          <a:lstStyle/>
          <a:p>
            <a:pPr>
              <a:lnSpc>
                <a:spcPct val="100000"/>
              </a:lnSpc>
            </a:pPr>
            <a:r>
              <a:rPr lang="en-US" dirty="0"/>
              <a:t>System Conditions, Location and Causes of Reductions</a:t>
            </a:r>
          </a:p>
        </p:txBody>
      </p:sp>
      <p:pic>
        <p:nvPicPr>
          <p:cNvPr id="5" name="Picture 4">
            <a:extLst>
              <a:ext uri="{FF2B5EF4-FFF2-40B4-BE49-F238E27FC236}">
                <a16:creationId xmlns:a16="http://schemas.microsoft.com/office/drawing/2014/main" id="{D229CE83-DF25-72CA-D55B-E389389CF89C}"/>
              </a:ext>
            </a:extLst>
          </p:cNvPr>
          <p:cNvPicPr>
            <a:picLocks noChangeAspect="1"/>
          </p:cNvPicPr>
          <p:nvPr/>
        </p:nvPicPr>
        <p:blipFill>
          <a:blip r:embed="rId2"/>
          <a:stretch>
            <a:fillRect/>
          </a:stretch>
        </p:blipFill>
        <p:spPr>
          <a:xfrm>
            <a:off x="655016" y="1467894"/>
            <a:ext cx="3593134" cy="2750301"/>
          </a:xfrm>
          <a:prstGeom prst="rect">
            <a:avLst/>
          </a:prstGeom>
        </p:spPr>
      </p:pic>
      <p:sp>
        <p:nvSpPr>
          <p:cNvPr id="6" name="TextBox 5">
            <a:extLst>
              <a:ext uri="{FF2B5EF4-FFF2-40B4-BE49-F238E27FC236}">
                <a16:creationId xmlns:a16="http://schemas.microsoft.com/office/drawing/2014/main" id="{83DFAC92-828D-9EAA-B569-0D0765315385}"/>
              </a:ext>
            </a:extLst>
          </p:cNvPr>
          <p:cNvSpPr txBox="1"/>
          <p:nvPr/>
        </p:nvSpPr>
        <p:spPr>
          <a:xfrm>
            <a:off x="619693" y="4218195"/>
            <a:ext cx="5193334" cy="1323439"/>
          </a:xfrm>
          <a:prstGeom prst="rect">
            <a:avLst/>
          </a:prstGeom>
          <a:noFill/>
        </p:spPr>
        <p:txBody>
          <a:bodyPr wrap="square" rtlCol="0">
            <a:spAutoFit/>
          </a:bodyPr>
          <a:lstStyle/>
          <a:p>
            <a:r>
              <a:rPr lang="en-US" sz="1600" dirty="0">
                <a:solidFill>
                  <a:srgbClr val="FFC000"/>
                </a:solidFill>
                <a:latin typeface="Arial" panose="020B0604020202020204" pitchFamily="34" charset="0"/>
                <a:cs typeface="Arial" panose="020B0604020202020204" pitchFamily="34" charset="0"/>
              </a:rPr>
              <a:t>Orange</a:t>
            </a:r>
            <a:r>
              <a:rPr lang="en-US" sz="1600" dirty="0">
                <a:solidFill>
                  <a:srgbClr val="222222"/>
                </a:solidFill>
                <a:latin typeface="Arial" panose="020B0604020202020204" pitchFamily="34" charset="0"/>
                <a:cs typeface="Arial" panose="020B0604020202020204" pitchFamily="34" charset="0"/>
              </a:rPr>
              <a:t> – fault locations</a:t>
            </a:r>
          </a:p>
          <a:p>
            <a:r>
              <a:rPr lang="en-US" sz="1600" dirty="0">
                <a:solidFill>
                  <a:schemeClr val="accent1">
                    <a:lumMod val="40000"/>
                    <a:lumOff val="60000"/>
                  </a:schemeClr>
                </a:solidFill>
                <a:latin typeface="Arial" panose="020B0604020202020204" pitchFamily="34" charset="0"/>
                <a:cs typeface="Arial" panose="020B0604020202020204" pitchFamily="34" charset="0"/>
              </a:rPr>
              <a:t>Light blue </a:t>
            </a:r>
            <a:r>
              <a:rPr lang="en-US" sz="1600" dirty="0">
                <a:solidFill>
                  <a:srgbClr val="222222"/>
                </a:solidFill>
                <a:latin typeface="Arial" panose="020B0604020202020204" pitchFamily="34" charset="0"/>
                <a:cs typeface="Arial" panose="020B0604020202020204" pitchFamily="34" charset="0"/>
              </a:rPr>
              <a:t>– wind plants that tripped</a:t>
            </a:r>
          </a:p>
          <a:p>
            <a:r>
              <a:rPr lang="en-US" sz="1600" dirty="0">
                <a:solidFill>
                  <a:schemeClr val="accent1">
                    <a:lumMod val="60000"/>
                    <a:lumOff val="40000"/>
                  </a:schemeClr>
                </a:solidFill>
                <a:latin typeface="Arial" panose="020B0604020202020204" pitchFamily="34" charset="0"/>
                <a:cs typeface="Arial" panose="020B0604020202020204" pitchFamily="34" charset="0"/>
              </a:rPr>
              <a:t>Dark blue </a:t>
            </a:r>
            <a:r>
              <a:rPr lang="en-US" sz="1600" dirty="0">
                <a:solidFill>
                  <a:srgbClr val="222222"/>
                </a:solidFill>
                <a:latin typeface="Arial" panose="020B0604020202020204" pitchFamily="34" charset="0"/>
                <a:cs typeface="Arial" panose="020B0604020202020204" pitchFamily="34" charset="0"/>
              </a:rPr>
              <a:t>– other wind facilities that responded abnormally </a:t>
            </a:r>
          </a:p>
          <a:p>
            <a:r>
              <a:rPr lang="en-US" sz="1600" dirty="0">
                <a:solidFill>
                  <a:srgbClr val="222222"/>
                </a:solidFill>
                <a:latin typeface="Arial" panose="020B0604020202020204" pitchFamily="34" charset="0"/>
                <a:cs typeface="Arial" panose="020B0604020202020204" pitchFamily="34" charset="0"/>
              </a:rPr>
              <a:t>Circle size illustrate magnitude of reduction </a:t>
            </a:r>
          </a:p>
        </p:txBody>
      </p:sp>
      <p:sp>
        <p:nvSpPr>
          <p:cNvPr id="8" name="TextBox 7">
            <a:extLst>
              <a:ext uri="{FF2B5EF4-FFF2-40B4-BE49-F238E27FC236}">
                <a16:creationId xmlns:a16="http://schemas.microsoft.com/office/drawing/2014/main" id="{55F103AA-50A6-4A70-5937-F28536ED7924}"/>
              </a:ext>
            </a:extLst>
          </p:cNvPr>
          <p:cNvSpPr txBox="1"/>
          <p:nvPr/>
        </p:nvSpPr>
        <p:spPr>
          <a:xfrm>
            <a:off x="655016" y="5611069"/>
            <a:ext cx="5650534" cy="923330"/>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Wind plants identified as abnormally responding to the event were located up to about 170 miles away from the fault location. </a:t>
            </a:r>
            <a:endParaRPr lang="en-US" sz="1800" b="1" dirty="0">
              <a:solidFill>
                <a:srgbClr val="222222"/>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8718582-41BE-C6A8-14C9-FFA0ABDEB7F5}"/>
              </a:ext>
            </a:extLst>
          </p:cNvPr>
          <p:cNvPicPr>
            <a:picLocks noChangeAspect="1"/>
          </p:cNvPicPr>
          <p:nvPr/>
        </p:nvPicPr>
        <p:blipFill>
          <a:blip r:embed="rId3"/>
          <a:stretch>
            <a:fillRect/>
          </a:stretch>
        </p:blipFill>
        <p:spPr>
          <a:xfrm>
            <a:off x="6824756" y="1437389"/>
            <a:ext cx="4278617" cy="2086559"/>
          </a:xfrm>
          <a:prstGeom prst="rect">
            <a:avLst/>
          </a:prstGeom>
        </p:spPr>
      </p:pic>
      <p:pic>
        <p:nvPicPr>
          <p:cNvPr id="12" name="Picture 11">
            <a:extLst>
              <a:ext uri="{FF2B5EF4-FFF2-40B4-BE49-F238E27FC236}">
                <a16:creationId xmlns:a16="http://schemas.microsoft.com/office/drawing/2014/main" id="{EE21BDA8-57CA-346B-2986-FBEA76F5E7F0}"/>
              </a:ext>
            </a:extLst>
          </p:cNvPr>
          <p:cNvPicPr>
            <a:picLocks noChangeAspect="1"/>
          </p:cNvPicPr>
          <p:nvPr/>
        </p:nvPicPr>
        <p:blipFill>
          <a:blip r:embed="rId4"/>
          <a:stretch>
            <a:fillRect/>
          </a:stretch>
        </p:blipFill>
        <p:spPr>
          <a:xfrm>
            <a:off x="6824756" y="3721724"/>
            <a:ext cx="4277908" cy="2561177"/>
          </a:xfrm>
          <a:prstGeom prst="rect">
            <a:avLst/>
          </a:prstGeom>
        </p:spPr>
      </p:pic>
    </p:spTree>
    <p:extLst>
      <p:ext uri="{BB962C8B-B14F-4D97-AF65-F5344CB8AC3E}">
        <p14:creationId xmlns:p14="http://schemas.microsoft.com/office/powerpoint/2010/main" val="1402257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FE20-6776-8AA0-28AF-3D8F732F6C5F}"/>
              </a:ext>
            </a:extLst>
          </p:cNvPr>
          <p:cNvSpPr>
            <a:spLocks noGrp="1"/>
          </p:cNvSpPr>
          <p:nvPr>
            <p:ph type="title"/>
          </p:nvPr>
        </p:nvSpPr>
        <p:spPr/>
        <p:txBody>
          <a:bodyPr/>
          <a:lstStyle/>
          <a:p>
            <a:r>
              <a:rPr lang="en-US" dirty="0"/>
              <a:t>Causes of Reduction</a:t>
            </a:r>
          </a:p>
        </p:txBody>
      </p:sp>
      <p:pic>
        <p:nvPicPr>
          <p:cNvPr id="5" name="Picture 4">
            <a:extLst>
              <a:ext uri="{FF2B5EF4-FFF2-40B4-BE49-F238E27FC236}">
                <a16:creationId xmlns:a16="http://schemas.microsoft.com/office/drawing/2014/main" id="{5BD732F2-EF5F-C0D7-4A71-A563F1B6F2E9}"/>
              </a:ext>
            </a:extLst>
          </p:cNvPr>
          <p:cNvPicPr>
            <a:picLocks noChangeAspect="1"/>
          </p:cNvPicPr>
          <p:nvPr/>
        </p:nvPicPr>
        <p:blipFill>
          <a:blip r:embed="rId3"/>
          <a:stretch>
            <a:fillRect/>
          </a:stretch>
        </p:blipFill>
        <p:spPr>
          <a:xfrm>
            <a:off x="585971" y="2363672"/>
            <a:ext cx="5608694" cy="3389427"/>
          </a:xfrm>
          <a:prstGeom prst="rect">
            <a:avLst/>
          </a:prstGeom>
        </p:spPr>
      </p:pic>
      <p:pic>
        <p:nvPicPr>
          <p:cNvPr id="7" name="Picture 6">
            <a:extLst>
              <a:ext uri="{FF2B5EF4-FFF2-40B4-BE49-F238E27FC236}">
                <a16:creationId xmlns:a16="http://schemas.microsoft.com/office/drawing/2014/main" id="{A4ED483A-6F53-37A6-66B5-7DA6BBCE4593}"/>
              </a:ext>
            </a:extLst>
          </p:cNvPr>
          <p:cNvPicPr>
            <a:picLocks noChangeAspect="1"/>
          </p:cNvPicPr>
          <p:nvPr/>
        </p:nvPicPr>
        <p:blipFill>
          <a:blip r:embed="rId4"/>
          <a:stretch>
            <a:fillRect/>
          </a:stretch>
        </p:blipFill>
        <p:spPr>
          <a:xfrm>
            <a:off x="5836695" y="2306155"/>
            <a:ext cx="5674968" cy="3446944"/>
          </a:xfrm>
          <a:prstGeom prst="rect">
            <a:avLst/>
          </a:prstGeom>
        </p:spPr>
      </p:pic>
    </p:spTree>
    <p:extLst>
      <p:ext uri="{BB962C8B-B14F-4D97-AF65-F5344CB8AC3E}">
        <p14:creationId xmlns:p14="http://schemas.microsoft.com/office/powerpoint/2010/main" val="242637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A8FC-F1BA-4DF5-938A-C85A0BBADED0}"/>
              </a:ext>
            </a:extLst>
          </p:cNvPr>
          <p:cNvSpPr>
            <a:spLocks noGrp="1"/>
          </p:cNvSpPr>
          <p:nvPr>
            <p:ph type="title"/>
          </p:nvPr>
        </p:nvSpPr>
        <p:spPr/>
        <p:txBody>
          <a:bodyPr/>
          <a:lstStyle/>
          <a:p>
            <a:r>
              <a:rPr lang="en-US" dirty="0"/>
              <a:t>Ability to Capture Causes of Reduction in Models</a:t>
            </a:r>
          </a:p>
        </p:txBody>
      </p:sp>
      <p:sp>
        <p:nvSpPr>
          <p:cNvPr id="3" name="Content Placeholder 2">
            <a:extLst>
              <a:ext uri="{FF2B5EF4-FFF2-40B4-BE49-F238E27FC236}">
                <a16:creationId xmlns:a16="http://schemas.microsoft.com/office/drawing/2014/main" id="{4F23E2E8-5EFA-6EF8-8B12-3761E5A2E35A}"/>
              </a:ext>
            </a:extLst>
          </p:cNvPr>
          <p:cNvSpPr>
            <a:spLocks noGrp="1"/>
          </p:cNvSpPr>
          <p:nvPr>
            <p:ph sz="quarter" idx="10"/>
          </p:nvPr>
        </p:nvSpPr>
        <p:spPr>
          <a:xfrm>
            <a:off x="780288" y="1674814"/>
            <a:ext cx="10631424" cy="4435283"/>
          </a:xfrm>
        </p:spPr>
        <p:txBody>
          <a:bodyPr/>
          <a:lstStyle/>
          <a:p>
            <a:pPr marL="228600" indent="-228600">
              <a:lnSpc>
                <a:spcPct val="100000"/>
              </a:lnSpc>
              <a:spcBef>
                <a:spcPts val="600"/>
              </a:spcBef>
              <a:buSzPct val="100000"/>
            </a:pPr>
            <a:r>
              <a:rPr lang="en-US" dirty="0">
                <a:solidFill>
                  <a:srgbClr val="222222"/>
                </a:solidFill>
                <a:latin typeface="Arial" panose="020B0604020202020204" pitchFamily="34" charset="0"/>
                <a:cs typeface="Arial" panose="020B0604020202020204" pitchFamily="34" charset="0"/>
              </a:rPr>
              <a:t>The majority of abnormal performance from the event cannot be accurately simulated in positive sequence studies nor in EMT studies most commonly performed by TPs and PCs. </a:t>
            </a:r>
          </a:p>
          <a:p>
            <a:pPr marL="228600" indent="-228600">
              <a:lnSpc>
                <a:spcPct val="100000"/>
              </a:lnSpc>
              <a:spcBef>
                <a:spcPts val="600"/>
              </a:spcBef>
              <a:buSzPct val="100000"/>
            </a:pPr>
            <a:r>
              <a:rPr lang="en-US" dirty="0">
                <a:solidFill>
                  <a:srgbClr val="222222"/>
                </a:solidFill>
                <a:latin typeface="Arial" panose="020B0604020202020204" pitchFamily="34" charset="0"/>
                <a:cs typeface="Arial" panose="020B0604020202020204" pitchFamily="34" charset="0"/>
              </a:rPr>
              <a:t>This aligns with the findings observed in past events involving solar PV resources. </a:t>
            </a:r>
          </a:p>
          <a:p>
            <a:pPr marL="228600" indent="-228600">
              <a:lnSpc>
                <a:spcPct val="100000"/>
              </a:lnSpc>
              <a:spcBef>
                <a:spcPts val="600"/>
              </a:spcBef>
              <a:buSzPct val="100000"/>
            </a:pPr>
            <a:r>
              <a:rPr lang="en-US" dirty="0">
                <a:solidFill>
                  <a:srgbClr val="222222"/>
                </a:solidFill>
                <a:latin typeface="Arial" panose="020B0604020202020204" pitchFamily="34" charset="0"/>
                <a:cs typeface="Arial" panose="020B0604020202020204" pitchFamily="34" charset="0"/>
              </a:rPr>
              <a:t>This is because these models are not generally used to study these causes of tripping and interactions and limitations of positive sequence tools (1/4 cycle timestep), modeling simplifications around inverter, and plant protection systems and controls. </a:t>
            </a:r>
          </a:p>
          <a:p>
            <a:pPr marL="228600" indent="-228600">
              <a:lnSpc>
                <a:spcPct val="100000"/>
              </a:lnSpc>
              <a:spcBef>
                <a:spcPts val="600"/>
              </a:spcBef>
              <a:buSzPct val="100000"/>
            </a:pPr>
            <a:r>
              <a:rPr lang="en-US" dirty="0">
                <a:solidFill>
                  <a:srgbClr val="222222"/>
                </a:solidFill>
                <a:latin typeface="Arial" panose="020B0604020202020204" pitchFamily="34" charset="0"/>
                <a:cs typeface="Arial" panose="020B0604020202020204" pitchFamily="34" charset="0"/>
              </a:rPr>
              <a:t>EMT simulations will also be challenged to study or recreate these tripping causes since many of these protections and interactions are not modeled in those models either. </a:t>
            </a:r>
          </a:p>
          <a:p>
            <a:pPr marL="228600" indent="-228600">
              <a:lnSpc>
                <a:spcPct val="100000"/>
              </a:lnSpc>
              <a:spcBef>
                <a:spcPts val="600"/>
              </a:spcBef>
              <a:buSzPct val="100000"/>
            </a:pPr>
            <a:r>
              <a:rPr lang="en-US" dirty="0">
                <a:solidFill>
                  <a:srgbClr val="222222"/>
                </a:solidFill>
                <a:latin typeface="Arial" panose="020B0604020202020204" pitchFamily="34" charset="0"/>
                <a:cs typeface="Arial" panose="020B0604020202020204" pitchFamily="34" charset="0"/>
              </a:rPr>
              <a:t>SSCI can be studied in EMT; however, accurate models reflective of as-built facilities are needed.</a:t>
            </a:r>
          </a:p>
          <a:p>
            <a:pPr marL="228600" indent="-228600">
              <a:lnSpc>
                <a:spcPct val="100000"/>
              </a:lnSpc>
              <a:spcBef>
                <a:spcPts val="600"/>
              </a:spcBef>
              <a:buSzPct val="100000"/>
            </a:pPr>
            <a:r>
              <a:rPr lang="en-US" dirty="0">
                <a:solidFill>
                  <a:srgbClr val="222222"/>
                </a:solidFill>
                <a:latin typeface="Arial" panose="020B0604020202020204" pitchFamily="34" charset="0"/>
                <a:cs typeface="Arial" panose="020B0604020202020204" pitchFamily="34" charset="0"/>
              </a:rPr>
              <a:t>Performance validation is necessary to mitigate abnormal performance issues in a timely manner.</a:t>
            </a:r>
          </a:p>
          <a:p>
            <a:pPr marL="228600" indent="-228600">
              <a:lnSpc>
                <a:spcPct val="100000"/>
              </a:lnSpc>
              <a:spcBef>
                <a:spcPts val="600"/>
              </a:spcBef>
              <a:buSzPct val="100000"/>
            </a:pPr>
            <a:r>
              <a:rPr lang="en-US" dirty="0">
                <a:solidFill>
                  <a:srgbClr val="222222"/>
                </a:solidFill>
                <a:latin typeface="Arial" panose="020B0604020202020204" pitchFamily="34" charset="0"/>
                <a:cs typeface="Arial" panose="020B0604020202020204" pitchFamily="34" charset="0"/>
              </a:rPr>
              <a:t>IBR owners should analyze abnormal performance events and develop mitigating measures to eliminate these risks in the future if possible. </a:t>
            </a:r>
          </a:p>
          <a:p>
            <a:pPr marL="228600" indent="-228600">
              <a:lnSpc>
                <a:spcPct val="100000"/>
              </a:lnSpc>
              <a:spcBef>
                <a:spcPts val="600"/>
              </a:spcBef>
              <a:buSzPct val="100000"/>
            </a:pPr>
            <a:r>
              <a:rPr lang="en-US" dirty="0">
                <a:solidFill>
                  <a:srgbClr val="222222"/>
                </a:solidFill>
                <a:latin typeface="Arial" panose="020B0604020202020204" pitchFamily="34" charset="0"/>
                <a:cs typeface="Arial" panose="020B0604020202020204" pitchFamily="34" charset="0"/>
              </a:rPr>
              <a:t>The issues and their mitigations should be reported to the BA and RC for wide-area tracking of fleet performance and reported to NERC as a new classification of “IBR mis-operations.” </a:t>
            </a:r>
          </a:p>
        </p:txBody>
      </p:sp>
    </p:spTree>
    <p:extLst>
      <p:ext uri="{BB962C8B-B14F-4D97-AF65-F5344CB8AC3E}">
        <p14:creationId xmlns:p14="http://schemas.microsoft.com/office/powerpoint/2010/main" val="3259715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91EB-6491-9246-4F3B-7610977AECC4}"/>
              </a:ext>
            </a:extLst>
          </p:cNvPr>
          <p:cNvSpPr>
            <a:spLocks noGrp="1"/>
          </p:cNvSpPr>
          <p:nvPr>
            <p:ph type="title"/>
          </p:nvPr>
        </p:nvSpPr>
        <p:spPr/>
        <p:txBody>
          <a:bodyPr/>
          <a:lstStyle/>
          <a:p>
            <a:r>
              <a:rPr lang="en-US" dirty="0"/>
              <a:t>Joint Generator Interconnection Workshop</a:t>
            </a:r>
          </a:p>
        </p:txBody>
      </p:sp>
      <p:pic>
        <p:nvPicPr>
          <p:cNvPr id="5" name="Picture 4">
            <a:extLst>
              <a:ext uri="{FF2B5EF4-FFF2-40B4-BE49-F238E27FC236}">
                <a16:creationId xmlns:a16="http://schemas.microsoft.com/office/drawing/2014/main" id="{07863D0C-167D-4BE1-28CB-ECA7CA6D6934}"/>
              </a:ext>
            </a:extLst>
          </p:cNvPr>
          <p:cNvPicPr>
            <a:picLocks noChangeAspect="1"/>
          </p:cNvPicPr>
          <p:nvPr/>
        </p:nvPicPr>
        <p:blipFill>
          <a:blip r:embed="rId3"/>
          <a:stretch>
            <a:fillRect/>
          </a:stretch>
        </p:blipFill>
        <p:spPr>
          <a:xfrm>
            <a:off x="443807" y="1508497"/>
            <a:ext cx="8252518" cy="2740489"/>
          </a:xfrm>
          <a:prstGeom prst="rect">
            <a:avLst/>
          </a:prstGeom>
        </p:spPr>
      </p:pic>
      <p:pic>
        <p:nvPicPr>
          <p:cNvPr id="6" name="Picture 5">
            <a:extLst>
              <a:ext uri="{FF2B5EF4-FFF2-40B4-BE49-F238E27FC236}">
                <a16:creationId xmlns:a16="http://schemas.microsoft.com/office/drawing/2014/main" id="{EBA194E4-EF9F-9130-2F77-10C285D34021}"/>
              </a:ext>
            </a:extLst>
          </p:cNvPr>
          <p:cNvPicPr>
            <a:picLocks noChangeAspect="1"/>
          </p:cNvPicPr>
          <p:nvPr/>
        </p:nvPicPr>
        <p:blipFill rotWithShape="1">
          <a:blip r:embed="rId4"/>
          <a:srcRect l="9616"/>
          <a:stretch/>
        </p:blipFill>
        <p:spPr>
          <a:xfrm>
            <a:off x="310275" y="4340162"/>
            <a:ext cx="4291126" cy="1798476"/>
          </a:xfrm>
          <a:prstGeom prst="rect">
            <a:avLst/>
          </a:prstGeom>
          <a:noFill/>
          <a:ln>
            <a:solidFill>
              <a:schemeClr val="tx1"/>
            </a:solidFill>
          </a:ln>
        </p:spPr>
      </p:pic>
      <p:pic>
        <p:nvPicPr>
          <p:cNvPr id="7" name="Picture 6">
            <a:extLst>
              <a:ext uri="{FF2B5EF4-FFF2-40B4-BE49-F238E27FC236}">
                <a16:creationId xmlns:a16="http://schemas.microsoft.com/office/drawing/2014/main" id="{DA0C3E08-65F6-E43E-1133-E4C86DE2F838}"/>
              </a:ext>
            </a:extLst>
          </p:cNvPr>
          <p:cNvPicPr>
            <a:picLocks noChangeAspect="1"/>
          </p:cNvPicPr>
          <p:nvPr/>
        </p:nvPicPr>
        <p:blipFill>
          <a:blip r:embed="rId5"/>
          <a:stretch>
            <a:fillRect/>
          </a:stretch>
        </p:blipFill>
        <p:spPr>
          <a:xfrm>
            <a:off x="9114503" y="1508497"/>
            <a:ext cx="2817437" cy="3665608"/>
          </a:xfrm>
          <a:prstGeom prst="rect">
            <a:avLst/>
          </a:prstGeom>
          <a:ln>
            <a:solidFill>
              <a:schemeClr val="tx1"/>
            </a:solidFill>
          </a:ln>
        </p:spPr>
      </p:pic>
      <p:pic>
        <p:nvPicPr>
          <p:cNvPr id="9" name="Picture 8">
            <a:extLst>
              <a:ext uri="{FF2B5EF4-FFF2-40B4-BE49-F238E27FC236}">
                <a16:creationId xmlns:a16="http://schemas.microsoft.com/office/drawing/2014/main" id="{FF68939F-B9AA-160B-620C-338186F5E16D}"/>
              </a:ext>
            </a:extLst>
          </p:cNvPr>
          <p:cNvPicPr>
            <a:picLocks noChangeAspect="1"/>
          </p:cNvPicPr>
          <p:nvPr/>
        </p:nvPicPr>
        <p:blipFill>
          <a:blip r:embed="rId6"/>
          <a:stretch>
            <a:fillRect/>
          </a:stretch>
        </p:blipFill>
        <p:spPr>
          <a:xfrm>
            <a:off x="2801719" y="5822624"/>
            <a:ext cx="2402823" cy="830716"/>
          </a:xfrm>
          <a:prstGeom prst="rect">
            <a:avLst/>
          </a:prstGeom>
        </p:spPr>
      </p:pic>
      <p:sp>
        <p:nvSpPr>
          <p:cNvPr id="11" name="TextBox 10">
            <a:extLst>
              <a:ext uri="{FF2B5EF4-FFF2-40B4-BE49-F238E27FC236}">
                <a16:creationId xmlns:a16="http://schemas.microsoft.com/office/drawing/2014/main" id="{5E04C9AE-CAD2-49CF-53D4-29C89809C095}"/>
              </a:ext>
            </a:extLst>
          </p:cNvPr>
          <p:cNvSpPr txBox="1"/>
          <p:nvPr/>
        </p:nvSpPr>
        <p:spPr>
          <a:xfrm>
            <a:off x="5200650" y="6190347"/>
            <a:ext cx="6759865" cy="523220"/>
          </a:xfrm>
          <a:prstGeom prst="rect">
            <a:avLst/>
          </a:prstGeom>
          <a:solidFill>
            <a:schemeClr val="bg1"/>
          </a:solidFill>
        </p:spPr>
        <p:txBody>
          <a:bodyPr wrap="square">
            <a:spAutoFit/>
          </a:bodyPr>
          <a:lstStyle/>
          <a:p>
            <a:r>
              <a:rPr lang="en-US" sz="1400" b="1" dirty="0">
                <a:latin typeface="Arial" panose="020B0604020202020204" pitchFamily="34" charset="0"/>
                <a:cs typeface="Arial" panose="020B0604020202020204" pitchFamily="34" charset="0"/>
              </a:rPr>
              <a:t>Slides on: </a:t>
            </a:r>
            <a:r>
              <a:rPr lang="en-US" sz="1400" dirty="0">
                <a:latin typeface="Arial" panose="020B0604020202020204" pitchFamily="34" charset="0"/>
                <a:cs typeface="Arial" panose="020B0604020202020204" pitchFamily="34" charset="0"/>
                <a:hlinkClick r:id="rId7"/>
              </a:rPr>
              <a:t>https://www.esig.energy/event/joint-generator-interconnection-workshop/</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Recording on: </a:t>
            </a:r>
            <a:r>
              <a:rPr lang="en-US" sz="1400" dirty="0">
                <a:latin typeface="Arial" panose="020B0604020202020204" pitchFamily="34" charset="0"/>
                <a:cs typeface="Arial" panose="020B0604020202020204" pitchFamily="34" charset="0"/>
                <a:hlinkClick r:id="rId8"/>
              </a:rPr>
              <a:t>ESIG YouTube </a:t>
            </a:r>
            <a:endParaRPr lang="en-US" sz="1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D093B3C-6F36-34F4-7949-F9E6566F5105}"/>
              </a:ext>
            </a:extLst>
          </p:cNvPr>
          <p:cNvPicPr>
            <a:picLocks noChangeAspect="1"/>
          </p:cNvPicPr>
          <p:nvPr/>
        </p:nvPicPr>
        <p:blipFill>
          <a:blip r:embed="rId9"/>
          <a:stretch>
            <a:fillRect/>
          </a:stretch>
        </p:blipFill>
        <p:spPr>
          <a:xfrm>
            <a:off x="5321453" y="3260443"/>
            <a:ext cx="5888344" cy="3272594"/>
          </a:xfrm>
          <a:prstGeom prst="rect">
            <a:avLst/>
          </a:prstGeom>
        </p:spPr>
      </p:pic>
    </p:spTree>
    <p:extLst>
      <p:ext uri="{BB962C8B-B14F-4D97-AF65-F5344CB8AC3E}">
        <p14:creationId xmlns:p14="http://schemas.microsoft.com/office/powerpoint/2010/main" val="3412346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4E662-87D2-D79B-4E81-03504E2FA22C}"/>
              </a:ext>
            </a:extLst>
          </p:cNvPr>
          <p:cNvSpPr>
            <a:spLocks noGrp="1"/>
          </p:cNvSpPr>
          <p:nvPr>
            <p:ph type="title"/>
          </p:nvPr>
        </p:nvSpPr>
        <p:spPr/>
        <p:txBody>
          <a:bodyPr/>
          <a:lstStyle/>
          <a:p>
            <a:r>
              <a:rPr lang="en-US" dirty="0"/>
              <a:t>Day 2: Modeling</a:t>
            </a:r>
          </a:p>
        </p:txBody>
      </p:sp>
      <p:sp>
        <p:nvSpPr>
          <p:cNvPr id="3" name="Content Placeholder 2">
            <a:extLst>
              <a:ext uri="{FF2B5EF4-FFF2-40B4-BE49-F238E27FC236}">
                <a16:creationId xmlns:a16="http://schemas.microsoft.com/office/drawing/2014/main" id="{54838328-853C-4886-7167-57FE5815E92F}"/>
              </a:ext>
            </a:extLst>
          </p:cNvPr>
          <p:cNvSpPr>
            <a:spLocks noGrp="1"/>
          </p:cNvSpPr>
          <p:nvPr>
            <p:ph sz="quarter" idx="10"/>
          </p:nvPr>
        </p:nvSpPr>
        <p:spPr>
          <a:xfrm>
            <a:off x="762000" y="1855789"/>
            <a:ext cx="10896600" cy="4435283"/>
          </a:xfrm>
        </p:spPr>
        <p:txBody>
          <a:bodyPr/>
          <a:lstStyle/>
          <a:p>
            <a:pPr marL="228600" indent="-228600">
              <a:lnSpc>
                <a:spcPct val="100000"/>
              </a:lnSpc>
              <a:buSzPct val="100000"/>
            </a:pPr>
            <a:r>
              <a:rPr lang="en-US" dirty="0">
                <a:solidFill>
                  <a:srgbClr val="222222"/>
                </a:solidFill>
                <a:latin typeface="Arial" panose="020B0604020202020204" pitchFamily="34" charset="0"/>
                <a:cs typeface="Arial" panose="020B0604020202020204" pitchFamily="34" charset="0"/>
              </a:rPr>
              <a:t>All models have their limitations generic models are not necessarily bad, EMT models are not necessarily more accurate </a:t>
            </a:r>
          </a:p>
          <a:p>
            <a:pPr marL="228600" indent="-228600">
              <a:lnSpc>
                <a:spcPct val="100000"/>
              </a:lnSpc>
              <a:buSzPct val="100000"/>
            </a:pPr>
            <a:r>
              <a:rPr lang="en-US" dirty="0">
                <a:solidFill>
                  <a:srgbClr val="222222"/>
                </a:solidFill>
                <a:latin typeface="Arial" panose="020B0604020202020204" pitchFamily="34" charset="0"/>
                <a:cs typeface="Arial" panose="020B0604020202020204" pitchFamily="34" charset="0"/>
              </a:rPr>
              <a:t>Use appropriate type of models for appropriate studies (e.g. detailed UDM models are necessary for control tuning, while correctly parametrized, validated generic model may be used for planning studies; sub-cycle phenomena and unbalanced conditions are not captured in the positive sequence and EMT models/studies are needed)</a:t>
            </a:r>
          </a:p>
          <a:p>
            <a:pPr marL="228600" indent="-228600">
              <a:lnSpc>
                <a:spcPct val="100000"/>
              </a:lnSpc>
              <a:buSzPct val="100000"/>
            </a:pPr>
            <a:r>
              <a:rPr lang="en-US" dirty="0">
                <a:solidFill>
                  <a:srgbClr val="222222"/>
                </a:solidFill>
                <a:latin typeface="Arial" panose="020B0604020202020204" pitchFamily="34" charset="0"/>
                <a:cs typeface="Arial" panose="020B0604020202020204" pitchFamily="34" charset="0"/>
              </a:rPr>
              <a:t>Control-loops and protective functions relevant for a studied phenomena should be included in the model </a:t>
            </a:r>
          </a:p>
          <a:p>
            <a:pPr marL="228600" indent="-228600">
              <a:lnSpc>
                <a:spcPct val="100000"/>
              </a:lnSpc>
              <a:buSzPct val="100000"/>
            </a:pPr>
            <a:r>
              <a:rPr lang="en-US" dirty="0">
                <a:solidFill>
                  <a:srgbClr val="222222"/>
                </a:solidFill>
                <a:latin typeface="Arial" panose="020B0604020202020204" pitchFamily="34" charset="0"/>
                <a:cs typeface="Arial" panose="020B0604020202020204" pitchFamily="34" charset="0"/>
              </a:rPr>
              <a:t>Model validation and diligent parametrization is crucial for both positive sequence (UDM and generic) and EMT models </a:t>
            </a:r>
          </a:p>
          <a:p>
            <a:pPr marL="228600" indent="-228600">
              <a:lnSpc>
                <a:spcPct val="100000"/>
              </a:lnSpc>
              <a:buSzPct val="100000"/>
            </a:pPr>
            <a:r>
              <a:rPr lang="en-US" dirty="0">
                <a:solidFill>
                  <a:srgbClr val="222222"/>
                </a:solidFill>
                <a:latin typeface="Arial" panose="020B0604020202020204" pitchFamily="34" charset="0"/>
                <a:cs typeface="Arial" panose="020B0604020202020204" pitchFamily="34" charset="0"/>
              </a:rPr>
              <a:t>Limited validation against field tests is possible at commissioning. Unit type-testing combined with careful plant design evaluation can be used to gain fidelity in the models. Then, post-commissioning disturbance monitoring should be used to validate the models for large signal disturbances. </a:t>
            </a:r>
          </a:p>
          <a:p>
            <a:pPr>
              <a:lnSpc>
                <a:spcPct val="100000"/>
              </a:lnSpc>
            </a:pPr>
            <a:endParaRPr lang="en-US" dirty="0">
              <a:solidFill>
                <a:srgbClr val="222222"/>
              </a:solidFill>
              <a:latin typeface="Arial" panose="020B0604020202020204" pitchFamily="34" charset="0"/>
              <a:cs typeface="Arial" panose="020B0604020202020204" pitchFamily="34" charset="0"/>
            </a:endParaRPr>
          </a:p>
          <a:p>
            <a:pPr>
              <a:lnSpc>
                <a:spcPct val="100000"/>
              </a:lnSpc>
            </a:pPr>
            <a:endParaRPr lang="en-US" dirty="0">
              <a:solidFill>
                <a:srgbClr val="22222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5785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09A99-9AC8-EED3-8B6F-B64C85135D12}"/>
              </a:ext>
            </a:extLst>
          </p:cNvPr>
          <p:cNvSpPr>
            <a:spLocks noGrp="1"/>
          </p:cNvSpPr>
          <p:nvPr>
            <p:ph type="title"/>
          </p:nvPr>
        </p:nvSpPr>
        <p:spPr/>
        <p:txBody>
          <a:bodyPr/>
          <a:lstStyle/>
          <a:p>
            <a:r>
              <a:rPr lang="en-US" dirty="0"/>
              <a:t>Day 2: Modeling</a:t>
            </a:r>
          </a:p>
        </p:txBody>
      </p:sp>
      <p:sp>
        <p:nvSpPr>
          <p:cNvPr id="3" name="Content Placeholder 2">
            <a:extLst>
              <a:ext uri="{FF2B5EF4-FFF2-40B4-BE49-F238E27FC236}">
                <a16:creationId xmlns:a16="http://schemas.microsoft.com/office/drawing/2014/main" id="{135B9ED5-D020-3747-5DBE-D5FDF26CEB22}"/>
              </a:ext>
            </a:extLst>
          </p:cNvPr>
          <p:cNvSpPr>
            <a:spLocks noGrp="1"/>
          </p:cNvSpPr>
          <p:nvPr>
            <p:ph sz="quarter" idx="10"/>
          </p:nvPr>
        </p:nvSpPr>
        <p:spPr/>
        <p:txBody>
          <a:bodyPr/>
          <a:lstStyle/>
          <a:p>
            <a:pPr marL="228600" indent="-228600">
              <a:lnSpc>
                <a:spcPct val="100000"/>
              </a:lnSpc>
              <a:buSzPct val="100000"/>
            </a:pPr>
            <a:r>
              <a:rPr lang="en-US" dirty="0">
                <a:solidFill>
                  <a:srgbClr val="222222"/>
                </a:solidFill>
                <a:latin typeface="Arial" panose="020B0604020202020204" pitchFamily="34" charset="0"/>
                <a:cs typeface="Arial" panose="020B0604020202020204" pitchFamily="34" charset="0"/>
              </a:rPr>
              <a:t>Present models (both positive sequence and EMT) have been unable to capture some of the causes of inverter tripping in the disturbance events analyzed by NERC. </a:t>
            </a:r>
          </a:p>
          <a:p>
            <a:pPr marL="228600" indent="-228600">
              <a:lnSpc>
                <a:spcPct val="100000"/>
              </a:lnSpc>
              <a:buSzPct val="100000"/>
            </a:pPr>
            <a:r>
              <a:rPr lang="en-US" dirty="0">
                <a:solidFill>
                  <a:srgbClr val="222222"/>
                </a:solidFill>
                <a:latin typeface="Arial" panose="020B0604020202020204" pitchFamily="34" charset="0"/>
                <a:cs typeface="Arial" panose="020B0604020202020204" pitchFamily="34" charset="0"/>
              </a:rPr>
              <a:t>Limitation of a model should not be confused with limitation of the simulation domain itself. Improved future models, both in positive sequence and EMT, can help capture the behavior observed in the field. </a:t>
            </a:r>
          </a:p>
          <a:p>
            <a:pPr marL="228600" indent="-228600">
              <a:lnSpc>
                <a:spcPct val="100000"/>
              </a:lnSpc>
              <a:buSzPct val="100000"/>
            </a:pPr>
            <a:r>
              <a:rPr lang="en-US" dirty="0">
                <a:solidFill>
                  <a:srgbClr val="222222"/>
                </a:solidFill>
                <a:latin typeface="Arial" panose="020B0604020202020204" pitchFamily="34" charset="0"/>
                <a:cs typeface="Arial" panose="020B0604020202020204" pitchFamily="34" charset="0"/>
              </a:rPr>
              <a:t>It is recommended to start collecting, quality testing and validating EMT models ahead of EMT studies being needed. For example, ISO-NE and ERCOT have been doing this for a number of years and over time improved their EMT skills, model quality/model validation requirements. </a:t>
            </a:r>
          </a:p>
          <a:p>
            <a:endParaRPr lang="en-US" dirty="0"/>
          </a:p>
        </p:txBody>
      </p:sp>
    </p:spTree>
    <p:extLst>
      <p:ext uri="{BB962C8B-B14F-4D97-AF65-F5344CB8AC3E}">
        <p14:creationId xmlns:p14="http://schemas.microsoft.com/office/powerpoint/2010/main" val="3325491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F116-3D85-407B-F91F-785F79C5C7DD}"/>
              </a:ext>
            </a:extLst>
          </p:cNvPr>
          <p:cNvSpPr>
            <a:spLocks noGrp="1"/>
          </p:cNvSpPr>
          <p:nvPr>
            <p:ph type="title"/>
          </p:nvPr>
        </p:nvSpPr>
        <p:spPr/>
        <p:txBody>
          <a:bodyPr/>
          <a:lstStyle/>
          <a:p>
            <a:r>
              <a:rPr lang="en-US" dirty="0"/>
              <a:t>Day 3: Interconnection Requirements &amp; IEEE2800</a:t>
            </a:r>
          </a:p>
        </p:txBody>
      </p:sp>
      <p:sp>
        <p:nvSpPr>
          <p:cNvPr id="3" name="Content Placeholder 2">
            <a:extLst>
              <a:ext uri="{FF2B5EF4-FFF2-40B4-BE49-F238E27FC236}">
                <a16:creationId xmlns:a16="http://schemas.microsoft.com/office/drawing/2014/main" id="{C49AD625-1C75-0ECB-3F22-B2FE74E33DAB}"/>
              </a:ext>
            </a:extLst>
          </p:cNvPr>
          <p:cNvSpPr>
            <a:spLocks noGrp="1"/>
          </p:cNvSpPr>
          <p:nvPr>
            <p:ph sz="quarter" idx="10"/>
          </p:nvPr>
        </p:nvSpPr>
        <p:spPr/>
        <p:txBody>
          <a:bodyPr/>
          <a:lstStyle/>
          <a:p>
            <a:pPr marL="228600" indent="-228600">
              <a:lnSpc>
                <a:spcPct val="100000"/>
              </a:lnSpc>
              <a:spcBef>
                <a:spcPts val="1200"/>
              </a:spcBef>
              <a:buSzPct val="100000"/>
            </a:pPr>
            <a:r>
              <a:rPr lang="en-US" sz="1800" dirty="0">
                <a:solidFill>
                  <a:srgbClr val="222222"/>
                </a:solidFill>
                <a:effectLst/>
                <a:latin typeface="Arial" panose="020B0604020202020204" pitchFamily="34" charset="0"/>
                <a:ea typeface="Times New Roman" panose="02020603050405020304" pitchFamily="18" charset="0"/>
              </a:rPr>
              <a:t>Balanced and harmonized interconnection requirements play a critical role in the deployment of advanced technology capabilities to meet grid needs; provide certainty to OEMs and improve grid reliability</a:t>
            </a:r>
          </a:p>
          <a:p>
            <a:pPr marL="228600" indent="-228600">
              <a:lnSpc>
                <a:spcPct val="100000"/>
              </a:lnSpc>
              <a:spcBef>
                <a:spcPts val="1200"/>
              </a:spcBef>
              <a:buSzPct val="100000"/>
            </a:pPr>
            <a:r>
              <a:rPr lang="en-US" dirty="0">
                <a:solidFill>
                  <a:srgbClr val="222222"/>
                </a:solidFill>
                <a:latin typeface="Arial" panose="020B0604020202020204" pitchFamily="34" charset="0"/>
                <a:ea typeface="Times New Roman" panose="02020603050405020304" pitchFamily="18" charset="0"/>
              </a:rPr>
              <a:t>For example, harmonized requirements have been approved in Europe in 2016 (ENTSO-E </a:t>
            </a:r>
            <a:r>
              <a:rPr lang="en-US" dirty="0" err="1">
                <a:solidFill>
                  <a:srgbClr val="222222"/>
                </a:solidFill>
                <a:latin typeface="Arial" panose="020B0604020202020204" pitchFamily="34" charset="0"/>
                <a:ea typeface="Times New Roman" panose="02020603050405020304" pitchFamily="18" charset="0"/>
              </a:rPr>
              <a:t>RfG</a:t>
            </a:r>
            <a:r>
              <a:rPr lang="en-US" dirty="0">
                <a:solidFill>
                  <a:srgbClr val="222222"/>
                </a:solidFill>
                <a:latin typeface="Arial" panose="020B0604020202020204" pitchFamily="34" charset="0"/>
                <a:ea typeface="Times New Roman" panose="02020603050405020304" pitchFamily="18" charset="0"/>
              </a:rPr>
              <a:t>)</a:t>
            </a:r>
          </a:p>
          <a:p>
            <a:pPr marL="228600" indent="-228600">
              <a:lnSpc>
                <a:spcPct val="100000"/>
              </a:lnSpc>
              <a:spcBef>
                <a:spcPts val="1200"/>
              </a:spcBef>
              <a:buSzPct val="100000"/>
            </a:pPr>
            <a:r>
              <a:rPr lang="en-US" sz="1800" dirty="0">
                <a:solidFill>
                  <a:srgbClr val="222222"/>
                </a:solidFill>
                <a:effectLst/>
                <a:latin typeface="Arial" panose="020B0604020202020204" pitchFamily="34" charset="0"/>
                <a:ea typeface="Times New Roman" panose="02020603050405020304" pitchFamily="18" charset="0"/>
              </a:rPr>
              <a:t>IEEE2800 has been developed with wide industry participation and has been approved in April 2022 with high approval rate</a:t>
            </a:r>
          </a:p>
          <a:p>
            <a:pPr marL="228600" indent="-228600">
              <a:lnSpc>
                <a:spcPct val="100000"/>
              </a:lnSpc>
              <a:spcBef>
                <a:spcPts val="1200"/>
              </a:spcBef>
              <a:buSzPct val="100000"/>
            </a:pPr>
            <a:r>
              <a:rPr lang="en-US" dirty="0">
                <a:solidFill>
                  <a:srgbClr val="222222"/>
                </a:solidFill>
                <a:latin typeface="Arial" panose="020B0604020202020204" pitchFamily="34" charset="0"/>
                <a:ea typeface="Times New Roman" panose="02020603050405020304" pitchFamily="18" charset="0"/>
              </a:rPr>
              <a:t>IEEE2800 defines minimum capability requirements for IBRs connected to sub-transmission and transmission (includes modeling requirements) </a:t>
            </a:r>
          </a:p>
          <a:p>
            <a:pPr marL="228600" indent="-228600">
              <a:lnSpc>
                <a:spcPct val="100000"/>
              </a:lnSpc>
              <a:spcBef>
                <a:spcPts val="1200"/>
              </a:spcBef>
              <a:buSzPct val="100000"/>
            </a:pPr>
            <a:r>
              <a:rPr lang="en-US" sz="1800" dirty="0">
                <a:solidFill>
                  <a:srgbClr val="222222"/>
                </a:solidFill>
                <a:effectLst/>
                <a:latin typeface="Arial" panose="020B0604020202020204" pitchFamily="34" charset="0"/>
                <a:ea typeface="Times New Roman" panose="02020603050405020304" pitchFamily="18" charset="0"/>
              </a:rPr>
              <a:t>IEEE2800.2 Recommended Practice for Test and Verification Procedures for Inverter-based Resources (IBRs) is under development</a:t>
            </a:r>
          </a:p>
          <a:p>
            <a:pPr marL="0" indent="0">
              <a:spcBef>
                <a:spcPts val="0"/>
              </a:spcBef>
              <a:buSzPct val="100000"/>
              <a:buNone/>
            </a:pPr>
            <a:endParaRPr lang="en-US" sz="1800" dirty="0">
              <a:solidFill>
                <a:srgbClr val="222222"/>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929129535"/>
      </p:ext>
    </p:extLst>
  </p:cSld>
  <p:clrMapOvr>
    <a:masterClrMapping/>
  </p:clrMapOvr>
</p:sld>
</file>

<file path=ppt/theme/theme1.xml><?xml version="1.0" encoding="utf-8"?>
<a:theme xmlns:a="http://schemas.openxmlformats.org/drawingml/2006/main" name="1_Office Theme">
  <a:themeElements>
    <a:clrScheme name="Energy Innovation">
      <a:dk1>
        <a:srgbClr val="000000"/>
      </a:dk1>
      <a:lt1>
        <a:srgbClr val="FFFFFF"/>
      </a:lt1>
      <a:dk2>
        <a:srgbClr val="44546A"/>
      </a:dk2>
      <a:lt2>
        <a:srgbClr val="E7E6E6"/>
      </a:lt2>
      <a:accent1>
        <a:srgbClr val="1C2558"/>
      </a:accent1>
      <a:accent2>
        <a:srgbClr val="FBAF40"/>
      </a:accent2>
      <a:accent3>
        <a:srgbClr val="D5D5D5"/>
      </a:accent3>
      <a:accent4>
        <a:srgbClr val="919191"/>
      </a:accent4>
      <a:accent5>
        <a:srgbClr val="F2A436"/>
      </a:accent5>
      <a:accent6>
        <a:srgbClr val="929292"/>
      </a:accent6>
      <a:hlink>
        <a:srgbClr val="005392"/>
      </a:hlink>
      <a:folHlink>
        <a:srgbClr val="92929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G Workshop GFM Presentation" id="{87531808-6D3E-4CA0-9F13-8BECDECC0DFD}" vid="{C841E32D-BD76-44A1-B13A-11D75AD0D6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4194</TotalTime>
  <Words>2038</Words>
  <Application>Microsoft Office PowerPoint</Application>
  <PresentationFormat>Widescreen</PresentationFormat>
  <Paragraphs>118</Paragraphs>
  <Slides>16</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Adobe Garamond Pro</vt:lpstr>
      <vt:lpstr>-apple-system</vt:lpstr>
      <vt:lpstr>Arial</vt:lpstr>
      <vt:lpstr>Calibri</vt:lpstr>
      <vt:lpstr>Century Gothic</vt:lpstr>
      <vt:lpstr>Montserrat</vt:lpstr>
      <vt:lpstr>Montserrat Medium</vt:lpstr>
      <vt:lpstr>Montserrat SemiBold</vt:lpstr>
      <vt:lpstr>Times New Roman</vt:lpstr>
      <vt:lpstr>Wingdings</vt:lpstr>
      <vt:lpstr>1_Office Theme</vt:lpstr>
      <vt:lpstr>ERCOT IBRTF: NERC and Other Industry Updates</vt:lpstr>
      <vt:lpstr>NERC &amp; TRE Panhandle Wind Disturbance Report,  March 22nd 2022</vt:lpstr>
      <vt:lpstr>System Conditions, Location and Causes of Reductions</vt:lpstr>
      <vt:lpstr>Causes of Reduction</vt:lpstr>
      <vt:lpstr>Ability to Capture Causes of Reduction in Models</vt:lpstr>
      <vt:lpstr>Joint Generator Interconnection Workshop</vt:lpstr>
      <vt:lpstr>Day 2: Modeling</vt:lpstr>
      <vt:lpstr>Day 2: Modeling</vt:lpstr>
      <vt:lpstr>Day 3: Interconnection Requirements &amp; IEEE2800</vt:lpstr>
      <vt:lpstr>Day 3: Interconnection Requirements &amp; IEEE2800</vt:lpstr>
      <vt:lpstr>Day 3: Interconnection Requirements &amp; IEEE2800</vt:lpstr>
      <vt:lpstr>Proposed Interconnection Requirements</vt:lpstr>
      <vt:lpstr>IBR Behavior during a grid fault</vt:lpstr>
      <vt:lpstr>IBR Behavior during a grid fault</vt:lpstr>
      <vt:lpstr>Considerations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Matevosyan</dc:creator>
  <cp:lastModifiedBy>Julia Matevosyan</cp:lastModifiedBy>
  <cp:revision>3</cp:revision>
  <cp:lastPrinted>2022-08-07T21:42:50Z</cp:lastPrinted>
  <dcterms:created xsi:type="dcterms:W3CDTF">2022-08-07T17:44:47Z</dcterms:created>
  <dcterms:modified xsi:type="dcterms:W3CDTF">2022-08-11T23:58:20Z</dcterms:modified>
</cp:coreProperties>
</file>