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22"/>
  </p:notesMasterIdLst>
  <p:handoutMasterIdLst>
    <p:handoutMasterId r:id="rId23"/>
  </p:handoutMasterIdLst>
  <p:sldIdLst>
    <p:sldId id="2420" r:id="rId4"/>
    <p:sldId id="2490" r:id="rId5"/>
    <p:sldId id="2477" r:id="rId6"/>
    <p:sldId id="755" r:id="rId7"/>
    <p:sldId id="738" r:id="rId8"/>
    <p:sldId id="2421" r:id="rId9"/>
    <p:sldId id="2503" r:id="rId10"/>
    <p:sldId id="2479" r:id="rId11"/>
    <p:sldId id="2504" r:id="rId12"/>
    <p:sldId id="2417" r:id="rId13"/>
    <p:sldId id="2485" r:id="rId14"/>
    <p:sldId id="2505" r:id="rId15"/>
    <p:sldId id="2478" r:id="rId16"/>
    <p:sldId id="257" r:id="rId17"/>
    <p:sldId id="258" r:id="rId18"/>
    <p:sldId id="259" r:id="rId19"/>
    <p:sldId id="260" r:id="rId20"/>
    <p:sldId id="242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B0BA4E-B67A-773D-E71C-C3C79855F969}" name="ERCOT 728" initials="ERCOT 728" userId="ERCOT 728"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ERCOT" initials="ERCOT" lastIdx="1" clrIdx="6">
    <p:extLst>
      <p:ext uri="{19B8F6BF-5375-455C-9EA6-DF929625EA0E}">
        <p15:presenceInfo xmlns:p15="http://schemas.microsoft.com/office/powerpoint/2012/main" userId="ERC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8C4737-4854-4748-BA5E-D96DA7EEC9F2}" v="4" dt="2022-08-12T14:49:37.1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82847" autoAdjust="0"/>
  </p:normalViewPr>
  <p:slideViewPr>
    <p:cSldViewPr snapToGrid="0">
      <p:cViewPr varScale="1">
        <p:scale>
          <a:sx n="87" d="100"/>
          <a:sy n="87" d="100"/>
        </p:scale>
        <p:origin x="2262" y="96"/>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8/10/relationships/authors" Targe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4B8C4737-4854-4748-BA5E-D96DA7EEC9F2}"/>
    <pc:docChg chg="undo custSel delSld modSld sldOrd">
      <pc:chgData name="Mago, Nitika" userId="eb4dfd7f-5a13-4bd1-acb0-2d627733e6c8" providerId="ADAL" clId="{4B8C4737-4854-4748-BA5E-D96DA7EEC9F2}" dt="2022-08-12T14:49:39.756" v="598" actId="1076"/>
      <pc:docMkLst>
        <pc:docMk/>
      </pc:docMkLst>
      <pc:sldChg chg="modSp mod">
        <pc:chgData name="Mago, Nitika" userId="eb4dfd7f-5a13-4bd1-acb0-2d627733e6c8" providerId="ADAL" clId="{4B8C4737-4854-4748-BA5E-D96DA7EEC9F2}" dt="2022-08-11T15:19:33.934" v="475" actId="20577"/>
        <pc:sldMkLst>
          <pc:docMk/>
          <pc:sldMk cId="2867986710" sldId="755"/>
        </pc:sldMkLst>
        <pc:spChg chg="mod">
          <ac:chgData name="Mago, Nitika" userId="eb4dfd7f-5a13-4bd1-acb0-2d627733e6c8" providerId="ADAL" clId="{4B8C4737-4854-4748-BA5E-D96DA7EEC9F2}" dt="2022-08-11T15:18:31.475" v="342" actId="20577"/>
          <ac:spMkLst>
            <pc:docMk/>
            <pc:sldMk cId="2867986710" sldId="755"/>
            <ac:spMk id="19" creationId="{1C6B7959-FBC8-4403-8A02-BEE1E5DD9319}"/>
          </ac:spMkLst>
        </pc:spChg>
        <pc:spChg chg="mod">
          <ac:chgData name="Mago, Nitika" userId="eb4dfd7f-5a13-4bd1-acb0-2d627733e6c8" providerId="ADAL" clId="{4B8C4737-4854-4748-BA5E-D96DA7EEC9F2}" dt="2022-08-11T15:19:33.934" v="475" actId="20577"/>
          <ac:spMkLst>
            <pc:docMk/>
            <pc:sldMk cId="2867986710" sldId="755"/>
            <ac:spMk id="25" creationId="{4256CEBC-AFAD-4A83-8915-C64DEF0072F7}"/>
          </ac:spMkLst>
        </pc:spChg>
      </pc:sldChg>
      <pc:sldChg chg="modSp mod">
        <pc:chgData name="Mago, Nitika" userId="eb4dfd7f-5a13-4bd1-acb0-2d627733e6c8" providerId="ADAL" clId="{4B8C4737-4854-4748-BA5E-D96DA7EEC9F2}" dt="2022-08-11T15:21:43.016" v="497" actId="20577"/>
        <pc:sldMkLst>
          <pc:docMk/>
          <pc:sldMk cId="504883641" sldId="2417"/>
        </pc:sldMkLst>
        <pc:spChg chg="mod">
          <ac:chgData name="Mago, Nitika" userId="eb4dfd7f-5a13-4bd1-acb0-2d627733e6c8" providerId="ADAL" clId="{4B8C4737-4854-4748-BA5E-D96DA7EEC9F2}" dt="2022-08-11T15:21:43.016" v="497" actId="20577"/>
          <ac:spMkLst>
            <pc:docMk/>
            <pc:sldMk cId="504883641" sldId="2417"/>
            <ac:spMk id="2" creationId="{6DBE8114-6671-4684-996E-0AE71C1A9CA4}"/>
          </ac:spMkLst>
        </pc:spChg>
      </pc:sldChg>
      <pc:sldChg chg="modSp mod">
        <pc:chgData name="Mago, Nitika" userId="eb4dfd7f-5a13-4bd1-acb0-2d627733e6c8" providerId="ADAL" clId="{4B8C4737-4854-4748-BA5E-D96DA7EEC9F2}" dt="2022-08-11T15:20:20.916" v="479" actId="20577"/>
        <pc:sldMkLst>
          <pc:docMk/>
          <pc:sldMk cId="1851193452" sldId="2421"/>
        </pc:sldMkLst>
        <pc:spChg chg="mod">
          <ac:chgData name="Mago, Nitika" userId="eb4dfd7f-5a13-4bd1-acb0-2d627733e6c8" providerId="ADAL" clId="{4B8C4737-4854-4748-BA5E-D96DA7EEC9F2}" dt="2022-08-11T15:20:20.916" v="479" actId="20577"/>
          <ac:spMkLst>
            <pc:docMk/>
            <pc:sldMk cId="1851193452" sldId="2421"/>
            <ac:spMk id="3" creationId="{573EEA81-7C4F-4934-B37F-422B6B690C62}"/>
          </ac:spMkLst>
        </pc:spChg>
      </pc:sldChg>
      <pc:sldChg chg="modSp mod">
        <pc:chgData name="Mago, Nitika" userId="eb4dfd7f-5a13-4bd1-acb0-2d627733e6c8" providerId="ADAL" clId="{4B8C4737-4854-4748-BA5E-D96DA7EEC9F2}" dt="2022-08-11T15:12:19.605" v="297" actId="20577"/>
        <pc:sldMkLst>
          <pc:docMk/>
          <pc:sldMk cId="3251266753" sldId="2477"/>
        </pc:sldMkLst>
        <pc:spChg chg="mod">
          <ac:chgData name="Mago, Nitika" userId="eb4dfd7f-5a13-4bd1-acb0-2d627733e6c8" providerId="ADAL" clId="{4B8C4737-4854-4748-BA5E-D96DA7EEC9F2}" dt="2022-08-11T15:12:19.605" v="297" actId="20577"/>
          <ac:spMkLst>
            <pc:docMk/>
            <pc:sldMk cId="3251266753" sldId="2477"/>
            <ac:spMk id="3" creationId="{619995B8-2790-490E-97C7-8097AE09F658}"/>
          </ac:spMkLst>
        </pc:spChg>
      </pc:sldChg>
      <pc:sldChg chg="ord">
        <pc:chgData name="Mago, Nitika" userId="eb4dfd7f-5a13-4bd1-acb0-2d627733e6c8" providerId="ADAL" clId="{4B8C4737-4854-4748-BA5E-D96DA7EEC9F2}" dt="2022-08-12T14:48:30.677" v="595"/>
        <pc:sldMkLst>
          <pc:docMk/>
          <pc:sldMk cId="1641081377" sldId="2479"/>
        </pc:sldMkLst>
      </pc:sldChg>
      <pc:sldChg chg="modSp mod">
        <pc:chgData name="Mago, Nitika" userId="eb4dfd7f-5a13-4bd1-acb0-2d627733e6c8" providerId="ADAL" clId="{4B8C4737-4854-4748-BA5E-D96DA7EEC9F2}" dt="2022-08-11T15:22:56.874" v="502" actId="20577"/>
        <pc:sldMkLst>
          <pc:docMk/>
          <pc:sldMk cId="2582358761" sldId="2485"/>
        </pc:sldMkLst>
        <pc:graphicFrameChg chg="modGraphic">
          <ac:chgData name="Mago, Nitika" userId="eb4dfd7f-5a13-4bd1-acb0-2d627733e6c8" providerId="ADAL" clId="{4B8C4737-4854-4748-BA5E-D96DA7EEC9F2}" dt="2022-08-11T15:22:56.874" v="502" actId="20577"/>
          <ac:graphicFrameMkLst>
            <pc:docMk/>
            <pc:sldMk cId="2582358761" sldId="2485"/>
            <ac:graphicFrameMk id="7" creationId="{24F518FC-46A9-4217-BAF1-DC7549EE18FA}"/>
          </ac:graphicFrameMkLst>
        </pc:graphicFrameChg>
      </pc:sldChg>
      <pc:sldChg chg="modSp mod modNotesTx">
        <pc:chgData name="Mago, Nitika" userId="eb4dfd7f-5a13-4bd1-acb0-2d627733e6c8" providerId="ADAL" clId="{4B8C4737-4854-4748-BA5E-D96DA7EEC9F2}" dt="2022-08-11T15:18:43.083" v="346" actId="255"/>
        <pc:sldMkLst>
          <pc:docMk/>
          <pc:sldMk cId="30910581" sldId="2490"/>
        </pc:sldMkLst>
        <pc:spChg chg="mod">
          <ac:chgData name="Mago, Nitika" userId="eb4dfd7f-5a13-4bd1-acb0-2d627733e6c8" providerId="ADAL" clId="{4B8C4737-4854-4748-BA5E-D96DA7EEC9F2}" dt="2022-08-11T15:18:43.083" v="346" actId="255"/>
          <ac:spMkLst>
            <pc:docMk/>
            <pc:sldMk cId="30910581" sldId="2490"/>
            <ac:spMk id="3" creationId="{C7A45E7D-28AF-4A93-8995-9B5E441270B9}"/>
          </ac:spMkLst>
        </pc:spChg>
      </pc:sldChg>
      <pc:sldChg chg="del">
        <pc:chgData name="Mago, Nitika" userId="eb4dfd7f-5a13-4bd1-acb0-2d627733e6c8" providerId="ADAL" clId="{4B8C4737-4854-4748-BA5E-D96DA7EEC9F2}" dt="2022-08-12T14:41:24.143" v="503" actId="47"/>
        <pc:sldMkLst>
          <pc:docMk/>
          <pc:sldMk cId="3943574481" sldId="2494"/>
        </pc:sldMkLst>
      </pc:sldChg>
      <pc:sldChg chg="addSp delSp modSp mod">
        <pc:chgData name="Mago, Nitika" userId="eb4dfd7f-5a13-4bd1-acb0-2d627733e6c8" providerId="ADAL" clId="{4B8C4737-4854-4748-BA5E-D96DA7EEC9F2}" dt="2022-08-12T14:49:39.756" v="598" actId="1076"/>
        <pc:sldMkLst>
          <pc:docMk/>
          <pc:sldMk cId="2772534288" sldId="2503"/>
        </pc:sldMkLst>
        <pc:spChg chg="mod">
          <ac:chgData name="Mago, Nitika" userId="eb4dfd7f-5a13-4bd1-acb0-2d627733e6c8" providerId="ADAL" clId="{4B8C4737-4854-4748-BA5E-D96DA7EEC9F2}" dt="2022-08-12T14:48:01.693" v="593" actId="20577"/>
          <ac:spMkLst>
            <pc:docMk/>
            <pc:sldMk cId="2772534288" sldId="2503"/>
            <ac:spMk id="2" creationId="{E41A8946-6120-4B8E-B8BD-DA0A52AE60FB}"/>
          </ac:spMkLst>
        </pc:spChg>
        <pc:spChg chg="mod">
          <ac:chgData name="Mago, Nitika" userId="eb4dfd7f-5a13-4bd1-acb0-2d627733e6c8" providerId="ADAL" clId="{4B8C4737-4854-4748-BA5E-D96DA7EEC9F2}" dt="2022-08-12T14:47:22.406" v="531" actId="20577"/>
          <ac:spMkLst>
            <pc:docMk/>
            <pc:sldMk cId="2772534288" sldId="2503"/>
            <ac:spMk id="3" creationId="{1766283C-068E-4596-98E8-E901BEA5222F}"/>
          </ac:spMkLst>
        </pc:spChg>
        <pc:grpChg chg="del">
          <ac:chgData name="Mago, Nitika" userId="eb4dfd7f-5a13-4bd1-acb0-2d627733e6c8" providerId="ADAL" clId="{4B8C4737-4854-4748-BA5E-D96DA7EEC9F2}" dt="2022-08-12T14:41:27.219" v="504" actId="478"/>
          <ac:grpSpMkLst>
            <pc:docMk/>
            <pc:sldMk cId="2772534288" sldId="2503"/>
            <ac:grpSpMk id="9" creationId="{EB5DBDBB-2F06-4FEF-9068-CF2A3E908735}"/>
          </ac:grpSpMkLst>
        </pc:grpChg>
        <pc:picChg chg="add del mod">
          <ac:chgData name="Mago, Nitika" userId="eb4dfd7f-5a13-4bd1-acb0-2d627733e6c8" providerId="ADAL" clId="{4B8C4737-4854-4748-BA5E-D96DA7EEC9F2}" dt="2022-08-12T14:46:41.837" v="520" actId="478"/>
          <ac:picMkLst>
            <pc:docMk/>
            <pc:sldMk cId="2772534288" sldId="2503"/>
            <ac:picMk id="10" creationId="{2806AC77-7E0E-4568-8F03-7B46D78E2615}"/>
          </ac:picMkLst>
        </pc:picChg>
        <pc:picChg chg="add mod">
          <ac:chgData name="Mago, Nitika" userId="eb4dfd7f-5a13-4bd1-acb0-2d627733e6c8" providerId="ADAL" clId="{4B8C4737-4854-4748-BA5E-D96DA7EEC9F2}" dt="2022-08-12T14:43:16.060" v="513" actId="1076"/>
          <ac:picMkLst>
            <pc:docMk/>
            <pc:sldMk cId="2772534288" sldId="2503"/>
            <ac:picMk id="11" creationId="{161499AA-4EBC-4F54-A35D-24AFE707B9D8}"/>
          </ac:picMkLst>
        </pc:picChg>
        <pc:picChg chg="add del mod">
          <ac:chgData name="Mago, Nitika" userId="eb4dfd7f-5a13-4bd1-acb0-2d627733e6c8" providerId="ADAL" clId="{4B8C4737-4854-4748-BA5E-D96DA7EEC9F2}" dt="2022-08-12T14:49:35.620" v="596" actId="478"/>
          <ac:picMkLst>
            <pc:docMk/>
            <pc:sldMk cId="2772534288" sldId="2503"/>
            <ac:picMk id="12" creationId="{BD412FF5-EF1A-46AE-A460-71B4287D1A29}"/>
          </ac:picMkLst>
        </pc:picChg>
        <pc:picChg chg="add mod">
          <ac:chgData name="Mago, Nitika" userId="eb4dfd7f-5a13-4bd1-acb0-2d627733e6c8" providerId="ADAL" clId="{4B8C4737-4854-4748-BA5E-D96DA7EEC9F2}" dt="2022-08-12T14:49:39.756" v="598" actId="1076"/>
          <ac:picMkLst>
            <pc:docMk/>
            <pc:sldMk cId="2772534288" sldId="2503"/>
            <ac:picMk id="13" creationId="{A5DBFAE7-F81B-47B5-927A-9765CAF0D99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8/11/2022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dirty="0"/>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8/11/2022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dirty="0"/>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WMWG | June 2022 ECRS Deployment Procedure (Part 1) | https://www.ercot.com/files/docs/2022/06/17/Preliminary_ECRS_Deployment_Procedure_v0_JuneWMWG.pptx</a:t>
            </a:r>
            <a:endParaRPr lang="en-US" b="1" dirty="0"/>
          </a:p>
          <a:p>
            <a:r>
              <a:rPr lang="en-US" b="0" dirty="0"/>
              <a:t>WMWG | July 2022 ECRS Deployment Procedure (Part 2) | https://www.ercot.com/files/docs/2022/07/26/Preliminary_ECRS_Deployment_Procedure_v0_JulyWMWG.pptx</a:t>
            </a:r>
          </a:p>
        </p:txBody>
      </p:sp>
      <p:sp>
        <p:nvSpPr>
          <p:cNvPr id="4" name="Slide Number Placeholder 3"/>
          <p:cNvSpPr>
            <a:spLocks noGrp="1"/>
          </p:cNvSpPr>
          <p:nvPr>
            <p:ph type="sldNum" sz="quarter" idx="5"/>
          </p:nvPr>
        </p:nvSpPr>
        <p:spPr/>
        <p:txBody>
          <a:bodyPr/>
          <a:lstStyle/>
          <a:p>
            <a:fld id="{A772613F-3576-4EE9-945C-25503B987A39}" type="slidenum">
              <a:rPr lang="en-US" smtClean="0"/>
              <a:t>2</a:t>
            </a:fld>
            <a:endParaRPr lang="en-US" dirty="0"/>
          </a:p>
        </p:txBody>
      </p:sp>
    </p:spTree>
    <p:extLst>
      <p:ext uri="{BB962C8B-B14F-4D97-AF65-F5344CB8AC3E}">
        <p14:creationId xmlns:p14="http://schemas.microsoft.com/office/powerpoint/2010/main" val="401057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7ADB6F8-DA72-4614-8DA4-191861799E69}"/>
              </a:ext>
            </a:extLst>
          </p:cNvPr>
          <p:cNvSpPr>
            <a:spLocks noGrp="1"/>
          </p:cNvSpPr>
          <p:nvPr>
            <p:ph type="body" sz="quarter" idx="3"/>
          </p:nvPr>
        </p:nvSpPr>
        <p:spPr/>
        <p:txBody>
          <a:bodyPr/>
          <a:lstStyle/>
          <a:p>
            <a:r>
              <a:rPr lang="en-US" dirty="0"/>
              <a:t>August 18, 2022 | PDCWG </a:t>
            </a:r>
          </a:p>
          <a:p>
            <a:r>
              <a:rPr lang="en-US" dirty="0"/>
              <a:t>August 19, 2022 | WMWG</a:t>
            </a:r>
          </a:p>
        </p:txBody>
      </p:sp>
      <p:sp>
        <p:nvSpPr>
          <p:cNvPr id="6" name="Text Placeholder 5">
            <a:extLst>
              <a:ext uri="{FF2B5EF4-FFF2-40B4-BE49-F238E27FC236}">
                <a16:creationId xmlns:a16="http://schemas.microsoft.com/office/drawing/2014/main" id="{23213258-14D1-4377-A34A-9653DB86A80B}"/>
              </a:ext>
            </a:extLst>
          </p:cNvPr>
          <p:cNvSpPr>
            <a:spLocks noGrp="1"/>
          </p:cNvSpPr>
          <p:nvPr>
            <p:ph type="body" sz="quarter" idx="11"/>
          </p:nvPr>
        </p:nvSpPr>
        <p:spPr/>
        <p:txBody>
          <a:bodyPr/>
          <a:lstStyle/>
          <a:p>
            <a:r>
              <a:rPr lang="en-US" sz="2800" dirty="0"/>
              <a:t>Preliminary Methodology to Determine 2023 ECRS Requirements</a:t>
            </a:r>
          </a:p>
        </p:txBody>
      </p:sp>
      <p:sp>
        <p:nvSpPr>
          <p:cNvPr id="8" name="Text Placeholder 7">
            <a:extLst>
              <a:ext uri="{FF2B5EF4-FFF2-40B4-BE49-F238E27FC236}">
                <a16:creationId xmlns:a16="http://schemas.microsoft.com/office/drawing/2014/main" id="{8CFE18F0-909D-4906-9C8B-AA0DF6D7349F}"/>
              </a:ext>
            </a:extLst>
          </p:cNvPr>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4037965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8114-6671-4684-996E-0AE71C1A9CA4}"/>
              </a:ext>
            </a:extLst>
          </p:cNvPr>
          <p:cNvSpPr>
            <a:spLocks noGrp="1"/>
          </p:cNvSpPr>
          <p:nvPr>
            <p:ph type="title"/>
          </p:nvPr>
        </p:nvSpPr>
        <p:spPr/>
        <p:txBody>
          <a:bodyPr/>
          <a:lstStyle/>
          <a:p>
            <a:r>
              <a:rPr lang="en-US" sz="2400" dirty="0"/>
              <a:t>MWs needed for Intra-hour Net Load Forecast Errors</a:t>
            </a:r>
          </a:p>
        </p:txBody>
      </p:sp>
      <p:sp>
        <p:nvSpPr>
          <p:cNvPr id="4" name="Slide Number Placeholder 3">
            <a:extLst>
              <a:ext uri="{FF2B5EF4-FFF2-40B4-BE49-F238E27FC236}">
                <a16:creationId xmlns:a16="http://schemas.microsoft.com/office/drawing/2014/main" id="{636E0D01-8DB7-46EC-8D17-B1C732ED5A15}"/>
              </a:ext>
            </a:extLst>
          </p:cNvPr>
          <p:cNvSpPr>
            <a:spLocks noGrp="1"/>
          </p:cNvSpPr>
          <p:nvPr>
            <p:ph type="sldNum" sz="quarter" idx="4"/>
          </p:nvPr>
        </p:nvSpPr>
        <p:spPr/>
        <p:txBody>
          <a:bodyPr/>
          <a:lstStyle/>
          <a:p>
            <a:fld id="{1D93BD3E-1E9A-4970-A6F7-E7AC52762E0C}" type="slidenum">
              <a:rPr lang="en-US" smtClean="0"/>
              <a:pPr/>
              <a:t>10</a:t>
            </a:fld>
            <a:endParaRPr lang="en-US" dirty="0"/>
          </a:p>
        </p:txBody>
      </p:sp>
      <p:graphicFrame>
        <p:nvGraphicFramePr>
          <p:cNvPr id="11" name="Table 10">
            <a:extLst>
              <a:ext uri="{FF2B5EF4-FFF2-40B4-BE49-F238E27FC236}">
                <a16:creationId xmlns:a16="http://schemas.microsoft.com/office/drawing/2014/main" id="{47592E45-F717-48E1-876A-04801C1672F0}"/>
              </a:ext>
            </a:extLst>
          </p:cNvPr>
          <p:cNvGraphicFramePr>
            <a:graphicFrameLocks noGrp="1"/>
          </p:cNvGraphicFramePr>
          <p:nvPr>
            <p:extLst>
              <p:ext uri="{D42A27DB-BD31-4B8C-83A1-F6EECF244321}">
                <p14:modId xmlns:p14="http://schemas.microsoft.com/office/powerpoint/2010/main" val="2324600151"/>
              </p:ext>
            </p:extLst>
          </p:nvPr>
        </p:nvGraphicFramePr>
        <p:xfrm>
          <a:off x="521296" y="4689208"/>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403 MW</a:t>
                      </a:r>
                    </a:p>
                  </a:txBody>
                  <a:tcPr anchor="ctr"/>
                </a:tc>
                <a:tc>
                  <a:txBody>
                    <a:bodyPr/>
                    <a:lstStyle/>
                    <a:p>
                      <a:pPr algn="ctr"/>
                      <a:r>
                        <a:rPr lang="en-US" sz="1200" dirty="0"/>
                        <a:t>913 MW</a:t>
                      </a:r>
                    </a:p>
                  </a:txBody>
                  <a:tcPr anchor="ctr"/>
                </a:tc>
                <a:tc>
                  <a:txBody>
                    <a:bodyPr/>
                    <a:lstStyle/>
                    <a:p>
                      <a:pPr algn="ctr"/>
                      <a:r>
                        <a:rPr lang="en-US" sz="1200" dirty="0"/>
                        <a:t>1,889 MW</a:t>
                      </a:r>
                    </a:p>
                  </a:txBody>
                  <a:tcPr anchor="ctr"/>
                </a:tc>
                <a:extLst>
                  <a:ext uri="{0D108BD9-81ED-4DB2-BD59-A6C34878D82A}">
                    <a16:rowId xmlns:a16="http://schemas.microsoft.com/office/drawing/2014/main" val="1696164621"/>
                  </a:ext>
                </a:extLst>
              </a:tr>
            </a:tbl>
          </a:graphicData>
        </a:graphic>
      </p:graphicFrame>
      <p:pic>
        <p:nvPicPr>
          <p:cNvPr id="5" name="Picture 4">
            <a:extLst>
              <a:ext uri="{FF2B5EF4-FFF2-40B4-BE49-F238E27FC236}">
                <a16:creationId xmlns:a16="http://schemas.microsoft.com/office/drawing/2014/main" id="{8D5B545B-D66B-4525-82A0-FBAA98DD4C90}"/>
              </a:ext>
            </a:extLst>
          </p:cNvPr>
          <p:cNvPicPr>
            <a:picLocks noChangeAspect="1"/>
          </p:cNvPicPr>
          <p:nvPr/>
        </p:nvPicPr>
        <p:blipFill rotWithShape="1">
          <a:blip r:embed="rId2"/>
          <a:srcRect t="6460"/>
          <a:stretch/>
        </p:blipFill>
        <p:spPr>
          <a:xfrm>
            <a:off x="-133065" y="1346109"/>
            <a:ext cx="4966322" cy="3484123"/>
          </a:xfrm>
          <a:prstGeom prst="rect">
            <a:avLst/>
          </a:prstGeom>
        </p:spPr>
      </p:pic>
      <p:sp>
        <p:nvSpPr>
          <p:cNvPr id="3" name="TextBox 2">
            <a:extLst>
              <a:ext uri="{FF2B5EF4-FFF2-40B4-BE49-F238E27FC236}">
                <a16:creationId xmlns:a16="http://schemas.microsoft.com/office/drawing/2014/main" id="{77942912-9210-4AF7-AD9F-40002A5CC1C5}"/>
              </a:ext>
            </a:extLst>
          </p:cNvPr>
          <p:cNvSpPr txBox="1"/>
          <p:nvPr/>
        </p:nvSpPr>
        <p:spPr>
          <a:xfrm>
            <a:off x="585043" y="1090390"/>
            <a:ext cx="3268850" cy="369332"/>
          </a:xfrm>
          <a:prstGeom prst="rect">
            <a:avLst/>
          </a:prstGeom>
          <a:noFill/>
        </p:spPr>
        <p:txBody>
          <a:bodyPr wrap="square" rtlCol="0">
            <a:spAutoFit/>
          </a:bodyPr>
          <a:lstStyle/>
          <a:p>
            <a:r>
              <a:rPr lang="en-US" b="1" cap="small" dirty="0">
                <a:solidFill>
                  <a:schemeClr val="accent1"/>
                </a:solidFill>
              </a:rPr>
              <a:t>Without</a:t>
            </a:r>
            <a:r>
              <a:rPr lang="en-US" sz="1800" b="1" cap="small" dirty="0">
                <a:solidFill>
                  <a:schemeClr val="accent1"/>
                </a:solidFill>
              </a:rPr>
              <a:t> Solar Adjustment</a:t>
            </a:r>
            <a:endParaRPr lang="en-US" b="1" cap="small" dirty="0">
              <a:solidFill>
                <a:schemeClr val="accent1"/>
              </a:solidFill>
            </a:endParaRPr>
          </a:p>
        </p:txBody>
      </p:sp>
      <p:pic>
        <p:nvPicPr>
          <p:cNvPr id="7" name="Picture 6">
            <a:extLst>
              <a:ext uri="{FF2B5EF4-FFF2-40B4-BE49-F238E27FC236}">
                <a16:creationId xmlns:a16="http://schemas.microsoft.com/office/drawing/2014/main" id="{F31680AF-BCFD-4EFC-8990-15C54A05A380}"/>
              </a:ext>
            </a:extLst>
          </p:cNvPr>
          <p:cNvPicPr>
            <a:picLocks noChangeAspect="1"/>
          </p:cNvPicPr>
          <p:nvPr/>
        </p:nvPicPr>
        <p:blipFill>
          <a:blip r:embed="rId3"/>
          <a:stretch>
            <a:fillRect/>
          </a:stretch>
        </p:blipFill>
        <p:spPr>
          <a:xfrm>
            <a:off x="4572000" y="1090390"/>
            <a:ext cx="4902926" cy="3677195"/>
          </a:xfrm>
          <a:prstGeom prst="rect">
            <a:avLst/>
          </a:prstGeom>
        </p:spPr>
      </p:pic>
      <p:sp>
        <p:nvSpPr>
          <p:cNvPr id="8" name="TextBox 7">
            <a:extLst>
              <a:ext uri="{FF2B5EF4-FFF2-40B4-BE49-F238E27FC236}">
                <a16:creationId xmlns:a16="http://schemas.microsoft.com/office/drawing/2014/main" id="{22CFCE7B-0300-47B3-BC2A-9D4392A83348}"/>
              </a:ext>
            </a:extLst>
          </p:cNvPr>
          <p:cNvSpPr txBox="1"/>
          <p:nvPr/>
        </p:nvSpPr>
        <p:spPr>
          <a:xfrm>
            <a:off x="5570350" y="1027743"/>
            <a:ext cx="3268850" cy="369332"/>
          </a:xfrm>
          <a:prstGeom prst="rect">
            <a:avLst/>
          </a:prstGeom>
          <a:noFill/>
        </p:spPr>
        <p:txBody>
          <a:bodyPr wrap="square" rtlCol="0">
            <a:spAutoFit/>
          </a:bodyPr>
          <a:lstStyle/>
          <a:p>
            <a:r>
              <a:rPr lang="en-US" b="1" cap="small" dirty="0">
                <a:solidFill>
                  <a:schemeClr val="accent1"/>
                </a:solidFill>
              </a:rPr>
              <a:t>With</a:t>
            </a:r>
            <a:r>
              <a:rPr lang="en-US" sz="1800" b="1" cap="small" dirty="0">
                <a:solidFill>
                  <a:schemeClr val="accent1"/>
                </a:solidFill>
              </a:rPr>
              <a:t> Solar Adjustment</a:t>
            </a:r>
            <a:endParaRPr lang="en-US" b="1" cap="small" dirty="0">
              <a:solidFill>
                <a:schemeClr val="accent1"/>
              </a:solidFill>
            </a:endParaRPr>
          </a:p>
        </p:txBody>
      </p:sp>
      <p:graphicFrame>
        <p:nvGraphicFramePr>
          <p:cNvPr id="9" name="Table 8">
            <a:extLst>
              <a:ext uri="{FF2B5EF4-FFF2-40B4-BE49-F238E27FC236}">
                <a16:creationId xmlns:a16="http://schemas.microsoft.com/office/drawing/2014/main" id="{2E31485E-95B3-4212-8B81-1C3473F60711}"/>
              </a:ext>
            </a:extLst>
          </p:cNvPr>
          <p:cNvGraphicFramePr>
            <a:graphicFrameLocks noGrp="1"/>
          </p:cNvGraphicFramePr>
          <p:nvPr>
            <p:extLst>
              <p:ext uri="{D42A27DB-BD31-4B8C-83A1-F6EECF244321}">
                <p14:modId xmlns:p14="http://schemas.microsoft.com/office/powerpoint/2010/main" val="2631292848"/>
              </p:ext>
            </p:extLst>
          </p:nvPr>
        </p:nvGraphicFramePr>
        <p:xfrm>
          <a:off x="5105399" y="4658370"/>
          <a:ext cx="3836128" cy="548640"/>
        </p:xfrm>
        <a:graphic>
          <a:graphicData uri="http://schemas.openxmlformats.org/drawingml/2006/table">
            <a:tbl>
              <a:tblPr firstRow="1" bandRow="1">
                <a:tableStyleId>{5C22544A-7EE6-4342-B048-85BDC9FD1C3A}</a:tableStyleId>
              </a:tblPr>
              <a:tblGrid>
                <a:gridCol w="959032">
                  <a:extLst>
                    <a:ext uri="{9D8B030D-6E8A-4147-A177-3AD203B41FA5}">
                      <a16:colId xmlns:a16="http://schemas.microsoft.com/office/drawing/2014/main" val="2720912986"/>
                    </a:ext>
                  </a:extLst>
                </a:gridCol>
                <a:gridCol w="959032">
                  <a:extLst>
                    <a:ext uri="{9D8B030D-6E8A-4147-A177-3AD203B41FA5}">
                      <a16:colId xmlns:a16="http://schemas.microsoft.com/office/drawing/2014/main" val="4119458946"/>
                    </a:ext>
                  </a:extLst>
                </a:gridCol>
                <a:gridCol w="959032">
                  <a:extLst>
                    <a:ext uri="{9D8B030D-6E8A-4147-A177-3AD203B41FA5}">
                      <a16:colId xmlns:a16="http://schemas.microsoft.com/office/drawing/2014/main" val="3373204135"/>
                    </a:ext>
                  </a:extLst>
                </a:gridCol>
                <a:gridCol w="959032">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403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2,027 MW</a:t>
                      </a:r>
                    </a:p>
                  </a:txBody>
                  <a:tcPr anchor="ctr"/>
                </a:tc>
                <a:extLst>
                  <a:ext uri="{0D108BD9-81ED-4DB2-BD59-A6C34878D82A}">
                    <a16:rowId xmlns:a16="http://schemas.microsoft.com/office/drawing/2014/main" val="1696164621"/>
                  </a:ext>
                </a:extLst>
              </a:tr>
            </a:tbl>
          </a:graphicData>
        </a:graphic>
      </p:graphicFrame>
    </p:spTree>
    <p:extLst>
      <p:ext uri="{BB962C8B-B14F-4D97-AF65-F5344CB8AC3E}">
        <p14:creationId xmlns:p14="http://schemas.microsoft.com/office/powerpoint/2010/main" val="504883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sp>
        <p:nvSpPr>
          <p:cNvPr id="3" name="Content Placeholder 2">
            <a:extLst>
              <a:ext uri="{FF2B5EF4-FFF2-40B4-BE49-F238E27FC236}">
                <a16:creationId xmlns:a16="http://schemas.microsoft.com/office/drawing/2014/main" id="{D6280205-A0DF-4541-B22B-B8092D1B059A}"/>
              </a:ext>
            </a:extLst>
          </p:cNvPr>
          <p:cNvSpPr>
            <a:spLocks noGrp="1"/>
          </p:cNvSpPr>
          <p:nvPr>
            <p:ph idx="1"/>
          </p:nvPr>
        </p:nvSpPr>
        <p:spPr/>
        <p:txBody>
          <a:bodyPr/>
          <a:lstStyle/>
          <a:p>
            <a:r>
              <a:rPr lang="en-US" sz="1600" dirty="0"/>
              <a:t>Total ECRS requirement for every hour is computed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 (with solar adjustment)</a:t>
            </a:r>
            <a:endParaRPr lang="en-US" dirty="0"/>
          </a:p>
        </p:txBody>
      </p:sp>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11</a:t>
            </a:fld>
            <a:endParaRPr lang="en-US" dirty="0"/>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extLst>
              <p:ext uri="{D42A27DB-BD31-4B8C-83A1-F6EECF244321}">
                <p14:modId xmlns:p14="http://schemas.microsoft.com/office/powerpoint/2010/main" val="4186881476"/>
              </p:ext>
            </p:extLst>
          </p:nvPr>
        </p:nvGraphicFramePr>
        <p:xfrm>
          <a:off x="2743200" y="5793690"/>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a:t>ECRS</a:t>
                      </a:r>
                    </a:p>
                  </a:txBody>
                  <a:tcPr anchor="ctr"/>
                </a:tc>
                <a:tc>
                  <a:txBody>
                    <a:bodyPr/>
                    <a:lstStyle/>
                    <a:p>
                      <a:pPr algn="ctr"/>
                      <a:r>
                        <a:rPr lang="en-US" sz="1200" dirty="0"/>
                        <a:t>1,093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1,933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3,039 MW</a:t>
                      </a:r>
                    </a:p>
                  </a:txBody>
                  <a:tcPr anchor="ctr"/>
                </a:tc>
                <a:extLst>
                  <a:ext uri="{0D108BD9-81ED-4DB2-BD59-A6C34878D82A}">
                    <a16:rowId xmlns:a16="http://schemas.microsoft.com/office/drawing/2014/main" val="1696164621"/>
                  </a:ext>
                </a:extLst>
              </a:tr>
            </a:tbl>
          </a:graphicData>
        </a:graphic>
      </p:graphicFrame>
      <p:pic>
        <p:nvPicPr>
          <p:cNvPr id="8" name="Picture 7">
            <a:extLst>
              <a:ext uri="{FF2B5EF4-FFF2-40B4-BE49-F238E27FC236}">
                <a16:creationId xmlns:a16="http://schemas.microsoft.com/office/drawing/2014/main" id="{9224ED72-D9B9-4B4B-851B-3CFE00446549}"/>
              </a:ext>
            </a:extLst>
          </p:cNvPr>
          <p:cNvPicPr>
            <a:picLocks noChangeAspect="1"/>
          </p:cNvPicPr>
          <p:nvPr/>
        </p:nvPicPr>
        <p:blipFill>
          <a:blip r:embed="rId2"/>
          <a:stretch>
            <a:fillRect/>
          </a:stretch>
        </p:blipFill>
        <p:spPr>
          <a:xfrm>
            <a:off x="1905000" y="1793190"/>
            <a:ext cx="5334000" cy="4000500"/>
          </a:xfrm>
          <a:prstGeom prst="rect">
            <a:avLst/>
          </a:prstGeom>
        </p:spPr>
      </p:pic>
    </p:spTree>
    <p:extLst>
      <p:ext uri="{BB962C8B-B14F-4D97-AF65-F5344CB8AC3E}">
        <p14:creationId xmlns:p14="http://schemas.microsoft.com/office/powerpoint/2010/main" val="2582358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A6E40-798E-44E9-86B7-8CBCF4A75860}"/>
              </a:ext>
            </a:extLst>
          </p:cNvPr>
          <p:cNvSpPr>
            <a:spLocks noGrp="1"/>
          </p:cNvSpPr>
          <p:nvPr>
            <p:ph type="title"/>
          </p:nvPr>
        </p:nvSpPr>
        <p:spPr/>
        <p:txBody>
          <a:bodyPr/>
          <a:lstStyle/>
          <a:p>
            <a:r>
              <a:rPr lang="en-US" dirty="0"/>
              <a:t>Summary and Next Steps</a:t>
            </a:r>
          </a:p>
        </p:txBody>
      </p:sp>
      <p:sp>
        <p:nvSpPr>
          <p:cNvPr id="3" name="Content Placeholder 2">
            <a:extLst>
              <a:ext uri="{FF2B5EF4-FFF2-40B4-BE49-F238E27FC236}">
                <a16:creationId xmlns:a16="http://schemas.microsoft.com/office/drawing/2014/main" id="{D4E0AB6C-5FA7-4041-8575-BACD63205DE5}"/>
              </a:ext>
            </a:extLst>
          </p:cNvPr>
          <p:cNvSpPr>
            <a:spLocks noGrp="1"/>
          </p:cNvSpPr>
          <p:nvPr>
            <p:ph idx="1"/>
          </p:nvPr>
        </p:nvSpPr>
        <p:spPr/>
        <p:txBody>
          <a:bodyPr/>
          <a:lstStyle/>
          <a:p>
            <a:r>
              <a:rPr lang="en-US" sz="1600" dirty="0"/>
              <a:t>Using the </a:t>
            </a:r>
            <a:r>
              <a:rPr lang="en-US" sz="1600" u="sng" dirty="0"/>
              <a:t>preliminary</a:t>
            </a:r>
            <a:r>
              <a:rPr lang="en-US" sz="1600" dirty="0"/>
              <a:t>* methodology to determine the minimum quantities for ECRS, hourly ECRS requirements in 2023 may vary between 1,093 and 3,039 MW. </a:t>
            </a:r>
          </a:p>
          <a:p>
            <a:pPr lvl="1"/>
            <a:r>
              <a:rPr lang="en-US" sz="1600" dirty="0"/>
              <a:t>A spreadsheet that contains the associated ECRS quantities for January through July of 2023 have been posted to today’s meeting page. </a:t>
            </a:r>
          </a:p>
          <a:p>
            <a:pPr lvl="1"/>
            <a:endParaRPr lang="en-US" sz="1600" dirty="0"/>
          </a:p>
          <a:p>
            <a:r>
              <a:rPr lang="en-US" sz="1600" dirty="0"/>
              <a:t>ERCOT is seeking stakeholder feedback on the proposed ECRS methodology.</a:t>
            </a:r>
          </a:p>
          <a:p>
            <a:endParaRPr lang="en-US" sz="1600" dirty="0"/>
          </a:p>
          <a:p>
            <a:r>
              <a:rPr lang="en-US" sz="1600" dirty="0"/>
              <a:t>Lastly, ERCOT expects the risks that Non-Spin is used to cover will evolve upon ECRS’ implementation. Hence the methodology to determine Non-Spin quantities in a world where ECRS exists may need revisions.</a:t>
            </a:r>
          </a:p>
          <a:p>
            <a:pPr lvl="1"/>
            <a:r>
              <a:rPr lang="en-US" sz="1600" dirty="0"/>
              <a:t>ERCOT plans to discuss the Non-Spin methodology that will apply with ECRS’ implementation as a part of the annual AS Methodology review process.</a:t>
            </a:r>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r>
              <a:rPr lang="en-US" sz="1400" dirty="0"/>
              <a:t>*</a:t>
            </a:r>
            <a:r>
              <a:rPr lang="en-US" sz="800" dirty="0"/>
              <a:t> Note, ERCOT may refine the ECRS methodology further as a part of the annual effort to review the AS Methodology). </a:t>
            </a:r>
          </a:p>
          <a:p>
            <a:pPr marL="0" indent="0">
              <a:buNone/>
            </a:pPr>
            <a:endParaRPr lang="en-US" sz="1400" dirty="0"/>
          </a:p>
          <a:p>
            <a:endParaRPr lang="en-US" dirty="0"/>
          </a:p>
        </p:txBody>
      </p:sp>
      <p:sp>
        <p:nvSpPr>
          <p:cNvPr id="4" name="Slide Number Placeholder 3">
            <a:extLst>
              <a:ext uri="{FF2B5EF4-FFF2-40B4-BE49-F238E27FC236}">
                <a16:creationId xmlns:a16="http://schemas.microsoft.com/office/drawing/2014/main" id="{064B8781-9EB2-495D-89A1-D681BC5C4EDC}"/>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1737017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57B6D52-5A73-43EC-B149-3C2B11E79FDD}"/>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
        <p:nvSpPr>
          <p:cNvPr id="3" name="Content Placeholder 2">
            <a:extLst>
              <a:ext uri="{FF2B5EF4-FFF2-40B4-BE49-F238E27FC236}">
                <a16:creationId xmlns:a16="http://schemas.microsoft.com/office/drawing/2014/main" id="{7C36A250-AB45-4A56-BB5C-E71C4E520D38}"/>
              </a:ext>
            </a:extLst>
          </p:cNvPr>
          <p:cNvSpPr>
            <a:spLocks noGrp="1"/>
          </p:cNvSpPr>
          <p:nvPr>
            <p:ph idx="16"/>
          </p:nvPr>
        </p:nvSpPr>
        <p:spPr/>
        <p:txBody>
          <a:bodyPr/>
          <a:lstStyle/>
          <a:p>
            <a:r>
              <a:rPr lang="en-US" dirty="0"/>
              <a:t>Appendix</a:t>
            </a:r>
          </a:p>
        </p:txBody>
      </p:sp>
    </p:spTree>
    <p:extLst>
      <p:ext uri="{BB962C8B-B14F-4D97-AF65-F5344CB8AC3E}">
        <p14:creationId xmlns:p14="http://schemas.microsoft.com/office/powerpoint/2010/main" val="3449980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29048-B711-4A3B-A5D8-496EF17A5EC5}"/>
              </a:ext>
            </a:extLst>
          </p:cNvPr>
          <p:cNvSpPr>
            <a:spLocks noGrp="1"/>
          </p:cNvSpPr>
          <p:nvPr>
            <p:ph type="title"/>
          </p:nvPr>
        </p:nvSpPr>
        <p:spPr/>
        <p:txBody>
          <a:bodyPr/>
          <a:lstStyle/>
          <a:p>
            <a:r>
              <a:rPr lang="en-US" sz="2400" dirty="0"/>
              <a:t>30-min-ahead Intra-hour Netload Forecast Error</a:t>
            </a:r>
          </a:p>
        </p:txBody>
      </p:sp>
      <p:pic>
        <p:nvPicPr>
          <p:cNvPr id="5" name="Picture 4">
            <a:extLst>
              <a:ext uri="{FF2B5EF4-FFF2-40B4-BE49-F238E27FC236}">
                <a16:creationId xmlns:a16="http://schemas.microsoft.com/office/drawing/2014/main" id="{2D91A818-1E97-4097-9BF8-5086709A3BF5}"/>
              </a:ext>
            </a:extLst>
          </p:cNvPr>
          <p:cNvPicPr>
            <a:picLocks noChangeAspect="1"/>
          </p:cNvPicPr>
          <p:nvPr/>
        </p:nvPicPr>
        <p:blipFill>
          <a:blip r:embed="rId2"/>
          <a:stretch>
            <a:fillRect/>
          </a:stretch>
        </p:blipFill>
        <p:spPr>
          <a:xfrm>
            <a:off x="1307570" y="1423669"/>
            <a:ext cx="6066623" cy="4549968"/>
          </a:xfrm>
          <a:prstGeom prst="rect">
            <a:avLst/>
          </a:prstGeom>
        </p:spPr>
      </p:pic>
    </p:spTree>
    <p:extLst>
      <p:ext uri="{BB962C8B-B14F-4D97-AF65-F5344CB8AC3E}">
        <p14:creationId xmlns:p14="http://schemas.microsoft.com/office/powerpoint/2010/main" val="637109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2C6B8-B5E0-4920-A654-235F013CA735}"/>
              </a:ext>
            </a:extLst>
          </p:cNvPr>
          <p:cNvSpPr>
            <a:spLocks noGrp="1"/>
          </p:cNvSpPr>
          <p:nvPr>
            <p:ph type="title"/>
          </p:nvPr>
        </p:nvSpPr>
        <p:spPr/>
        <p:txBody>
          <a:bodyPr/>
          <a:lstStyle/>
          <a:p>
            <a:r>
              <a:rPr lang="en-US" sz="2800" dirty="0"/>
              <a:t>30-min-ahead Intra-hour Load Forecast Error</a:t>
            </a:r>
          </a:p>
        </p:txBody>
      </p:sp>
      <p:pic>
        <p:nvPicPr>
          <p:cNvPr id="5" name="Picture 4">
            <a:extLst>
              <a:ext uri="{FF2B5EF4-FFF2-40B4-BE49-F238E27FC236}">
                <a16:creationId xmlns:a16="http://schemas.microsoft.com/office/drawing/2014/main" id="{B226C88A-04FC-46B4-834C-B3F14F79BDC6}"/>
              </a:ext>
            </a:extLst>
          </p:cNvPr>
          <p:cNvPicPr>
            <a:picLocks noChangeAspect="1"/>
          </p:cNvPicPr>
          <p:nvPr/>
        </p:nvPicPr>
        <p:blipFill>
          <a:blip r:embed="rId2"/>
          <a:stretch>
            <a:fillRect/>
          </a:stretch>
        </p:blipFill>
        <p:spPr>
          <a:xfrm>
            <a:off x="1282547" y="1127577"/>
            <a:ext cx="6578905" cy="4934179"/>
          </a:xfrm>
          <a:prstGeom prst="rect">
            <a:avLst/>
          </a:prstGeom>
        </p:spPr>
      </p:pic>
    </p:spTree>
    <p:extLst>
      <p:ext uri="{BB962C8B-B14F-4D97-AF65-F5344CB8AC3E}">
        <p14:creationId xmlns:p14="http://schemas.microsoft.com/office/powerpoint/2010/main" val="2765040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73584-E910-4D78-9800-E91D62DA16B2}"/>
              </a:ext>
            </a:extLst>
          </p:cNvPr>
          <p:cNvSpPr>
            <a:spLocks noGrp="1"/>
          </p:cNvSpPr>
          <p:nvPr>
            <p:ph type="title"/>
          </p:nvPr>
        </p:nvSpPr>
        <p:spPr/>
        <p:txBody>
          <a:bodyPr/>
          <a:lstStyle/>
          <a:p>
            <a:r>
              <a:rPr lang="en-US" sz="2400" dirty="0"/>
              <a:t>30-min-ahead Intra-hour Wind Forecast Error</a:t>
            </a:r>
          </a:p>
        </p:txBody>
      </p:sp>
      <p:pic>
        <p:nvPicPr>
          <p:cNvPr id="5" name="Picture 4">
            <a:extLst>
              <a:ext uri="{FF2B5EF4-FFF2-40B4-BE49-F238E27FC236}">
                <a16:creationId xmlns:a16="http://schemas.microsoft.com/office/drawing/2014/main" id="{02667C58-CA0B-49E9-B6FA-A11D4E249924}"/>
              </a:ext>
            </a:extLst>
          </p:cNvPr>
          <p:cNvPicPr>
            <a:picLocks noChangeAspect="1"/>
          </p:cNvPicPr>
          <p:nvPr/>
        </p:nvPicPr>
        <p:blipFill>
          <a:blip r:embed="rId2"/>
          <a:stretch>
            <a:fillRect/>
          </a:stretch>
        </p:blipFill>
        <p:spPr>
          <a:xfrm>
            <a:off x="1100080" y="1046286"/>
            <a:ext cx="6731314" cy="5048485"/>
          </a:xfrm>
          <a:prstGeom prst="rect">
            <a:avLst/>
          </a:prstGeom>
        </p:spPr>
      </p:pic>
    </p:spTree>
    <p:extLst>
      <p:ext uri="{BB962C8B-B14F-4D97-AF65-F5344CB8AC3E}">
        <p14:creationId xmlns:p14="http://schemas.microsoft.com/office/powerpoint/2010/main" val="1380129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99AAD-AFE2-43D8-817B-2AC644C632DA}"/>
              </a:ext>
            </a:extLst>
          </p:cNvPr>
          <p:cNvSpPr>
            <a:spLocks noGrp="1"/>
          </p:cNvSpPr>
          <p:nvPr>
            <p:ph type="title"/>
          </p:nvPr>
        </p:nvSpPr>
        <p:spPr/>
        <p:txBody>
          <a:bodyPr/>
          <a:lstStyle/>
          <a:p>
            <a:r>
              <a:rPr lang="en-US" sz="2800" dirty="0"/>
              <a:t>30-min-ahead Intra-hour Solar Forecast Error</a:t>
            </a:r>
          </a:p>
        </p:txBody>
      </p:sp>
      <p:pic>
        <p:nvPicPr>
          <p:cNvPr id="5" name="Picture 4">
            <a:extLst>
              <a:ext uri="{FF2B5EF4-FFF2-40B4-BE49-F238E27FC236}">
                <a16:creationId xmlns:a16="http://schemas.microsoft.com/office/drawing/2014/main" id="{00C8C19B-E388-4243-B08B-97BB8F983EC9}"/>
              </a:ext>
            </a:extLst>
          </p:cNvPr>
          <p:cNvPicPr>
            <a:picLocks noChangeAspect="1"/>
          </p:cNvPicPr>
          <p:nvPr/>
        </p:nvPicPr>
        <p:blipFill>
          <a:blip r:embed="rId2"/>
          <a:stretch>
            <a:fillRect/>
          </a:stretch>
        </p:blipFill>
        <p:spPr>
          <a:xfrm>
            <a:off x="1080872" y="893553"/>
            <a:ext cx="6761192" cy="5070894"/>
          </a:xfrm>
          <a:prstGeom prst="rect">
            <a:avLst/>
          </a:prstGeom>
        </p:spPr>
      </p:pic>
    </p:spTree>
    <p:extLst>
      <p:ext uri="{BB962C8B-B14F-4D97-AF65-F5344CB8AC3E}">
        <p14:creationId xmlns:p14="http://schemas.microsoft.com/office/powerpoint/2010/main" val="1860431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7EF8-722E-4FC2-8550-4D08AD8CCE51}"/>
              </a:ext>
            </a:extLst>
          </p:cNvPr>
          <p:cNvSpPr>
            <a:spLocks noGrp="1"/>
          </p:cNvSpPr>
          <p:nvPr>
            <p:ph type="title"/>
          </p:nvPr>
        </p:nvSpPr>
        <p:spPr/>
        <p:txBody>
          <a:bodyPr/>
          <a:lstStyle/>
          <a:p>
            <a:r>
              <a:rPr lang="en-US" dirty="0"/>
              <a:t>Comparison between ECRS and Non-Spin </a:t>
            </a:r>
          </a:p>
        </p:txBody>
      </p:sp>
      <p:sp>
        <p:nvSpPr>
          <p:cNvPr id="3" name="Content Placeholder 2">
            <a:extLst>
              <a:ext uri="{FF2B5EF4-FFF2-40B4-BE49-F238E27FC236}">
                <a16:creationId xmlns:a16="http://schemas.microsoft.com/office/drawing/2014/main" id="{5AB3674B-BBFE-43B4-A677-4DF5F5B53470}"/>
              </a:ext>
            </a:extLst>
          </p:cNvPr>
          <p:cNvSpPr>
            <a:spLocks noGrp="1"/>
          </p:cNvSpPr>
          <p:nvPr>
            <p:ph idx="1"/>
          </p:nvPr>
        </p:nvSpPr>
        <p:spPr>
          <a:xfrm>
            <a:off x="304800" y="5467350"/>
            <a:ext cx="8705320" cy="838200"/>
          </a:xfrm>
        </p:spPr>
        <p:txBody>
          <a:bodyPr/>
          <a:lstStyle/>
          <a:p>
            <a:pPr marL="0" indent="0">
              <a:buNone/>
            </a:pPr>
            <a:r>
              <a:rPr lang="en-US" sz="1400" i="1" dirty="0"/>
              <a:t>ECRS and Non-Spin differ in the reliability risks to be addressed, the response time and the duration requirement. It is not recommended to substitute Non-Spin requirement either entirely or partially by the amount of ECRS procured.</a:t>
            </a:r>
          </a:p>
          <a:p>
            <a:endParaRPr lang="en-US" dirty="0"/>
          </a:p>
        </p:txBody>
      </p:sp>
      <p:sp>
        <p:nvSpPr>
          <p:cNvPr id="4" name="Slide Number Placeholder 3">
            <a:extLst>
              <a:ext uri="{FF2B5EF4-FFF2-40B4-BE49-F238E27FC236}">
                <a16:creationId xmlns:a16="http://schemas.microsoft.com/office/drawing/2014/main" id="{2EF5657A-405E-45F2-947D-ACAFC7E1BFE0}"/>
              </a:ext>
            </a:extLst>
          </p:cNvPr>
          <p:cNvSpPr>
            <a:spLocks noGrp="1"/>
          </p:cNvSpPr>
          <p:nvPr>
            <p:ph type="sldNum" sz="quarter" idx="4"/>
          </p:nvPr>
        </p:nvSpPr>
        <p:spPr/>
        <p:txBody>
          <a:bodyPr/>
          <a:lstStyle/>
          <a:p>
            <a:fld id="{1D93BD3E-1E9A-4970-A6F7-E7AC52762E0C}" type="slidenum">
              <a:rPr lang="en-US" smtClean="0"/>
              <a:pPr/>
              <a:t>18</a:t>
            </a:fld>
            <a:endParaRPr lang="en-US" dirty="0"/>
          </a:p>
        </p:txBody>
      </p:sp>
      <p:graphicFrame>
        <p:nvGraphicFramePr>
          <p:cNvPr id="5" name="Table 5">
            <a:extLst>
              <a:ext uri="{FF2B5EF4-FFF2-40B4-BE49-F238E27FC236}">
                <a16:creationId xmlns:a16="http://schemas.microsoft.com/office/drawing/2014/main" id="{4D12366C-8DCC-423E-BE1C-8FCD5EA6A422}"/>
              </a:ext>
            </a:extLst>
          </p:cNvPr>
          <p:cNvGraphicFramePr>
            <a:graphicFrameLocks noGrp="1"/>
          </p:cNvGraphicFramePr>
          <p:nvPr>
            <p:extLst>
              <p:ext uri="{D42A27DB-BD31-4B8C-83A1-F6EECF244321}">
                <p14:modId xmlns:p14="http://schemas.microsoft.com/office/powerpoint/2010/main" val="1014546821"/>
              </p:ext>
            </p:extLst>
          </p:nvPr>
        </p:nvGraphicFramePr>
        <p:xfrm>
          <a:off x="342899" y="950699"/>
          <a:ext cx="8705321" cy="4402895"/>
        </p:xfrm>
        <a:graphic>
          <a:graphicData uri="http://schemas.openxmlformats.org/drawingml/2006/table">
            <a:tbl>
              <a:tblPr firstRow="1" bandRow="1">
                <a:tableStyleId>{5C22544A-7EE6-4342-B048-85BDC9FD1C3A}</a:tableStyleId>
              </a:tblPr>
              <a:tblGrid>
                <a:gridCol w="1498002">
                  <a:extLst>
                    <a:ext uri="{9D8B030D-6E8A-4147-A177-3AD203B41FA5}">
                      <a16:colId xmlns:a16="http://schemas.microsoft.com/office/drawing/2014/main" val="355908220"/>
                    </a:ext>
                  </a:extLst>
                </a:gridCol>
                <a:gridCol w="3604583">
                  <a:extLst>
                    <a:ext uri="{9D8B030D-6E8A-4147-A177-3AD203B41FA5}">
                      <a16:colId xmlns:a16="http://schemas.microsoft.com/office/drawing/2014/main" val="1185569928"/>
                    </a:ext>
                  </a:extLst>
                </a:gridCol>
                <a:gridCol w="3602736">
                  <a:extLst>
                    <a:ext uri="{9D8B030D-6E8A-4147-A177-3AD203B41FA5}">
                      <a16:colId xmlns:a16="http://schemas.microsoft.com/office/drawing/2014/main" val="3595430036"/>
                    </a:ext>
                  </a:extLst>
                </a:gridCol>
              </a:tblGrid>
              <a:tr h="384528">
                <a:tc>
                  <a:txBody>
                    <a:bodyPr/>
                    <a:lstStyle/>
                    <a:p>
                      <a:endParaRPr lang="en-US"/>
                    </a:p>
                  </a:txBody>
                  <a:tcPr/>
                </a:tc>
                <a:tc>
                  <a:txBody>
                    <a:bodyPr/>
                    <a:lstStyle/>
                    <a:p>
                      <a:pPr algn="ctr"/>
                      <a:r>
                        <a:rPr lang="en-US" dirty="0"/>
                        <a:t>ECRS</a:t>
                      </a:r>
                    </a:p>
                  </a:txBody>
                  <a:tcPr anchor="ctr"/>
                </a:tc>
                <a:tc>
                  <a:txBody>
                    <a:bodyPr/>
                    <a:lstStyle/>
                    <a:p>
                      <a:pPr algn="ctr"/>
                      <a:r>
                        <a:rPr lang="en-US" dirty="0"/>
                        <a:t>Non-Spin</a:t>
                      </a:r>
                    </a:p>
                  </a:txBody>
                  <a:tcPr anchor="ctr"/>
                </a:tc>
                <a:extLst>
                  <a:ext uri="{0D108BD9-81ED-4DB2-BD59-A6C34878D82A}">
                    <a16:rowId xmlns:a16="http://schemas.microsoft.com/office/drawing/2014/main" val="3441788312"/>
                  </a:ext>
                </a:extLst>
              </a:tr>
              <a:tr h="1817288">
                <a:tc>
                  <a:txBody>
                    <a:bodyPr/>
                    <a:lstStyle/>
                    <a:p>
                      <a:pPr algn="ctr"/>
                      <a:r>
                        <a:rPr lang="en-US" sz="1350" b="1" kern="1200" cap="small" baseline="0" dirty="0">
                          <a:solidFill>
                            <a:schemeClr val="bg1"/>
                          </a:solidFill>
                          <a:latin typeface="+mn-lt"/>
                          <a:ea typeface="+mn-ea"/>
                          <a:cs typeface="+mn-cs"/>
                        </a:rPr>
                        <a:t>Reliability Objective</a:t>
                      </a:r>
                    </a:p>
                  </a:txBody>
                  <a:tcPr anchor="ctr">
                    <a:solidFill>
                      <a:schemeClr val="accent1"/>
                    </a:solidFill>
                  </a:tcPr>
                </a:tc>
                <a:tc>
                  <a:txBody>
                    <a:bodyPr/>
                    <a:lstStyle/>
                    <a:p>
                      <a:pPr marL="0" lvl="0" indent="0">
                        <a:buFont typeface="+mj-lt"/>
                        <a:buNone/>
                      </a:pPr>
                      <a:r>
                        <a:rPr lang="en-US" sz="1350" kern="1200" dirty="0">
                          <a:solidFill>
                            <a:schemeClr val="dk1"/>
                          </a:solidFill>
                          <a:latin typeface="+mn-lt"/>
                          <a:ea typeface="+mn-ea"/>
                          <a:cs typeface="+mn-cs"/>
                        </a:rPr>
                        <a:t>ECRS may be deployed to</a:t>
                      </a:r>
                    </a:p>
                    <a:p>
                      <a:pPr marL="342900" lvl="0" indent="-342900">
                        <a:buFont typeface="+mj-lt"/>
                        <a:buAutoNum type="alphaLcParenR"/>
                      </a:pPr>
                      <a:r>
                        <a:rPr lang="en-US" sz="1350" kern="1200" dirty="0">
                          <a:solidFill>
                            <a:schemeClr val="dk1"/>
                          </a:solidFill>
                          <a:latin typeface="+mn-lt"/>
                          <a:ea typeface="+mn-ea"/>
                          <a:cs typeface="+mn-cs"/>
                        </a:rPr>
                        <a:t>Help restore the frequency to 60 Hz within ten minutes of a significant frequency deviation</a:t>
                      </a: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350" kern="1200" dirty="0">
                          <a:solidFill>
                            <a:schemeClr val="dk1"/>
                          </a:solidFill>
                          <a:latin typeface="+mn-lt"/>
                          <a:ea typeface="+mn-ea"/>
                          <a:cs typeface="+mn-cs"/>
                        </a:rPr>
                        <a:t>Provide energy upon detection of insufficient capacity for net load ramps</a:t>
                      </a:r>
                    </a:p>
                    <a:p>
                      <a:pPr marL="342900" lvl="0" indent="-342900">
                        <a:buFont typeface="+mj-lt"/>
                        <a:buAutoNum type="alphaLcParenR"/>
                      </a:pPr>
                      <a:r>
                        <a:rPr lang="en-US" sz="1350" kern="1200" dirty="0">
                          <a:solidFill>
                            <a:schemeClr val="dk1"/>
                          </a:solidFill>
                          <a:latin typeface="+mn-lt"/>
                          <a:ea typeface="+mn-ea"/>
                          <a:cs typeface="+mn-cs"/>
                        </a:rPr>
                        <a:t>Provide energy to avoid or during the implementation of an EEA</a:t>
                      </a:r>
                    </a:p>
                    <a:p>
                      <a:pPr marL="342900" lvl="0" indent="-342900">
                        <a:buFont typeface="+mj-lt"/>
                        <a:buAutoNum type="alphaLcParenR"/>
                      </a:pPr>
                      <a:r>
                        <a:rPr lang="en-US" sz="1350" kern="1200" dirty="0">
                          <a:solidFill>
                            <a:schemeClr val="dk1"/>
                          </a:solidFill>
                          <a:latin typeface="+mn-lt"/>
                          <a:ea typeface="+mn-ea"/>
                          <a:cs typeface="+mn-cs"/>
                        </a:rPr>
                        <a:t>Provide backup to Reg-Up</a:t>
                      </a:r>
                    </a:p>
                  </a:txBody>
                  <a:tcPr anchor="ctr"/>
                </a:tc>
                <a:tc>
                  <a:txBody>
                    <a:bodyPr/>
                    <a:lstStyle/>
                    <a:p>
                      <a:pPr marL="0" indent="0">
                        <a:buFont typeface="+mj-lt"/>
                        <a:buNone/>
                      </a:pPr>
                      <a:r>
                        <a:rPr lang="en-US" sz="1350" kern="1200" dirty="0">
                          <a:solidFill>
                            <a:schemeClr val="dk1"/>
                          </a:solidFill>
                          <a:latin typeface="+mn-lt"/>
                          <a:ea typeface="+mn-ea"/>
                          <a:cs typeface="+mn-cs"/>
                        </a:rPr>
                        <a:t>Non-Spin may be deployed to </a:t>
                      </a:r>
                      <a:r>
                        <a:rPr lang="en-US" sz="1350" kern="1200" dirty="0">
                          <a:solidFill>
                            <a:schemeClr val="dk1"/>
                          </a:solidFill>
                          <a:effectLst/>
                          <a:latin typeface="+mn-lt"/>
                          <a:ea typeface="+mn-ea"/>
                          <a:cs typeface="+mn-cs"/>
                        </a:rPr>
                        <a:t>provide additional capacity,</a:t>
                      </a:r>
                      <a:endParaRPr lang="en-US" sz="1350" kern="1200" dirty="0">
                        <a:solidFill>
                          <a:schemeClr val="dk1"/>
                        </a:solidFill>
                        <a:latin typeface="+mn-lt"/>
                        <a:ea typeface="+mn-ea"/>
                        <a:cs typeface="+mn-cs"/>
                      </a:endParaRPr>
                    </a:p>
                    <a:p>
                      <a:pPr marL="342900" indent="-342900">
                        <a:buFont typeface="+mj-lt"/>
                        <a:buAutoNum type="alphaLcParenR"/>
                      </a:pPr>
                      <a:r>
                        <a:rPr lang="en-US" sz="1350" kern="1200" dirty="0">
                          <a:solidFill>
                            <a:schemeClr val="dk1"/>
                          </a:solidFill>
                          <a:effectLst/>
                          <a:latin typeface="+mn-lt"/>
                          <a:ea typeface="+mn-ea"/>
                          <a:cs typeface="+mn-cs"/>
                        </a:rPr>
                        <a:t>During situations when there isn’t sufficient capacity for energy dispatch </a:t>
                      </a:r>
                      <a:endParaRPr lang="en-US" sz="1350" kern="1200" dirty="0">
                        <a:solidFill>
                          <a:schemeClr val="dk1"/>
                        </a:solidFill>
                        <a:latin typeface="+mn-lt"/>
                        <a:ea typeface="+mn-ea"/>
                        <a:cs typeface="+mn-cs"/>
                      </a:endParaRP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350" kern="1200" dirty="0">
                          <a:solidFill>
                            <a:schemeClr val="dk1"/>
                          </a:solidFill>
                          <a:effectLst/>
                          <a:latin typeface="+mn-lt"/>
                          <a:ea typeface="+mn-ea"/>
                          <a:cs typeface="+mn-cs"/>
                        </a:rPr>
                        <a:t>For intra-day forced outage of units and during sustained frequency decay or sustained low frequency operations.</a:t>
                      </a:r>
                    </a:p>
                    <a:p>
                      <a:pPr marL="342900" indent="-342900">
                        <a:buFont typeface="+mj-lt"/>
                        <a:buAutoNum type="alphaLcParenR"/>
                      </a:pPr>
                      <a:r>
                        <a:rPr lang="en-US" sz="1350" kern="1200" dirty="0">
                          <a:solidFill>
                            <a:schemeClr val="dk1"/>
                          </a:solidFill>
                          <a:effectLst/>
                          <a:latin typeface="+mn-lt"/>
                          <a:ea typeface="+mn-ea"/>
                          <a:cs typeface="+mn-cs"/>
                        </a:rPr>
                        <a:t>When SCED does not have enough energy available to execute successfully</a:t>
                      </a:r>
                      <a:endParaRPr lang="en-US" sz="1350" kern="1200" dirty="0">
                        <a:solidFill>
                          <a:schemeClr val="dk1"/>
                        </a:solidFill>
                        <a:latin typeface="+mn-lt"/>
                        <a:ea typeface="+mn-ea"/>
                        <a:cs typeface="+mn-cs"/>
                      </a:endParaRPr>
                    </a:p>
                  </a:txBody>
                  <a:tcPr anchor="ctr"/>
                </a:tc>
                <a:extLst>
                  <a:ext uri="{0D108BD9-81ED-4DB2-BD59-A6C34878D82A}">
                    <a16:rowId xmlns:a16="http://schemas.microsoft.com/office/drawing/2014/main" val="2086949920"/>
                  </a:ext>
                </a:extLst>
              </a:tr>
              <a:tr h="734817">
                <a:tc>
                  <a:txBody>
                    <a:bodyPr/>
                    <a:lstStyle/>
                    <a:p>
                      <a:pPr algn="ctr"/>
                      <a:r>
                        <a:rPr lang="en-US" b="1" cap="small" baseline="0" dirty="0">
                          <a:solidFill>
                            <a:schemeClr val="bg1"/>
                          </a:solidFill>
                        </a:rPr>
                        <a:t>Primary Forecast Risk </a:t>
                      </a:r>
                    </a:p>
                  </a:txBody>
                  <a:tcPr anchor="ctr">
                    <a:solidFill>
                      <a:schemeClr val="accent1"/>
                    </a:solidFill>
                  </a:tcPr>
                </a:tc>
                <a:tc>
                  <a:txBody>
                    <a:bodyPr/>
                    <a:lstStyle/>
                    <a:p>
                      <a:r>
                        <a:rPr lang="en-US" dirty="0"/>
                        <a:t>Errors in 5-minute load/wind/solar forecast that is used in SCED dispatch (via GTBD)</a:t>
                      </a:r>
                    </a:p>
                  </a:txBody>
                  <a:tcPr anchor="ctr"/>
                </a:tc>
                <a:tc>
                  <a:txBody>
                    <a:bodyPr/>
                    <a:lstStyle/>
                    <a:p>
                      <a:r>
                        <a:rPr lang="en-US" dirty="0"/>
                        <a:t>Errors in hourly load/wind/solar forecast that is used in RUC</a:t>
                      </a:r>
                    </a:p>
                  </a:txBody>
                  <a:tcPr anchor="ctr"/>
                </a:tc>
                <a:extLst>
                  <a:ext uri="{0D108BD9-81ED-4DB2-BD59-A6C34878D82A}">
                    <a16:rowId xmlns:a16="http://schemas.microsoft.com/office/drawing/2014/main" val="2603396487"/>
                  </a:ext>
                </a:extLst>
              </a:tr>
              <a:tr h="837530">
                <a:tc>
                  <a:txBody>
                    <a:bodyPr/>
                    <a:lstStyle/>
                    <a:p>
                      <a:pPr algn="ctr"/>
                      <a:r>
                        <a:rPr lang="en-US" b="1" cap="small" baseline="0" dirty="0">
                          <a:solidFill>
                            <a:schemeClr val="bg1"/>
                          </a:solidFill>
                        </a:rPr>
                        <a:t>Qualification Criteria</a:t>
                      </a:r>
                    </a:p>
                  </a:txBody>
                  <a:tcPr anchor="ctr">
                    <a:solidFill>
                      <a:schemeClr val="accent1"/>
                    </a:solidFill>
                  </a:tcPr>
                </a:tc>
                <a:tc>
                  <a:txBody>
                    <a:bodyPr/>
                    <a:lstStyle/>
                    <a:p>
                      <a:r>
                        <a:rPr lang="en-US" sz="1350" kern="1200" dirty="0">
                          <a:solidFill>
                            <a:schemeClr val="dk1"/>
                          </a:solidFill>
                          <a:latin typeface="+mn-lt"/>
                          <a:ea typeface="+mn-ea"/>
                          <a:cs typeface="+mn-cs"/>
                        </a:rPr>
                        <a:t>Provided using capacity that can be sustained at a specified level for two consecutive hours </a:t>
                      </a:r>
                    </a:p>
                  </a:txBody>
                  <a:tcPr anchor="ctr"/>
                </a:tc>
                <a:tc>
                  <a:txBody>
                    <a:bodyPr/>
                    <a:lstStyle/>
                    <a:p>
                      <a:r>
                        <a:rPr lang="en-US" sz="1350" kern="1200" dirty="0">
                          <a:solidFill>
                            <a:schemeClr val="dk1"/>
                          </a:solidFill>
                          <a:latin typeface="+mn-lt"/>
                          <a:ea typeface="+mn-ea"/>
                          <a:cs typeface="+mn-cs"/>
                        </a:rPr>
                        <a:t>Provided using capacity that can be sustained at a specified level for four consecutive hours </a:t>
                      </a:r>
                    </a:p>
                  </a:txBody>
                  <a:tcPr anchor="ctr"/>
                </a:tc>
                <a:extLst>
                  <a:ext uri="{0D108BD9-81ED-4DB2-BD59-A6C34878D82A}">
                    <a16:rowId xmlns:a16="http://schemas.microsoft.com/office/drawing/2014/main" val="3895571463"/>
                  </a:ext>
                </a:extLst>
              </a:tr>
              <a:tr h="384528">
                <a:tc>
                  <a:txBody>
                    <a:bodyPr/>
                    <a:lstStyle/>
                    <a:p>
                      <a:pPr algn="ctr"/>
                      <a:r>
                        <a:rPr lang="en-US" b="1" cap="small" baseline="0" dirty="0">
                          <a:solidFill>
                            <a:schemeClr val="bg1"/>
                          </a:solidFill>
                        </a:rPr>
                        <a:t>Response</a:t>
                      </a:r>
                    </a:p>
                  </a:txBody>
                  <a:tcPr anchor="ctr">
                    <a:solidFill>
                      <a:schemeClr val="accent1"/>
                    </a:solidFill>
                  </a:tcPr>
                </a:tc>
                <a:tc>
                  <a:txBody>
                    <a:bodyPr/>
                    <a:lstStyle/>
                    <a:p>
                      <a:r>
                        <a:rPr lang="en-US" sz="1350" kern="1200" dirty="0">
                          <a:solidFill>
                            <a:schemeClr val="dk1"/>
                          </a:solidFill>
                          <a:latin typeface="+mn-lt"/>
                          <a:ea typeface="+mn-ea"/>
                          <a:cs typeface="+mn-cs"/>
                        </a:rPr>
                        <a:t>Deployed within 10 minutes upon the receipt of deployment instruction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chemeClr val="dk1"/>
                          </a:solidFill>
                          <a:latin typeface="+mn-lt"/>
                          <a:ea typeface="+mn-ea"/>
                          <a:cs typeface="+mn-cs"/>
                        </a:rPr>
                        <a:t>Deployed within 30 minutes upon the receipt of deployment instruction</a:t>
                      </a:r>
                    </a:p>
                  </a:txBody>
                  <a:tcPr anchor="ctr"/>
                </a:tc>
                <a:extLst>
                  <a:ext uri="{0D108BD9-81ED-4DB2-BD59-A6C34878D82A}">
                    <a16:rowId xmlns:a16="http://schemas.microsoft.com/office/drawing/2014/main" val="1892296288"/>
                  </a:ext>
                </a:extLst>
              </a:tr>
            </a:tbl>
          </a:graphicData>
        </a:graphic>
      </p:graphicFrame>
    </p:spTree>
    <p:extLst>
      <p:ext uri="{BB962C8B-B14F-4D97-AF65-F5344CB8AC3E}">
        <p14:creationId xmlns:p14="http://schemas.microsoft.com/office/powerpoint/2010/main" val="1917232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CD4C4-1B48-409F-9FC9-F428BB35C1F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7A45E7D-28AF-4A93-8995-9B5E441270B9}"/>
              </a:ext>
            </a:extLst>
          </p:cNvPr>
          <p:cNvSpPr>
            <a:spLocks noGrp="1"/>
          </p:cNvSpPr>
          <p:nvPr>
            <p:ph idx="1"/>
          </p:nvPr>
        </p:nvSpPr>
        <p:spPr/>
        <p:txBody>
          <a:bodyPr/>
          <a:lstStyle/>
          <a:p>
            <a:r>
              <a:rPr lang="en-US" sz="1600" dirty="0"/>
              <a:t>ERCOT is in the process of implementing ERCOT Contingency Reserve Service (ECRS). </a:t>
            </a:r>
          </a:p>
          <a:p>
            <a:pPr lvl="1"/>
            <a:r>
              <a:rPr lang="en-US" sz="1400" dirty="0"/>
              <a:t>ERCOT is targeting to implement ECRS prior to the “EMS freeze” period (around May 2023 – Jan 2024)</a:t>
            </a:r>
          </a:p>
          <a:p>
            <a:endParaRPr lang="en-US" sz="600" dirty="0"/>
          </a:p>
          <a:p>
            <a:r>
              <a:rPr lang="en-US" sz="1600" dirty="0"/>
              <a:t>This presentation will discuss a proposed* methodology to determine the minimum quantities for ECRS in 2023. A spreadsheet that contains ECRS quantities from August 2022 through July 2023 that have been computed using this proposed methodology have been posted to today’s meeting page. </a:t>
            </a:r>
          </a:p>
          <a:p>
            <a:pPr lvl="1"/>
            <a:r>
              <a:rPr lang="en-US" sz="1400" dirty="0"/>
              <a:t>ERCOT is seeking stakeholder feedback on the proposed ECRS methodology.</a:t>
            </a:r>
          </a:p>
          <a:p>
            <a:pPr marL="0" indent="0">
              <a:buNone/>
            </a:pPr>
            <a:endParaRPr lang="en-US" sz="1400" dirty="0"/>
          </a:p>
          <a:p>
            <a:pPr marL="0" indent="0">
              <a:buNone/>
            </a:pPr>
            <a:r>
              <a:rPr lang="en-US" sz="1600" i="1" dirty="0">
                <a:solidFill>
                  <a:schemeClr val="accent1"/>
                </a:solidFill>
              </a:rPr>
              <a:t>Note on Non-Spinning Reserve Service (Non-Spin) quantities post ECRS implementation</a:t>
            </a:r>
          </a:p>
          <a:p>
            <a:r>
              <a:rPr lang="en-US" sz="1600" dirty="0"/>
              <a:t>ECRS and Non-Spin differ in the reliability risks these services address, qualification criteria, response time and duration. As a result, upon ECRS’ implementation, Non-Spin requirement cannot entirely be substituted by the amount of ECRS procured as was originally proposed during NPRR863 discussions.</a:t>
            </a:r>
          </a:p>
          <a:p>
            <a:endParaRPr lang="en-US" sz="600" dirty="0"/>
          </a:p>
          <a:p>
            <a:r>
              <a:rPr lang="en-US" sz="1600" dirty="0"/>
              <a:t>That said, ERCOT expects the risks that Non-Spin is used to cover will evolve upon ECRS’ implementation. Hence the methodology to determine Non-Spin quantities in a world where ECRS exists may need revisions.</a:t>
            </a:r>
          </a:p>
          <a:p>
            <a:pPr lvl="1"/>
            <a:r>
              <a:rPr lang="en-US" sz="1400" dirty="0"/>
              <a:t>ERCOT plans to discuss the Non-Spin methodology that will apply with ECRS’ implementation as a part of the annual AS Methodology review process.</a:t>
            </a:r>
          </a:p>
          <a:p>
            <a:pPr marL="0" lvl="1" indent="0">
              <a:buNone/>
            </a:pPr>
            <a:endParaRPr lang="en-US" sz="800" dirty="0"/>
          </a:p>
          <a:p>
            <a:pPr marL="0" lvl="1" indent="0">
              <a:buNone/>
            </a:pPr>
            <a:r>
              <a:rPr lang="en-US" sz="1400" dirty="0"/>
              <a:t>* </a:t>
            </a:r>
            <a:r>
              <a:rPr lang="en-US" sz="800" dirty="0"/>
              <a:t>Note, ERCOT may refine the ECRS methodology further as a part of the annual effort to review the methodology for determining Ancillary Service (AS) quantities (AS Methodology). </a:t>
            </a:r>
          </a:p>
        </p:txBody>
      </p:sp>
      <p:sp>
        <p:nvSpPr>
          <p:cNvPr id="4" name="Slide Number Placeholder 3">
            <a:extLst>
              <a:ext uri="{FF2B5EF4-FFF2-40B4-BE49-F238E27FC236}">
                <a16:creationId xmlns:a16="http://schemas.microsoft.com/office/drawing/2014/main" id="{7007E1FA-42BA-400F-8DE1-A272C3C389C0}"/>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0910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t>ECRS is a service that is provided using capacity that can be sustained at a specified level for two consecutive hours and is used to restore or maintain the frequency of the ERCOT System: </a:t>
            </a:r>
          </a:p>
          <a:p>
            <a:pPr marL="685800" lvl="1" indent="-342900">
              <a:buFont typeface="+mj-lt"/>
              <a:buAutoNum type="alphaLcParenR"/>
            </a:pPr>
            <a:r>
              <a:rPr lang="en-US" sz="1400" dirty="0"/>
              <a:t>In response to significant depletion of RRS; </a:t>
            </a:r>
          </a:p>
          <a:p>
            <a:pPr marL="685800" lvl="1" indent="-342900">
              <a:buFont typeface="+mj-lt"/>
              <a:buAutoNum type="alphaLcParenR"/>
            </a:pPr>
            <a:r>
              <a:rPr lang="en-US" sz="1400" dirty="0"/>
              <a:t>As backup Regulation Service; </a:t>
            </a:r>
          </a:p>
          <a:p>
            <a:pPr marL="685800" lvl="1" indent="-342900">
              <a:buFont typeface="+mj-lt"/>
              <a:buAutoNum type="alphaLcParenR"/>
            </a:pPr>
            <a:r>
              <a:rPr lang="en-US" sz="1400" dirty="0"/>
              <a:t>By providing energy to avoid getting into or during an Energy Emergency Alert (EEA); and</a:t>
            </a:r>
          </a:p>
          <a:p>
            <a:pPr marL="685800" lvl="1" indent="-342900">
              <a:buFont typeface="+mj-lt"/>
              <a:buAutoNum type="alphaLcParenR"/>
            </a:pPr>
            <a:r>
              <a:rPr lang="en-US" sz="1400" dirty="0"/>
              <a:t>Upon detection of insufficient capacity for net load ramps.</a:t>
            </a:r>
          </a:p>
          <a:p>
            <a:endParaRPr lang="en-US" sz="1600" dirty="0"/>
          </a:p>
          <a:p>
            <a:r>
              <a:rPr lang="en-US" sz="1600" dirty="0"/>
              <a:t>ERCOT is proposing to compute ECRS requirements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a:t>
            </a:r>
          </a:p>
          <a:p>
            <a:pPr marL="685800" lvl="1" indent="-342900">
              <a:buFont typeface="+mj-lt"/>
              <a:buAutoNum type="arabicPeriod"/>
            </a:pPr>
            <a:endParaRPr lang="en-US" sz="1600" dirty="0"/>
          </a:p>
          <a:p>
            <a:pPr marL="385762" indent="-342900"/>
            <a:r>
              <a:rPr lang="en-US" sz="1600" dirty="0"/>
              <a:t>The next few slides will discuss the detail about each of these components that establish the ECRS requirements.</a:t>
            </a:r>
          </a:p>
          <a:p>
            <a:pPr lvl="1"/>
            <a:endParaRPr lang="en-US" sz="1400" dirty="0"/>
          </a:p>
          <a:p>
            <a:pPr lvl="1"/>
            <a:endParaRPr lang="en-US" dirty="0"/>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251266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23DE3-9ACE-4D7C-874F-EF40524C8014}"/>
              </a:ext>
            </a:extLst>
          </p:cNvPr>
          <p:cNvSpPr>
            <a:spLocks noGrp="1"/>
          </p:cNvSpPr>
          <p:nvPr>
            <p:ph type="title"/>
          </p:nvPr>
        </p:nvSpPr>
        <p:spPr/>
        <p:txBody>
          <a:bodyPr/>
          <a:lstStyle/>
          <a:p>
            <a:r>
              <a:rPr lang="en-US" sz="2000" dirty="0"/>
              <a:t>Method for Determining MWs needed for Frequency Recovery </a:t>
            </a:r>
          </a:p>
        </p:txBody>
      </p:sp>
      <p:sp>
        <p:nvSpPr>
          <p:cNvPr id="25" name="Content Placeholder 24">
            <a:extLst>
              <a:ext uri="{FF2B5EF4-FFF2-40B4-BE49-F238E27FC236}">
                <a16:creationId xmlns:a16="http://schemas.microsoft.com/office/drawing/2014/main" id="{4256CEBC-AFAD-4A83-8915-C64DEF0072F7}"/>
              </a:ext>
            </a:extLst>
          </p:cNvPr>
          <p:cNvSpPr>
            <a:spLocks noGrp="1"/>
          </p:cNvSpPr>
          <p:nvPr>
            <p:ph idx="1"/>
          </p:nvPr>
        </p:nvSpPr>
        <p:spPr>
          <a:xfrm>
            <a:off x="304800" y="855406"/>
            <a:ext cx="3759480" cy="5064627"/>
          </a:xfrm>
        </p:spPr>
        <p:txBody>
          <a:bodyPr/>
          <a:lstStyle/>
          <a:p>
            <a:pPr algn="just"/>
            <a:r>
              <a:rPr lang="en-US" sz="1400" dirty="0"/>
              <a:t>Capacity needed to recover frequency from B-point (i.e., settling frequency)  to 59.98 Hz is determined by using dynamic simulations/studies that are run at varying inertia levels. </a:t>
            </a:r>
          </a:p>
          <a:p>
            <a:pPr lvl="1" algn="just"/>
            <a:endParaRPr lang="en-US" sz="1400" dirty="0"/>
          </a:p>
          <a:p>
            <a:pPr algn="just"/>
            <a:r>
              <a:rPr lang="en-US" sz="1400" dirty="0"/>
              <a:t>In every simulation, a single medium-size unit is tripped offline such that the C-point (frequency nadir) is stays just above 59.7 Hz*.</a:t>
            </a:r>
          </a:p>
          <a:p>
            <a:pPr algn="just"/>
            <a:endParaRPr lang="en-US" sz="1400" dirty="0"/>
          </a:p>
          <a:p>
            <a:pPr algn="just"/>
            <a:r>
              <a:rPr lang="en-US" sz="1400" dirty="0"/>
              <a:t>Capacity needed to recover frequency  using this approach is determined for each hour of each month using two years historical data.</a:t>
            </a:r>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marL="0" indent="0" algn="just">
              <a:buNone/>
            </a:pPr>
            <a:r>
              <a:rPr lang="en-US" sz="800" dirty="0"/>
              <a:t>*59.7Hz is the trigger frequency for Load Resources that are providing RRS using an under-frequency relay.</a:t>
            </a:r>
          </a:p>
          <a:p>
            <a:pPr algn="just"/>
            <a:endParaRPr lang="en-US" sz="1600" dirty="0"/>
          </a:p>
        </p:txBody>
      </p:sp>
      <p:sp>
        <p:nvSpPr>
          <p:cNvPr id="4" name="Slide Number Placeholder 3">
            <a:extLst>
              <a:ext uri="{FF2B5EF4-FFF2-40B4-BE49-F238E27FC236}">
                <a16:creationId xmlns:a16="http://schemas.microsoft.com/office/drawing/2014/main" id="{067C05B4-1D2E-49DB-86A3-1A4797CB34F2}"/>
              </a:ext>
            </a:extLst>
          </p:cNvPr>
          <p:cNvSpPr>
            <a:spLocks noGrp="1"/>
          </p:cNvSpPr>
          <p:nvPr>
            <p:ph type="sldNum" sz="quarter" idx="4"/>
          </p:nvPr>
        </p:nvSpPr>
        <p:spPr/>
        <p:txBody>
          <a:bodyPr/>
          <a:lstStyle/>
          <a:p>
            <a:fld id="{1D93BD3E-1E9A-4970-A6F7-E7AC52762E0C}" type="slidenum">
              <a:rPr lang="en-US" smtClean="0"/>
              <a:pPr/>
              <a:t>4</a:t>
            </a:fld>
            <a:endParaRPr lang="en-US" dirty="0"/>
          </a:p>
        </p:txBody>
      </p:sp>
      <p:grpSp>
        <p:nvGrpSpPr>
          <p:cNvPr id="24" name="Group 23">
            <a:extLst>
              <a:ext uri="{FF2B5EF4-FFF2-40B4-BE49-F238E27FC236}">
                <a16:creationId xmlns:a16="http://schemas.microsoft.com/office/drawing/2014/main" id="{39CD0186-FE6A-4542-A816-CCFED615F748}"/>
              </a:ext>
            </a:extLst>
          </p:cNvPr>
          <p:cNvGrpSpPr/>
          <p:nvPr/>
        </p:nvGrpSpPr>
        <p:grpSpPr>
          <a:xfrm>
            <a:off x="4252321" y="624401"/>
            <a:ext cx="5153505" cy="5833549"/>
            <a:chOff x="4452346" y="624401"/>
            <a:chExt cx="5153505" cy="5833549"/>
          </a:xfrm>
        </p:grpSpPr>
        <p:sp>
          <p:nvSpPr>
            <p:cNvPr id="22" name="Rectangle 21">
              <a:extLst>
                <a:ext uri="{FF2B5EF4-FFF2-40B4-BE49-F238E27FC236}">
                  <a16:creationId xmlns:a16="http://schemas.microsoft.com/office/drawing/2014/main" id="{521E7330-4376-4369-BAB6-07A509DA9E7B}"/>
                </a:ext>
              </a:extLst>
            </p:cNvPr>
            <p:cNvSpPr/>
            <p:nvPr/>
          </p:nvSpPr>
          <p:spPr>
            <a:xfrm>
              <a:off x="4452346" y="624401"/>
              <a:ext cx="4691654" cy="5833549"/>
            </a:xfrm>
            <a:prstGeom prst="rect">
              <a:avLst/>
            </a:prstGeom>
            <a:solidFill>
              <a:schemeClr val="accent1">
                <a:lumMod val="20000"/>
                <a:lumOff val="8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445CE74-D75D-42B5-A082-E9AE6435F088}"/>
                </a:ext>
              </a:extLst>
            </p:cNvPr>
            <p:cNvSpPr txBox="1"/>
            <p:nvPr/>
          </p:nvSpPr>
          <p:spPr>
            <a:xfrm>
              <a:off x="4603144" y="6147740"/>
              <a:ext cx="4430985" cy="261610"/>
            </a:xfrm>
            <a:prstGeom prst="rect">
              <a:avLst/>
            </a:prstGeom>
            <a:noFill/>
            <a:ln>
              <a:solidFill>
                <a:schemeClr val="accent1">
                  <a:shade val="95000"/>
                  <a:satMod val="105000"/>
                </a:schemeClr>
              </a:solidFill>
            </a:ln>
          </p:spPr>
          <p:txBody>
            <a:bodyPr wrap="square">
              <a:spAutoFit/>
            </a:bodyPr>
            <a:lstStyle/>
            <a:p>
              <a:pPr marL="342900" lvl="1" indent="0">
                <a:buNone/>
              </a:pPr>
              <a:r>
                <a:rPr lang="en-US" sz="1100" dirty="0" err="1"/>
                <a:t>MW</a:t>
              </a:r>
              <a:r>
                <a:rPr lang="en-US" sz="1100" baseline="-25000" dirty="0" err="1"/>
                <a:t>need</a:t>
              </a:r>
              <a:r>
                <a:rPr lang="en-US" sz="1100" dirty="0"/>
                <a:t> = (59.98 Hz – </a:t>
              </a:r>
              <a:r>
                <a:rPr lang="en-US" sz="1100" dirty="0" err="1"/>
                <a:t>Freq</a:t>
              </a:r>
              <a:r>
                <a:rPr lang="en-US" sz="1100" baseline="-25000" dirty="0" err="1"/>
                <a:t>B</a:t>
              </a:r>
              <a:r>
                <a:rPr lang="en-US" sz="1100" baseline="-25000" dirty="0"/>
                <a:t>-point</a:t>
              </a:r>
              <a:r>
                <a:rPr lang="en-US" sz="1100" dirty="0"/>
                <a:t>) * (1% load in MW/0.1 Hz)</a:t>
              </a:r>
            </a:p>
          </p:txBody>
        </p:sp>
        <p:sp>
          <p:nvSpPr>
            <p:cNvPr id="19" name="TextBox 18">
              <a:extLst>
                <a:ext uri="{FF2B5EF4-FFF2-40B4-BE49-F238E27FC236}">
                  <a16:creationId xmlns:a16="http://schemas.microsoft.com/office/drawing/2014/main" id="{1C6B7959-FBC8-4403-8A02-BEE1E5DD9319}"/>
                </a:ext>
              </a:extLst>
            </p:cNvPr>
            <p:cNvSpPr txBox="1"/>
            <p:nvPr/>
          </p:nvSpPr>
          <p:spPr>
            <a:xfrm>
              <a:off x="4472809" y="2690336"/>
              <a:ext cx="4691654" cy="738664"/>
            </a:xfrm>
            <a:prstGeom prst="rect">
              <a:avLst/>
            </a:prstGeom>
            <a:noFill/>
          </p:spPr>
          <p:txBody>
            <a:bodyPr wrap="square">
              <a:spAutoFit/>
            </a:bodyPr>
            <a:lstStyle/>
            <a:p>
              <a:pPr marL="0" indent="0" algn="just">
                <a:buNone/>
              </a:pPr>
              <a:r>
                <a:rPr lang="en-US" sz="1050" i="1" dirty="0"/>
                <a:t>B-point (settling frequency) is determined using dynamic simulations/studies that are run at varying inertia levels. In every simulation, a single medium-size unit is tripped offline such that the C-point (frequency nadir) is stays just above 59.7 Hz*.</a:t>
              </a:r>
            </a:p>
          </p:txBody>
        </p:sp>
        <p:pic>
          <p:nvPicPr>
            <p:cNvPr id="26" name="Picture 25">
              <a:extLst>
                <a:ext uri="{FF2B5EF4-FFF2-40B4-BE49-F238E27FC236}">
                  <a16:creationId xmlns:a16="http://schemas.microsoft.com/office/drawing/2014/main" id="{A339F60F-C01C-41D9-8F15-63676CF7A32D}"/>
                </a:ext>
              </a:extLst>
            </p:cNvPr>
            <p:cNvPicPr>
              <a:picLocks noChangeAspect="1"/>
            </p:cNvPicPr>
            <p:nvPr/>
          </p:nvPicPr>
          <p:blipFill>
            <a:blip r:embed="rId2"/>
            <a:stretch>
              <a:fillRect/>
            </a:stretch>
          </p:blipFill>
          <p:spPr>
            <a:xfrm>
              <a:off x="4529761" y="3366227"/>
              <a:ext cx="4430984" cy="2720235"/>
            </a:xfrm>
            <a:prstGeom prst="rect">
              <a:avLst/>
            </a:prstGeom>
          </p:spPr>
        </p:pic>
        <p:grpSp>
          <p:nvGrpSpPr>
            <p:cNvPr id="23" name="Group 22">
              <a:extLst>
                <a:ext uri="{FF2B5EF4-FFF2-40B4-BE49-F238E27FC236}">
                  <a16:creationId xmlns:a16="http://schemas.microsoft.com/office/drawing/2014/main" id="{5185C6A5-8ABD-4D48-84DF-6A642E7B20E8}"/>
                </a:ext>
              </a:extLst>
            </p:cNvPr>
            <p:cNvGrpSpPr/>
            <p:nvPr/>
          </p:nvGrpSpPr>
          <p:grpSpPr>
            <a:xfrm>
              <a:off x="4452346" y="685605"/>
              <a:ext cx="5153505" cy="2048305"/>
              <a:chOff x="4380480" y="1287371"/>
              <a:chExt cx="5153505" cy="2048305"/>
            </a:xfrm>
          </p:grpSpPr>
          <p:grpSp>
            <p:nvGrpSpPr>
              <p:cNvPr id="5" name="Group 4">
                <a:extLst>
                  <a:ext uri="{FF2B5EF4-FFF2-40B4-BE49-F238E27FC236}">
                    <a16:creationId xmlns:a16="http://schemas.microsoft.com/office/drawing/2014/main" id="{41F3F10B-6E6F-484F-9C0C-8B36383EDB0B}"/>
                  </a:ext>
                </a:extLst>
              </p:cNvPr>
              <p:cNvGrpSpPr/>
              <p:nvPr/>
            </p:nvGrpSpPr>
            <p:grpSpPr>
              <a:xfrm>
                <a:off x="4380480" y="1287371"/>
                <a:ext cx="5153505" cy="2048305"/>
                <a:chOff x="-92370" y="1001595"/>
                <a:chExt cx="5142901" cy="2500238"/>
              </a:xfrm>
            </p:grpSpPr>
            <p:sp>
              <p:nvSpPr>
                <p:cNvPr id="15" name="TextBox 14">
                  <a:extLst>
                    <a:ext uri="{FF2B5EF4-FFF2-40B4-BE49-F238E27FC236}">
                      <a16:creationId xmlns:a16="http://schemas.microsoft.com/office/drawing/2014/main" id="{B45583FC-AEF5-4011-ACA8-D145CEAF64F1}"/>
                    </a:ext>
                  </a:extLst>
                </p:cNvPr>
                <p:cNvSpPr txBox="1"/>
                <p:nvPr/>
              </p:nvSpPr>
              <p:spPr>
                <a:xfrm>
                  <a:off x="-20652" y="1345157"/>
                  <a:ext cx="941294" cy="338115"/>
                </a:xfrm>
                <a:prstGeom prst="rect">
                  <a:avLst/>
                </a:prstGeom>
                <a:noFill/>
              </p:spPr>
              <p:txBody>
                <a:bodyPr wrap="square">
                  <a:spAutoFit/>
                </a:bodyPr>
                <a:lstStyle/>
                <a:p>
                  <a:pPr marL="0" indent="0">
                    <a:buNone/>
                  </a:pPr>
                  <a:r>
                    <a:rPr lang="en-US" sz="1200" dirty="0"/>
                    <a:t>60 Hz</a:t>
                  </a:r>
                </a:p>
              </p:txBody>
            </p:sp>
            <p:sp>
              <p:nvSpPr>
                <p:cNvPr id="16" name="TextBox 15">
                  <a:extLst>
                    <a:ext uri="{FF2B5EF4-FFF2-40B4-BE49-F238E27FC236}">
                      <a16:creationId xmlns:a16="http://schemas.microsoft.com/office/drawing/2014/main" id="{A6DC89E7-27B5-49CD-8C77-C5625A83A80A}"/>
                    </a:ext>
                  </a:extLst>
                </p:cNvPr>
                <p:cNvSpPr txBox="1"/>
                <p:nvPr/>
              </p:nvSpPr>
              <p:spPr>
                <a:xfrm>
                  <a:off x="-92370" y="2948753"/>
                  <a:ext cx="1013012" cy="276999"/>
                </a:xfrm>
                <a:prstGeom prst="rect">
                  <a:avLst/>
                </a:prstGeom>
                <a:noFill/>
              </p:spPr>
              <p:txBody>
                <a:bodyPr wrap="square">
                  <a:spAutoFit/>
                </a:bodyPr>
                <a:lstStyle/>
                <a:p>
                  <a:pPr marL="0" indent="0">
                    <a:buNone/>
                  </a:pPr>
                  <a:r>
                    <a:rPr lang="en-US" sz="1200" dirty="0"/>
                    <a:t>59.7 Hz</a:t>
                  </a:r>
                </a:p>
              </p:txBody>
            </p:sp>
            <p:grpSp>
              <p:nvGrpSpPr>
                <p:cNvPr id="3" name="Group 2">
                  <a:extLst>
                    <a:ext uri="{FF2B5EF4-FFF2-40B4-BE49-F238E27FC236}">
                      <a16:creationId xmlns:a16="http://schemas.microsoft.com/office/drawing/2014/main" id="{60FD1F9D-1CB4-4F56-960F-CAC9D470616E}"/>
                    </a:ext>
                  </a:extLst>
                </p:cNvPr>
                <p:cNvGrpSpPr/>
                <p:nvPr/>
              </p:nvGrpSpPr>
              <p:grpSpPr>
                <a:xfrm>
                  <a:off x="579000" y="1001595"/>
                  <a:ext cx="4471531" cy="2500238"/>
                  <a:chOff x="579000" y="1001595"/>
                  <a:chExt cx="4471531" cy="2500238"/>
                </a:xfrm>
              </p:grpSpPr>
              <p:cxnSp>
                <p:nvCxnSpPr>
                  <p:cNvPr id="6" name="Straight Connector 5">
                    <a:extLst>
                      <a:ext uri="{FF2B5EF4-FFF2-40B4-BE49-F238E27FC236}">
                        <a16:creationId xmlns:a16="http://schemas.microsoft.com/office/drawing/2014/main" id="{0148FA5F-491B-4AC3-9098-03851BA25AA1}"/>
                      </a:ext>
                    </a:extLst>
                  </p:cNvPr>
                  <p:cNvCxnSpPr>
                    <a:cxnSpLocks/>
                  </p:cNvCxnSpPr>
                  <p:nvPr/>
                </p:nvCxnSpPr>
                <p:spPr>
                  <a:xfrm>
                    <a:off x="579000" y="1560766"/>
                    <a:ext cx="39086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A7615436-038A-442F-97FD-6A5EB5865DC6}"/>
                      </a:ext>
                    </a:extLst>
                  </p:cNvPr>
                  <p:cNvSpPr/>
                  <p:nvPr/>
                </p:nvSpPr>
                <p:spPr>
                  <a:xfrm>
                    <a:off x="632790" y="1542607"/>
                    <a:ext cx="3411524" cy="1543521"/>
                  </a:xfrm>
                  <a:custGeom>
                    <a:avLst/>
                    <a:gdLst>
                      <a:gd name="connsiteX0" fmla="*/ 0 w 3854824"/>
                      <a:gd name="connsiteY0" fmla="*/ 0 h 971763"/>
                      <a:gd name="connsiteX1" fmla="*/ 573742 w 3854824"/>
                      <a:gd name="connsiteY1" fmla="*/ 806823 h 971763"/>
                      <a:gd name="connsiteX2" fmla="*/ 1255059 w 3854824"/>
                      <a:gd name="connsiteY2" fmla="*/ 950259 h 971763"/>
                      <a:gd name="connsiteX3" fmla="*/ 1954306 w 3854824"/>
                      <a:gd name="connsiteY3" fmla="*/ 502023 h 971763"/>
                      <a:gd name="connsiteX4" fmla="*/ 3854824 w 3854824"/>
                      <a:gd name="connsiteY4" fmla="*/ 448235 h 971763"/>
                      <a:gd name="connsiteX5" fmla="*/ 3854824 w 3854824"/>
                      <a:gd name="connsiteY5" fmla="*/ 448235 h 971763"/>
                      <a:gd name="connsiteX0" fmla="*/ 0 w 3854824"/>
                      <a:gd name="connsiteY0" fmla="*/ 0 h 962764"/>
                      <a:gd name="connsiteX1" fmla="*/ 573742 w 3854824"/>
                      <a:gd name="connsiteY1" fmla="*/ 806823 h 962764"/>
                      <a:gd name="connsiteX2" fmla="*/ 1255059 w 3854824"/>
                      <a:gd name="connsiteY2" fmla="*/ 950259 h 962764"/>
                      <a:gd name="connsiteX3" fmla="*/ 1972296 w 3854824"/>
                      <a:gd name="connsiteY3" fmla="*/ 627243 h 962764"/>
                      <a:gd name="connsiteX4" fmla="*/ 3854824 w 3854824"/>
                      <a:gd name="connsiteY4" fmla="*/ 448235 h 962764"/>
                      <a:gd name="connsiteX5" fmla="*/ 3854824 w 3854824"/>
                      <a:gd name="connsiteY5" fmla="*/ 448235 h 962764"/>
                      <a:gd name="connsiteX0" fmla="*/ 0 w 3854824"/>
                      <a:gd name="connsiteY0" fmla="*/ 0 h 1296678"/>
                      <a:gd name="connsiteX1" fmla="*/ 573742 w 3854824"/>
                      <a:gd name="connsiteY1" fmla="*/ 806823 h 1296678"/>
                      <a:gd name="connsiteX2" fmla="*/ 1291040 w 3854824"/>
                      <a:gd name="connsiteY2" fmla="*/ 1294614 h 1296678"/>
                      <a:gd name="connsiteX3" fmla="*/ 1972296 w 3854824"/>
                      <a:gd name="connsiteY3" fmla="*/ 627243 h 1296678"/>
                      <a:gd name="connsiteX4" fmla="*/ 3854824 w 3854824"/>
                      <a:gd name="connsiteY4" fmla="*/ 448235 h 1296678"/>
                      <a:gd name="connsiteX5" fmla="*/ 3854824 w 3854824"/>
                      <a:gd name="connsiteY5" fmla="*/ 448235 h 1296678"/>
                      <a:gd name="connsiteX0" fmla="*/ 0 w 3854824"/>
                      <a:gd name="connsiteY0" fmla="*/ 0 h 1535900"/>
                      <a:gd name="connsiteX1" fmla="*/ 573742 w 3854824"/>
                      <a:gd name="connsiteY1" fmla="*/ 806823 h 1535900"/>
                      <a:gd name="connsiteX2" fmla="*/ 1246065 w 3854824"/>
                      <a:gd name="connsiteY2" fmla="*/ 1534619 h 1535900"/>
                      <a:gd name="connsiteX3" fmla="*/ 1972296 w 3854824"/>
                      <a:gd name="connsiteY3" fmla="*/ 627243 h 1535900"/>
                      <a:gd name="connsiteX4" fmla="*/ 3854824 w 3854824"/>
                      <a:gd name="connsiteY4" fmla="*/ 448235 h 1535900"/>
                      <a:gd name="connsiteX5" fmla="*/ 3854824 w 3854824"/>
                      <a:gd name="connsiteY5" fmla="*/ 448235 h 1535900"/>
                      <a:gd name="connsiteX0" fmla="*/ 0 w 3854824"/>
                      <a:gd name="connsiteY0" fmla="*/ 0 h 1536463"/>
                      <a:gd name="connsiteX1" fmla="*/ 528767 w 3854824"/>
                      <a:gd name="connsiteY1" fmla="*/ 838129 h 1536463"/>
                      <a:gd name="connsiteX2" fmla="*/ 1246065 w 3854824"/>
                      <a:gd name="connsiteY2" fmla="*/ 1534619 h 1536463"/>
                      <a:gd name="connsiteX3" fmla="*/ 1972296 w 3854824"/>
                      <a:gd name="connsiteY3" fmla="*/ 627243 h 1536463"/>
                      <a:gd name="connsiteX4" fmla="*/ 3854824 w 3854824"/>
                      <a:gd name="connsiteY4" fmla="*/ 448235 h 1536463"/>
                      <a:gd name="connsiteX5" fmla="*/ 3854824 w 3854824"/>
                      <a:gd name="connsiteY5" fmla="*/ 448235 h 1536463"/>
                      <a:gd name="connsiteX0" fmla="*/ 0 w 3854824"/>
                      <a:gd name="connsiteY0" fmla="*/ 0 h 1534918"/>
                      <a:gd name="connsiteX1" fmla="*/ 528767 w 3854824"/>
                      <a:gd name="connsiteY1" fmla="*/ 838129 h 1534918"/>
                      <a:gd name="connsiteX2" fmla="*/ 1246065 w 3854824"/>
                      <a:gd name="connsiteY2" fmla="*/ 1534619 h 1534918"/>
                      <a:gd name="connsiteX3" fmla="*/ 1963301 w 3854824"/>
                      <a:gd name="connsiteY3" fmla="*/ 919422 h 1534918"/>
                      <a:gd name="connsiteX4" fmla="*/ 3854824 w 3854824"/>
                      <a:gd name="connsiteY4" fmla="*/ 448235 h 1534918"/>
                      <a:gd name="connsiteX5" fmla="*/ 3854824 w 3854824"/>
                      <a:gd name="connsiteY5" fmla="*/ 448235 h 1534918"/>
                      <a:gd name="connsiteX0" fmla="*/ 0 w 3926785"/>
                      <a:gd name="connsiteY0" fmla="*/ 42209 h 1577128"/>
                      <a:gd name="connsiteX1" fmla="*/ 528767 w 3926785"/>
                      <a:gd name="connsiteY1" fmla="*/ 880338 h 1577128"/>
                      <a:gd name="connsiteX2" fmla="*/ 1246065 w 3926785"/>
                      <a:gd name="connsiteY2" fmla="*/ 1576828 h 1577128"/>
                      <a:gd name="connsiteX3" fmla="*/ 1963301 w 3926785"/>
                      <a:gd name="connsiteY3" fmla="*/ 961631 h 1577128"/>
                      <a:gd name="connsiteX4" fmla="*/ 3854824 w 3926785"/>
                      <a:gd name="connsiteY4" fmla="*/ 490444 h 1577128"/>
                      <a:gd name="connsiteX5" fmla="*/ 3926785 w 3926785"/>
                      <a:gd name="connsiteY5" fmla="*/ 0 h 1577128"/>
                      <a:gd name="connsiteX0" fmla="*/ 0 w 3926785"/>
                      <a:gd name="connsiteY0" fmla="*/ 42209 h 1577123"/>
                      <a:gd name="connsiteX1" fmla="*/ 528767 w 3926785"/>
                      <a:gd name="connsiteY1" fmla="*/ 880338 h 1577123"/>
                      <a:gd name="connsiteX2" fmla="*/ 1246065 w 3926785"/>
                      <a:gd name="connsiteY2" fmla="*/ 1576828 h 1577123"/>
                      <a:gd name="connsiteX3" fmla="*/ 1963301 w 3926785"/>
                      <a:gd name="connsiteY3" fmla="*/ 961631 h 1577123"/>
                      <a:gd name="connsiteX4" fmla="*/ 2928337 w 3926785"/>
                      <a:gd name="connsiteY4" fmla="*/ 542619 h 1577123"/>
                      <a:gd name="connsiteX5" fmla="*/ 3926785 w 3926785"/>
                      <a:gd name="connsiteY5" fmla="*/ 0 h 1577123"/>
                      <a:gd name="connsiteX0" fmla="*/ 0 w 3818845"/>
                      <a:gd name="connsiteY0" fmla="*/ 0 h 1534914"/>
                      <a:gd name="connsiteX1" fmla="*/ 528767 w 3818845"/>
                      <a:gd name="connsiteY1" fmla="*/ 838129 h 1534914"/>
                      <a:gd name="connsiteX2" fmla="*/ 1246065 w 3818845"/>
                      <a:gd name="connsiteY2" fmla="*/ 1534619 h 1534914"/>
                      <a:gd name="connsiteX3" fmla="*/ 1963301 w 3818845"/>
                      <a:gd name="connsiteY3" fmla="*/ 919422 h 1534914"/>
                      <a:gd name="connsiteX4" fmla="*/ 2928337 w 3818845"/>
                      <a:gd name="connsiteY4" fmla="*/ 500410 h 1534914"/>
                      <a:gd name="connsiteX5" fmla="*/ 3818845 w 3818845"/>
                      <a:gd name="connsiteY5" fmla="*/ 114316 h 1534914"/>
                      <a:gd name="connsiteX0" fmla="*/ 0 w 3369093"/>
                      <a:gd name="connsiteY0" fmla="*/ 0 h 1534914"/>
                      <a:gd name="connsiteX1" fmla="*/ 528767 w 3369093"/>
                      <a:gd name="connsiteY1" fmla="*/ 838129 h 1534914"/>
                      <a:gd name="connsiteX2" fmla="*/ 1246065 w 3369093"/>
                      <a:gd name="connsiteY2" fmla="*/ 1534619 h 1534914"/>
                      <a:gd name="connsiteX3" fmla="*/ 1963301 w 3369093"/>
                      <a:gd name="connsiteY3" fmla="*/ 919422 h 1534914"/>
                      <a:gd name="connsiteX4" fmla="*/ 2928337 w 3369093"/>
                      <a:gd name="connsiteY4" fmla="*/ 500410 h 1534914"/>
                      <a:gd name="connsiteX5" fmla="*/ 3369093 w 3369093"/>
                      <a:gd name="connsiteY5" fmla="*/ 208230 h 1534914"/>
                      <a:gd name="connsiteX0" fmla="*/ 0 w 3369093"/>
                      <a:gd name="connsiteY0" fmla="*/ 0 h 1534926"/>
                      <a:gd name="connsiteX1" fmla="*/ 528767 w 3369093"/>
                      <a:gd name="connsiteY1" fmla="*/ 838129 h 1534926"/>
                      <a:gd name="connsiteX2" fmla="*/ 1246065 w 3369093"/>
                      <a:gd name="connsiteY2" fmla="*/ 1534619 h 1534926"/>
                      <a:gd name="connsiteX3" fmla="*/ 1963301 w 3369093"/>
                      <a:gd name="connsiteY3" fmla="*/ 919422 h 1534926"/>
                      <a:gd name="connsiteX4" fmla="*/ 2829391 w 3369093"/>
                      <a:gd name="connsiteY4" fmla="*/ 385624 h 1534926"/>
                      <a:gd name="connsiteX5" fmla="*/ 3369093 w 3369093"/>
                      <a:gd name="connsiteY5" fmla="*/ 208230 h 1534926"/>
                      <a:gd name="connsiteX0" fmla="*/ 0 w 3369093"/>
                      <a:gd name="connsiteY0" fmla="*/ 0 h 1534922"/>
                      <a:gd name="connsiteX1" fmla="*/ 528767 w 3369093"/>
                      <a:gd name="connsiteY1" fmla="*/ 838129 h 1534922"/>
                      <a:gd name="connsiteX2" fmla="*/ 1246065 w 3369093"/>
                      <a:gd name="connsiteY2" fmla="*/ 1534619 h 1534922"/>
                      <a:gd name="connsiteX3" fmla="*/ 1963301 w 3369093"/>
                      <a:gd name="connsiteY3" fmla="*/ 919422 h 1534922"/>
                      <a:gd name="connsiteX4" fmla="*/ 2892356 w 3369093"/>
                      <a:gd name="connsiteY4" fmla="*/ 416929 h 1534922"/>
                      <a:gd name="connsiteX5" fmla="*/ 3369093 w 3369093"/>
                      <a:gd name="connsiteY5" fmla="*/ 208230 h 1534922"/>
                      <a:gd name="connsiteX0" fmla="*/ 0 w 3531004"/>
                      <a:gd name="connsiteY0" fmla="*/ 0 h 1534923"/>
                      <a:gd name="connsiteX1" fmla="*/ 528767 w 3531004"/>
                      <a:gd name="connsiteY1" fmla="*/ 838129 h 1534923"/>
                      <a:gd name="connsiteX2" fmla="*/ 1246065 w 3531004"/>
                      <a:gd name="connsiteY2" fmla="*/ 1534619 h 1534923"/>
                      <a:gd name="connsiteX3" fmla="*/ 1963301 w 3531004"/>
                      <a:gd name="connsiteY3" fmla="*/ 919422 h 1534923"/>
                      <a:gd name="connsiteX4" fmla="*/ 2892356 w 3531004"/>
                      <a:gd name="connsiteY4" fmla="*/ 416929 h 1534923"/>
                      <a:gd name="connsiteX5" fmla="*/ 3531004 w 3531004"/>
                      <a:gd name="connsiteY5" fmla="*/ 30837 h 1534923"/>
                      <a:gd name="connsiteX0" fmla="*/ 0 w 3531004"/>
                      <a:gd name="connsiteY0" fmla="*/ 0 h 1535644"/>
                      <a:gd name="connsiteX1" fmla="*/ 672687 w 3531004"/>
                      <a:gd name="connsiteY1" fmla="*/ 1036394 h 1535644"/>
                      <a:gd name="connsiteX2" fmla="*/ 1246065 w 3531004"/>
                      <a:gd name="connsiteY2" fmla="*/ 1534619 h 1535644"/>
                      <a:gd name="connsiteX3" fmla="*/ 1963301 w 3531004"/>
                      <a:gd name="connsiteY3" fmla="*/ 919422 h 1535644"/>
                      <a:gd name="connsiteX4" fmla="*/ 2892356 w 3531004"/>
                      <a:gd name="connsiteY4" fmla="*/ 416929 h 1535644"/>
                      <a:gd name="connsiteX5" fmla="*/ 3531004 w 3531004"/>
                      <a:gd name="connsiteY5" fmla="*/ 30837 h 1535644"/>
                      <a:gd name="connsiteX0" fmla="*/ 0 w 3531004"/>
                      <a:gd name="connsiteY0" fmla="*/ 0 h 1535645"/>
                      <a:gd name="connsiteX1" fmla="*/ 672687 w 3531004"/>
                      <a:gd name="connsiteY1" fmla="*/ 1036394 h 1535645"/>
                      <a:gd name="connsiteX2" fmla="*/ 1165110 w 3531004"/>
                      <a:gd name="connsiteY2" fmla="*/ 1534620 h 1535645"/>
                      <a:gd name="connsiteX3" fmla="*/ 1963301 w 3531004"/>
                      <a:gd name="connsiteY3" fmla="*/ 919422 h 1535645"/>
                      <a:gd name="connsiteX4" fmla="*/ 2892356 w 3531004"/>
                      <a:gd name="connsiteY4" fmla="*/ 416929 h 1535645"/>
                      <a:gd name="connsiteX5" fmla="*/ 3531004 w 3531004"/>
                      <a:gd name="connsiteY5" fmla="*/ 30837 h 1535645"/>
                      <a:gd name="connsiteX0" fmla="*/ 0 w 3531004"/>
                      <a:gd name="connsiteY0" fmla="*/ 0 h 1535646"/>
                      <a:gd name="connsiteX1" fmla="*/ 672687 w 3531004"/>
                      <a:gd name="connsiteY1" fmla="*/ 1036394 h 1535646"/>
                      <a:gd name="connsiteX2" fmla="*/ 1102145 w 3531004"/>
                      <a:gd name="connsiteY2" fmla="*/ 1534621 h 1535646"/>
                      <a:gd name="connsiteX3" fmla="*/ 1963301 w 3531004"/>
                      <a:gd name="connsiteY3" fmla="*/ 919422 h 1535646"/>
                      <a:gd name="connsiteX4" fmla="*/ 2892356 w 3531004"/>
                      <a:gd name="connsiteY4" fmla="*/ 416929 h 1535646"/>
                      <a:gd name="connsiteX5" fmla="*/ 3531004 w 3531004"/>
                      <a:gd name="connsiteY5" fmla="*/ 30837 h 1535646"/>
                      <a:gd name="connsiteX0" fmla="*/ 0 w 3531004"/>
                      <a:gd name="connsiteY0" fmla="*/ 0 h 1536121"/>
                      <a:gd name="connsiteX1" fmla="*/ 627712 w 3531004"/>
                      <a:gd name="connsiteY1" fmla="*/ 1057265 h 1536121"/>
                      <a:gd name="connsiteX2" fmla="*/ 1102145 w 3531004"/>
                      <a:gd name="connsiteY2" fmla="*/ 1534621 h 1536121"/>
                      <a:gd name="connsiteX3" fmla="*/ 1963301 w 3531004"/>
                      <a:gd name="connsiteY3" fmla="*/ 919422 h 1536121"/>
                      <a:gd name="connsiteX4" fmla="*/ 2892356 w 3531004"/>
                      <a:gd name="connsiteY4" fmla="*/ 416929 h 1536121"/>
                      <a:gd name="connsiteX5" fmla="*/ 3531004 w 3531004"/>
                      <a:gd name="connsiteY5" fmla="*/ 30837 h 153612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919422 h 1534711"/>
                      <a:gd name="connsiteX5" fmla="*/ 2892356 w 3531004"/>
                      <a:gd name="connsiteY5" fmla="*/ 416929 h 1534711"/>
                      <a:gd name="connsiteX6" fmla="*/ 3531004 w 3531004"/>
                      <a:gd name="connsiteY6" fmla="*/ 30837 h 153471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858552 h 1534711"/>
                      <a:gd name="connsiteX5" fmla="*/ 2892356 w 3531004"/>
                      <a:gd name="connsiteY5" fmla="*/ 416929 h 1534711"/>
                      <a:gd name="connsiteX6" fmla="*/ 3531004 w 3531004"/>
                      <a:gd name="connsiteY6" fmla="*/ 30837 h 1534711"/>
                      <a:gd name="connsiteX0" fmla="*/ 0 w 3531004"/>
                      <a:gd name="connsiteY0" fmla="*/ 0 h 1492988"/>
                      <a:gd name="connsiteX1" fmla="*/ 627712 w 3531004"/>
                      <a:gd name="connsiteY1" fmla="*/ 1057265 h 1492988"/>
                      <a:gd name="connsiteX2" fmla="*/ 1048175 w 3531004"/>
                      <a:gd name="connsiteY2" fmla="*/ 1492882 h 1492988"/>
                      <a:gd name="connsiteX3" fmla="*/ 1561092 w 3531004"/>
                      <a:gd name="connsiteY3" fmla="*/ 1025519 h 1492988"/>
                      <a:gd name="connsiteX4" fmla="*/ 1963301 w 3531004"/>
                      <a:gd name="connsiteY4" fmla="*/ 858552 h 1492988"/>
                      <a:gd name="connsiteX5" fmla="*/ 2892356 w 3531004"/>
                      <a:gd name="connsiteY5" fmla="*/ 416929 h 1492988"/>
                      <a:gd name="connsiteX6" fmla="*/ 3531004 w 3531004"/>
                      <a:gd name="connsiteY6" fmla="*/ 30837 h 1492988"/>
                      <a:gd name="connsiteX0" fmla="*/ 0 w 3531004"/>
                      <a:gd name="connsiteY0" fmla="*/ 0 h 1495027"/>
                      <a:gd name="connsiteX1" fmla="*/ 384847 w 3531004"/>
                      <a:gd name="connsiteY1" fmla="*/ 817262 h 1495027"/>
                      <a:gd name="connsiteX2" fmla="*/ 1048175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495027"/>
                      <a:gd name="connsiteX1" fmla="*/ 384847 w 3531004"/>
                      <a:gd name="connsiteY1" fmla="*/ 817262 h 1495027"/>
                      <a:gd name="connsiteX2" fmla="*/ 760334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515812"/>
                      <a:gd name="connsiteX1" fmla="*/ 384847 w 3531004"/>
                      <a:gd name="connsiteY1" fmla="*/ 817262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812"/>
                      <a:gd name="connsiteX1" fmla="*/ 348867 w 3531004"/>
                      <a:gd name="connsiteY1" fmla="*/ 817261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1963301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201"/>
                      <a:gd name="connsiteX1" fmla="*/ 348867 w 3531004"/>
                      <a:gd name="connsiteY1" fmla="*/ 817261 h 1515201"/>
                      <a:gd name="connsiteX2" fmla="*/ 751339 w 3531004"/>
                      <a:gd name="connsiteY2" fmla="*/ 1513752 h 1515201"/>
                      <a:gd name="connsiteX3" fmla="*/ 1264257 w 3531004"/>
                      <a:gd name="connsiteY3" fmla="*/ 994215 h 1515201"/>
                      <a:gd name="connsiteX4" fmla="*/ 1963301 w 3531004"/>
                      <a:gd name="connsiteY4" fmla="*/ 795942 h 1515201"/>
                      <a:gd name="connsiteX5" fmla="*/ 2892356 w 3531004"/>
                      <a:gd name="connsiteY5" fmla="*/ 416929 h 1515201"/>
                      <a:gd name="connsiteX6" fmla="*/ 3531004 w 3531004"/>
                      <a:gd name="connsiteY6" fmla="*/ 30837 h 1515201"/>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2206166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183"/>
                      <a:gd name="connsiteX1" fmla="*/ 348867 w 3531004"/>
                      <a:gd name="connsiteY1" fmla="*/ 817261 h 1515183"/>
                      <a:gd name="connsiteX2" fmla="*/ 751339 w 3531004"/>
                      <a:gd name="connsiteY2" fmla="*/ 1513752 h 1515183"/>
                      <a:gd name="connsiteX3" fmla="*/ 1264257 w 3531004"/>
                      <a:gd name="connsiteY3" fmla="*/ 994215 h 1515183"/>
                      <a:gd name="connsiteX4" fmla="*/ 2242146 w 3531004"/>
                      <a:gd name="connsiteY4" fmla="*/ 827246 h 1515183"/>
                      <a:gd name="connsiteX5" fmla="*/ 2892356 w 3531004"/>
                      <a:gd name="connsiteY5" fmla="*/ 416929 h 1515183"/>
                      <a:gd name="connsiteX6" fmla="*/ 3531004 w 3531004"/>
                      <a:gd name="connsiteY6" fmla="*/ 30837 h 1515183"/>
                      <a:gd name="connsiteX0" fmla="*/ 0 w 3531004"/>
                      <a:gd name="connsiteY0" fmla="*/ 0 h 1515229"/>
                      <a:gd name="connsiteX1" fmla="*/ 348867 w 3531004"/>
                      <a:gd name="connsiteY1" fmla="*/ 817261 h 1515229"/>
                      <a:gd name="connsiteX2" fmla="*/ 751339 w 3531004"/>
                      <a:gd name="connsiteY2" fmla="*/ 1513752 h 1515229"/>
                      <a:gd name="connsiteX3" fmla="*/ 1264257 w 3531004"/>
                      <a:gd name="connsiteY3" fmla="*/ 994215 h 1515229"/>
                      <a:gd name="connsiteX4" fmla="*/ 2251141 w 3531004"/>
                      <a:gd name="connsiteY4" fmla="*/ 743767 h 1515229"/>
                      <a:gd name="connsiteX5" fmla="*/ 2892356 w 3531004"/>
                      <a:gd name="connsiteY5" fmla="*/ 416929 h 1515229"/>
                      <a:gd name="connsiteX6" fmla="*/ 3531004 w 3531004"/>
                      <a:gd name="connsiteY6" fmla="*/ 30837 h 1515229"/>
                      <a:gd name="connsiteX0" fmla="*/ 0 w 3531004"/>
                      <a:gd name="connsiteY0" fmla="*/ 0 h 1515228"/>
                      <a:gd name="connsiteX1" fmla="*/ 348867 w 3531004"/>
                      <a:gd name="connsiteY1" fmla="*/ 817261 h 1515228"/>
                      <a:gd name="connsiteX2" fmla="*/ 751339 w 3531004"/>
                      <a:gd name="connsiteY2" fmla="*/ 1513752 h 1515228"/>
                      <a:gd name="connsiteX3" fmla="*/ 1264257 w 3531004"/>
                      <a:gd name="connsiteY3" fmla="*/ 994215 h 1515228"/>
                      <a:gd name="connsiteX4" fmla="*/ 2251141 w 3531004"/>
                      <a:gd name="connsiteY4" fmla="*/ 743767 h 1515228"/>
                      <a:gd name="connsiteX5" fmla="*/ 2892356 w 3531004"/>
                      <a:gd name="connsiteY5" fmla="*/ 416929 h 1515228"/>
                      <a:gd name="connsiteX6" fmla="*/ 3531004 w 3531004"/>
                      <a:gd name="connsiteY6" fmla="*/ 30837 h 1515228"/>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92356 w 3531004"/>
                      <a:gd name="connsiteY5" fmla="*/ 416929 h 1515245"/>
                      <a:gd name="connsiteX6" fmla="*/ 3531004 w 3531004"/>
                      <a:gd name="connsiteY6" fmla="*/ 30837 h 1515245"/>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47382 w 3531004"/>
                      <a:gd name="connsiteY5" fmla="*/ 542149 h 1515245"/>
                      <a:gd name="connsiteX6" fmla="*/ 3531004 w 3531004"/>
                      <a:gd name="connsiteY6" fmla="*/ 30837 h 1515245"/>
                      <a:gd name="connsiteX0" fmla="*/ 0 w 3531004"/>
                      <a:gd name="connsiteY0" fmla="*/ 0 h 1515199"/>
                      <a:gd name="connsiteX1" fmla="*/ 348867 w 3531004"/>
                      <a:gd name="connsiteY1" fmla="*/ 817261 h 1515199"/>
                      <a:gd name="connsiteX2" fmla="*/ 751339 w 3531004"/>
                      <a:gd name="connsiteY2" fmla="*/ 1513752 h 1515199"/>
                      <a:gd name="connsiteX3" fmla="*/ 1264257 w 3531004"/>
                      <a:gd name="connsiteY3" fmla="*/ 994215 h 1515199"/>
                      <a:gd name="connsiteX4" fmla="*/ 2206166 w 3531004"/>
                      <a:gd name="connsiteY4" fmla="*/ 795942 h 1515199"/>
                      <a:gd name="connsiteX5" fmla="*/ 2847382 w 3531004"/>
                      <a:gd name="connsiteY5" fmla="*/ 542149 h 1515199"/>
                      <a:gd name="connsiteX6" fmla="*/ 3531004 w 3531004"/>
                      <a:gd name="connsiteY6" fmla="*/ 30837 h 1515199"/>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004" h="1515200">
                        <a:moveTo>
                          <a:pt x="0" y="0"/>
                        </a:moveTo>
                        <a:cubicBezTo>
                          <a:pt x="182283" y="324223"/>
                          <a:pt x="223644" y="564969"/>
                          <a:pt x="348867" y="817261"/>
                        </a:cubicBezTo>
                        <a:cubicBezTo>
                          <a:pt x="474090" y="1069553"/>
                          <a:pt x="598774" y="1484260"/>
                          <a:pt x="751339" y="1513752"/>
                        </a:cubicBezTo>
                        <a:cubicBezTo>
                          <a:pt x="903904" y="1543244"/>
                          <a:pt x="1021786" y="1113850"/>
                          <a:pt x="1264257" y="994215"/>
                        </a:cubicBezTo>
                        <a:cubicBezTo>
                          <a:pt x="1506728" y="874580"/>
                          <a:pt x="1956447" y="849235"/>
                          <a:pt x="2206166" y="795942"/>
                        </a:cubicBezTo>
                        <a:cubicBezTo>
                          <a:pt x="2455885" y="742649"/>
                          <a:pt x="2633643" y="626747"/>
                          <a:pt x="2847382" y="542149"/>
                        </a:cubicBezTo>
                        <a:lnTo>
                          <a:pt x="3531004" y="30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 name="Straight Connector 9">
                    <a:extLst>
                      <a:ext uri="{FF2B5EF4-FFF2-40B4-BE49-F238E27FC236}">
                        <a16:creationId xmlns:a16="http://schemas.microsoft.com/office/drawing/2014/main" id="{353FB27F-67BE-4009-8479-72CB4CB83C8A}"/>
                      </a:ext>
                    </a:extLst>
                  </p:cNvPr>
                  <p:cNvCxnSpPr>
                    <a:cxnSpLocks/>
                  </p:cNvCxnSpPr>
                  <p:nvPr/>
                </p:nvCxnSpPr>
                <p:spPr>
                  <a:xfrm>
                    <a:off x="596102" y="1001595"/>
                    <a:ext cx="0" cy="25002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71545A-40D7-4B74-8155-626E05CB2367}"/>
                      </a:ext>
                    </a:extLst>
                  </p:cNvPr>
                  <p:cNvCxnSpPr>
                    <a:cxnSpLocks/>
                  </p:cNvCxnSpPr>
                  <p:nvPr/>
                </p:nvCxnSpPr>
                <p:spPr>
                  <a:xfrm>
                    <a:off x="632790" y="3113470"/>
                    <a:ext cx="3926542" cy="0"/>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C969075-269C-413D-A9FE-024B5D9D997F}"/>
                      </a:ext>
                    </a:extLst>
                  </p:cNvPr>
                  <p:cNvSpPr txBox="1"/>
                  <p:nvPr/>
                </p:nvSpPr>
                <p:spPr>
                  <a:xfrm>
                    <a:off x="1756822" y="2552660"/>
                    <a:ext cx="997290" cy="338115"/>
                  </a:xfrm>
                  <a:prstGeom prst="rect">
                    <a:avLst/>
                  </a:prstGeom>
                  <a:noFill/>
                </p:spPr>
                <p:txBody>
                  <a:bodyPr wrap="square">
                    <a:spAutoFit/>
                  </a:bodyPr>
                  <a:lstStyle/>
                  <a:p>
                    <a:pPr marL="0" indent="0">
                      <a:buNone/>
                    </a:pPr>
                    <a:r>
                      <a:rPr lang="en-US" sz="1200" dirty="0"/>
                      <a:t>B-point</a:t>
                    </a:r>
                  </a:p>
                </p:txBody>
              </p:sp>
              <p:cxnSp>
                <p:nvCxnSpPr>
                  <p:cNvPr id="14" name="Straight Connector 13">
                    <a:extLst>
                      <a:ext uri="{FF2B5EF4-FFF2-40B4-BE49-F238E27FC236}">
                        <a16:creationId xmlns:a16="http://schemas.microsoft.com/office/drawing/2014/main" id="{9309E77D-06EC-4A26-B145-503DC76FC11B}"/>
                      </a:ext>
                    </a:extLst>
                  </p:cNvPr>
                  <p:cNvCxnSpPr>
                    <a:cxnSpLocks/>
                  </p:cNvCxnSpPr>
                  <p:nvPr/>
                </p:nvCxnSpPr>
                <p:spPr>
                  <a:xfrm>
                    <a:off x="586493" y="1665861"/>
                    <a:ext cx="3365119" cy="1158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27755E2-F82D-4BFE-B5B1-895590599793}"/>
                      </a:ext>
                    </a:extLst>
                  </p:cNvPr>
                  <p:cNvSpPr txBox="1"/>
                  <p:nvPr/>
                </p:nvSpPr>
                <p:spPr>
                  <a:xfrm>
                    <a:off x="3796051" y="1544773"/>
                    <a:ext cx="1254480" cy="276999"/>
                  </a:xfrm>
                  <a:prstGeom prst="rect">
                    <a:avLst/>
                  </a:prstGeom>
                  <a:noFill/>
                </p:spPr>
                <p:txBody>
                  <a:bodyPr wrap="square">
                    <a:spAutoFit/>
                  </a:bodyPr>
                  <a:lstStyle/>
                  <a:p>
                    <a:pPr marL="0" indent="0">
                      <a:buNone/>
                    </a:pPr>
                    <a:r>
                      <a:rPr lang="en-US" sz="1200" dirty="0"/>
                      <a:t>59.98 Hz</a:t>
                    </a:r>
                  </a:p>
                </p:txBody>
              </p:sp>
            </p:grpSp>
          </p:grpSp>
          <p:sp>
            <p:nvSpPr>
              <p:cNvPr id="7" name="Rectangle 6">
                <a:extLst>
                  <a:ext uri="{FF2B5EF4-FFF2-40B4-BE49-F238E27FC236}">
                    <a16:creationId xmlns:a16="http://schemas.microsoft.com/office/drawing/2014/main" id="{066494ED-33D6-484D-9137-4112A9110ACF}"/>
                  </a:ext>
                </a:extLst>
              </p:cNvPr>
              <p:cNvSpPr/>
              <p:nvPr/>
            </p:nvSpPr>
            <p:spPr>
              <a:xfrm>
                <a:off x="6277774" y="2532840"/>
                <a:ext cx="77125" cy="652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867986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4C1A6-3D6F-40BF-B1D0-27152F0B5C8C}"/>
              </a:ext>
            </a:extLst>
          </p:cNvPr>
          <p:cNvSpPr>
            <a:spLocks noGrp="1"/>
          </p:cNvSpPr>
          <p:nvPr>
            <p:ph type="title"/>
          </p:nvPr>
        </p:nvSpPr>
        <p:spPr/>
        <p:txBody>
          <a:bodyPr/>
          <a:lstStyle/>
          <a:p>
            <a:r>
              <a:rPr lang="en-US" sz="2400" dirty="0"/>
              <a:t>MWs needed for Frequency Recovery</a:t>
            </a:r>
          </a:p>
        </p:txBody>
      </p:sp>
      <p:sp>
        <p:nvSpPr>
          <p:cNvPr id="4" name="Slide Number Placeholder 3">
            <a:extLst>
              <a:ext uri="{FF2B5EF4-FFF2-40B4-BE49-F238E27FC236}">
                <a16:creationId xmlns:a16="http://schemas.microsoft.com/office/drawing/2014/main" id="{C040501A-53A7-4DF9-9C02-644E271122C7}"/>
              </a:ext>
            </a:extLst>
          </p:cNvPr>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Picture 4">
            <a:extLst>
              <a:ext uri="{FF2B5EF4-FFF2-40B4-BE49-F238E27FC236}">
                <a16:creationId xmlns:a16="http://schemas.microsoft.com/office/drawing/2014/main" id="{AD8E1E76-E4AF-4554-9417-470E7A111122}"/>
              </a:ext>
            </a:extLst>
          </p:cNvPr>
          <p:cNvPicPr>
            <a:picLocks noChangeAspect="1"/>
          </p:cNvPicPr>
          <p:nvPr/>
        </p:nvPicPr>
        <p:blipFill>
          <a:blip r:embed="rId2"/>
          <a:stretch>
            <a:fillRect/>
          </a:stretch>
        </p:blipFill>
        <p:spPr>
          <a:xfrm>
            <a:off x="994048" y="842789"/>
            <a:ext cx="6702319" cy="4266001"/>
          </a:xfrm>
          <a:prstGeom prst="rect">
            <a:avLst/>
          </a:prstGeom>
        </p:spPr>
      </p:pic>
      <p:graphicFrame>
        <p:nvGraphicFramePr>
          <p:cNvPr id="6" name="Table 6">
            <a:extLst>
              <a:ext uri="{FF2B5EF4-FFF2-40B4-BE49-F238E27FC236}">
                <a16:creationId xmlns:a16="http://schemas.microsoft.com/office/drawing/2014/main" id="{F6DE4D67-AE77-4148-930A-95A63053673C}"/>
              </a:ext>
            </a:extLst>
          </p:cNvPr>
          <p:cNvGraphicFramePr>
            <a:graphicFrameLocks noGrp="1"/>
          </p:cNvGraphicFramePr>
          <p:nvPr>
            <p:extLst>
              <p:ext uri="{D42A27DB-BD31-4B8C-83A1-F6EECF244321}">
                <p14:modId xmlns:p14="http://schemas.microsoft.com/office/powerpoint/2010/main" val="439577282"/>
              </p:ext>
            </p:extLst>
          </p:nvPr>
        </p:nvGraphicFramePr>
        <p:xfrm>
          <a:off x="2394301" y="4986870"/>
          <a:ext cx="3901812" cy="548640"/>
        </p:xfrm>
        <a:graphic>
          <a:graphicData uri="http://schemas.openxmlformats.org/drawingml/2006/table">
            <a:tbl>
              <a:tblPr firstRow="1" bandRow="1">
                <a:tableStyleId>{5C22544A-7EE6-4342-B048-85BDC9FD1C3A}</a:tableStyleId>
              </a:tblPr>
              <a:tblGrid>
                <a:gridCol w="975453">
                  <a:extLst>
                    <a:ext uri="{9D8B030D-6E8A-4147-A177-3AD203B41FA5}">
                      <a16:colId xmlns:a16="http://schemas.microsoft.com/office/drawing/2014/main" val="1032952868"/>
                    </a:ext>
                  </a:extLst>
                </a:gridCol>
                <a:gridCol w="975453">
                  <a:extLst>
                    <a:ext uri="{9D8B030D-6E8A-4147-A177-3AD203B41FA5}">
                      <a16:colId xmlns:a16="http://schemas.microsoft.com/office/drawing/2014/main" val="895711987"/>
                    </a:ext>
                  </a:extLst>
                </a:gridCol>
                <a:gridCol w="975453">
                  <a:extLst>
                    <a:ext uri="{9D8B030D-6E8A-4147-A177-3AD203B41FA5}">
                      <a16:colId xmlns:a16="http://schemas.microsoft.com/office/drawing/2014/main" val="2294917862"/>
                    </a:ext>
                  </a:extLst>
                </a:gridCol>
                <a:gridCol w="975453">
                  <a:extLst>
                    <a:ext uri="{9D8B030D-6E8A-4147-A177-3AD203B41FA5}">
                      <a16:colId xmlns:a16="http://schemas.microsoft.com/office/drawing/2014/main" val="3369109104"/>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856070330"/>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574 MW</a:t>
                      </a:r>
                    </a:p>
                  </a:txBody>
                  <a:tcPr anchor="ctr"/>
                </a:tc>
                <a:tc>
                  <a:txBody>
                    <a:bodyPr/>
                    <a:lstStyle/>
                    <a:p>
                      <a:pPr algn="ctr"/>
                      <a:r>
                        <a:rPr lang="en-US" sz="1200" dirty="0"/>
                        <a:t>951 MW</a:t>
                      </a:r>
                    </a:p>
                  </a:txBody>
                  <a:tcPr anchor="ctr"/>
                </a:tc>
                <a:tc>
                  <a:txBody>
                    <a:bodyPr/>
                    <a:lstStyle/>
                    <a:p>
                      <a:pPr algn="ctr"/>
                      <a:r>
                        <a:rPr lang="en-US" sz="1200" dirty="0"/>
                        <a:t>1,572 MW</a:t>
                      </a:r>
                    </a:p>
                  </a:txBody>
                  <a:tcPr anchor="ctr"/>
                </a:tc>
                <a:extLst>
                  <a:ext uri="{0D108BD9-81ED-4DB2-BD59-A6C34878D82A}">
                    <a16:rowId xmlns:a16="http://schemas.microsoft.com/office/drawing/2014/main" val="3959345311"/>
                  </a:ext>
                </a:extLst>
              </a:tr>
            </a:tbl>
          </a:graphicData>
        </a:graphic>
      </p:graphicFrame>
    </p:spTree>
    <p:extLst>
      <p:ext uri="{BB962C8B-B14F-4D97-AF65-F5344CB8AC3E}">
        <p14:creationId xmlns:p14="http://schemas.microsoft.com/office/powerpoint/2010/main" val="380908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C6037-0F73-444A-BBA2-5D6D27DF14BE}"/>
              </a:ext>
            </a:extLst>
          </p:cNvPr>
          <p:cNvSpPr>
            <a:spLocks noGrp="1"/>
          </p:cNvSpPr>
          <p:nvPr>
            <p:ph type="title"/>
          </p:nvPr>
        </p:nvSpPr>
        <p:spPr/>
        <p:txBody>
          <a:bodyPr/>
          <a:lstStyle/>
          <a:p>
            <a:r>
              <a:rPr lang="en-US" sz="2000" dirty="0"/>
              <a:t>Method for Determining Additional MWs needed for sustained Net Load Ramps</a:t>
            </a:r>
          </a:p>
        </p:txBody>
      </p:sp>
      <p:sp>
        <p:nvSpPr>
          <p:cNvPr id="3" name="Content Placeholder 2">
            <a:extLst>
              <a:ext uri="{FF2B5EF4-FFF2-40B4-BE49-F238E27FC236}">
                <a16:creationId xmlns:a16="http://schemas.microsoft.com/office/drawing/2014/main" id="{573EEA81-7C4F-4934-B37F-422B6B690C62}"/>
              </a:ext>
            </a:extLst>
          </p:cNvPr>
          <p:cNvSpPr>
            <a:spLocks noGrp="1"/>
          </p:cNvSpPr>
          <p:nvPr>
            <p:ph idx="1"/>
          </p:nvPr>
        </p:nvSpPr>
        <p:spPr/>
        <p:txBody>
          <a:bodyPr/>
          <a:lstStyle/>
          <a:p>
            <a:r>
              <a:rPr lang="en-US" sz="1400" dirty="0"/>
              <a:t>Capacity needed to support sustained net load ramps will be computed using </a:t>
            </a:r>
          </a:p>
          <a:p>
            <a:pPr lvl="1"/>
            <a:r>
              <a:rPr lang="en-US" sz="1400" dirty="0"/>
              <a:t>85</a:t>
            </a:r>
            <a:r>
              <a:rPr lang="en-US" sz="1400" baseline="30000" dirty="0"/>
              <a:t>th</a:t>
            </a:r>
            <a:r>
              <a:rPr lang="en-US" sz="1400" dirty="0"/>
              <a:t> to 95</a:t>
            </a:r>
            <a:r>
              <a:rPr lang="en-US" sz="1400" baseline="30000" dirty="0"/>
              <a:t>th</a:t>
            </a:r>
            <a:r>
              <a:rPr lang="en-US" sz="1400" dirty="0"/>
              <a:t> percentile of 30-minute ahead intra-hour net load forecast errors for same hour same month of previous two years</a:t>
            </a:r>
          </a:p>
          <a:p>
            <a:pPr lvl="2"/>
            <a:r>
              <a:rPr lang="en-US" sz="1200" dirty="0"/>
              <a:t>The percentile associated with every hour will be determined based on the risk of net load up ramp. Periods where the risk of net load ramp is highest will use 95</a:t>
            </a:r>
            <a:r>
              <a:rPr lang="en-US" sz="1200" baseline="30000" dirty="0"/>
              <a:t>th</a:t>
            </a:r>
            <a:r>
              <a:rPr lang="en-US" sz="1200" dirty="0"/>
              <a:t> percentile and 85</a:t>
            </a:r>
            <a:r>
              <a:rPr lang="en-US" sz="1200" baseline="30000" dirty="0"/>
              <a:t>th</a:t>
            </a:r>
            <a:r>
              <a:rPr lang="en-US" sz="1200" dirty="0"/>
              <a:t> percentile for periods with lowest risks. </a:t>
            </a:r>
          </a:p>
          <a:p>
            <a:pPr lvl="2"/>
            <a:endParaRPr lang="en-US" sz="1200" dirty="0"/>
          </a:p>
          <a:p>
            <a:pPr lvl="1"/>
            <a:r>
              <a:rPr lang="en-US" sz="1400" dirty="0"/>
              <a:t>An additional adjustment will be included to account for the impact of increase in over-forecast error from expected growth in solar generation installed capacity.</a:t>
            </a:r>
          </a:p>
          <a:p>
            <a:endParaRPr lang="en-US" dirty="0"/>
          </a:p>
        </p:txBody>
      </p:sp>
      <p:sp>
        <p:nvSpPr>
          <p:cNvPr id="4" name="Slide Number Placeholder 3">
            <a:extLst>
              <a:ext uri="{FF2B5EF4-FFF2-40B4-BE49-F238E27FC236}">
                <a16:creationId xmlns:a16="http://schemas.microsoft.com/office/drawing/2014/main" id="{F441D094-0A36-490A-88E5-22E8734CFE58}"/>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1851193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A8946-6120-4B8E-B8BD-DA0A52AE60FB}"/>
              </a:ext>
            </a:extLst>
          </p:cNvPr>
          <p:cNvSpPr>
            <a:spLocks noGrp="1"/>
          </p:cNvSpPr>
          <p:nvPr>
            <p:ph type="title"/>
          </p:nvPr>
        </p:nvSpPr>
        <p:spPr/>
        <p:txBody>
          <a:bodyPr/>
          <a:lstStyle/>
          <a:p>
            <a:r>
              <a:rPr lang="en-US" sz="2000" dirty="0"/>
              <a:t>Regulation usage and SCED offset Trends</a:t>
            </a:r>
          </a:p>
        </p:txBody>
      </p:sp>
      <p:sp>
        <p:nvSpPr>
          <p:cNvPr id="3" name="Content Placeholder 2">
            <a:extLst>
              <a:ext uri="{FF2B5EF4-FFF2-40B4-BE49-F238E27FC236}">
                <a16:creationId xmlns:a16="http://schemas.microsoft.com/office/drawing/2014/main" id="{1766283C-068E-4596-98E8-E901BEA5222F}"/>
              </a:ext>
            </a:extLst>
          </p:cNvPr>
          <p:cNvSpPr>
            <a:spLocks noGrp="1"/>
          </p:cNvSpPr>
          <p:nvPr>
            <p:ph idx="1"/>
          </p:nvPr>
        </p:nvSpPr>
        <p:spPr/>
        <p:txBody>
          <a:bodyPr/>
          <a:lstStyle/>
          <a:p>
            <a:r>
              <a:rPr lang="en-US" sz="1400" dirty="0"/>
              <a:t>As the solar installed capacity has increased, during the evening hours, the magnitude of 10-min solar ramps have increased and there has been more reliance on regulation up deployments and SCED offsets.  </a:t>
            </a:r>
          </a:p>
        </p:txBody>
      </p:sp>
      <p:sp>
        <p:nvSpPr>
          <p:cNvPr id="4" name="Slide Number Placeholder 3">
            <a:extLst>
              <a:ext uri="{FF2B5EF4-FFF2-40B4-BE49-F238E27FC236}">
                <a16:creationId xmlns:a16="http://schemas.microsoft.com/office/drawing/2014/main" id="{14B5E00E-DFC4-4537-884A-95A34B23F46A}"/>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11" name="Picture 10">
            <a:extLst>
              <a:ext uri="{FF2B5EF4-FFF2-40B4-BE49-F238E27FC236}">
                <a16:creationId xmlns:a16="http://schemas.microsoft.com/office/drawing/2014/main" id="{161499AA-4EBC-4F54-A35D-24AFE707B9D8}"/>
              </a:ext>
            </a:extLst>
          </p:cNvPr>
          <p:cNvPicPr>
            <a:picLocks noChangeAspect="1"/>
          </p:cNvPicPr>
          <p:nvPr/>
        </p:nvPicPr>
        <p:blipFill>
          <a:blip r:embed="rId2"/>
          <a:stretch>
            <a:fillRect/>
          </a:stretch>
        </p:blipFill>
        <p:spPr>
          <a:xfrm>
            <a:off x="5486083" y="1703030"/>
            <a:ext cx="3657917" cy="3706689"/>
          </a:xfrm>
          <a:prstGeom prst="rect">
            <a:avLst/>
          </a:prstGeom>
        </p:spPr>
      </p:pic>
      <p:pic>
        <p:nvPicPr>
          <p:cNvPr id="13" name="Picture 12">
            <a:extLst>
              <a:ext uri="{FF2B5EF4-FFF2-40B4-BE49-F238E27FC236}">
                <a16:creationId xmlns:a16="http://schemas.microsoft.com/office/drawing/2014/main" id="{A5DBFAE7-F81B-47B5-927A-9765CAF0D996}"/>
              </a:ext>
            </a:extLst>
          </p:cNvPr>
          <p:cNvPicPr>
            <a:picLocks noChangeAspect="1"/>
          </p:cNvPicPr>
          <p:nvPr/>
        </p:nvPicPr>
        <p:blipFill>
          <a:blip r:embed="rId3"/>
          <a:stretch>
            <a:fillRect/>
          </a:stretch>
        </p:blipFill>
        <p:spPr>
          <a:xfrm>
            <a:off x="0" y="1703030"/>
            <a:ext cx="5486876" cy="3706689"/>
          </a:xfrm>
          <a:prstGeom prst="rect">
            <a:avLst/>
          </a:prstGeom>
        </p:spPr>
      </p:pic>
    </p:spTree>
    <p:extLst>
      <p:ext uri="{BB962C8B-B14F-4D97-AF65-F5344CB8AC3E}">
        <p14:creationId xmlns:p14="http://schemas.microsoft.com/office/powerpoint/2010/main" val="2772534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4236E-14C8-4C99-BF91-ACA47C4D8221}"/>
              </a:ext>
            </a:extLst>
          </p:cNvPr>
          <p:cNvSpPr>
            <a:spLocks noGrp="1"/>
          </p:cNvSpPr>
          <p:nvPr>
            <p:ph type="title"/>
          </p:nvPr>
        </p:nvSpPr>
        <p:spPr/>
        <p:txBody>
          <a:bodyPr/>
          <a:lstStyle/>
          <a:p>
            <a:r>
              <a:rPr lang="en-US" sz="2400" dirty="0"/>
              <a:t>Projected Solar Generation Installed Capacity</a:t>
            </a:r>
          </a:p>
        </p:txBody>
      </p:sp>
      <p:sp>
        <p:nvSpPr>
          <p:cNvPr id="4" name="Slide Number Placeholder 3">
            <a:extLst>
              <a:ext uri="{FF2B5EF4-FFF2-40B4-BE49-F238E27FC236}">
                <a16:creationId xmlns:a16="http://schemas.microsoft.com/office/drawing/2014/main" id="{DC3D322B-7885-4754-B367-7331D4431650}"/>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a:extLst>
              <a:ext uri="{FF2B5EF4-FFF2-40B4-BE49-F238E27FC236}">
                <a16:creationId xmlns:a16="http://schemas.microsoft.com/office/drawing/2014/main" id="{7B376B02-6D6F-409A-83C0-8E937C24FAEA}"/>
              </a:ext>
            </a:extLst>
          </p:cNvPr>
          <p:cNvPicPr>
            <a:picLocks noChangeAspect="1"/>
          </p:cNvPicPr>
          <p:nvPr/>
        </p:nvPicPr>
        <p:blipFill rotWithShape="1">
          <a:blip r:embed="rId2"/>
          <a:srcRect b="21224"/>
          <a:stretch/>
        </p:blipFill>
        <p:spPr>
          <a:xfrm>
            <a:off x="542172" y="651762"/>
            <a:ext cx="7906196" cy="5554475"/>
          </a:xfrm>
          <a:prstGeom prst="rect">
            <a:avLst/>
          </a:prstGeom>
        </p:spPr>
      </p:pic>
    </p:spTree>
    <p:extLst>
      <p:ext uri="{BB962C8B-B14F-4D97-AF65-F5344CB8AC3E}">
        <p14:creationId xmlns:p14="http://schemas.microsoft.com/office/powerpoint/2010/main" val="1641081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r>
              <a:rPr lang="en-US" sz="1600" dirty="0"/>
              <a:t>Intra-hour Solar Over-Forecast Error Adjustment Table tracks estimated increase in 30-min ahead solar over forecast error per 1000 MW increase in installed solar capacity. </a:t>
            </a:r>
          </a:p>
          <a:p>
            <a:endParaRPr lang="en-US" dirty="0"/>
          </a:p>
        </p:txBody>
      </p:sp>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9</a:t>
            </a:fld>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68 MW |  Max 283 MW)</a:t>
            </a:r>
          </a:p>
        </p:txBody>
      </p:sp>
      <p:pic>
        <p:nvPicPr>
          <p:cNvPr id="3" name="Picture 2">
            <a:extLst>
              <a:ext uri="{FF2B5EF4-FFF2-40B4-BE49-F238E27FC236}">
                <a16:creationId xmlns:a16="http://schemas.microsoft.com/office/drawing/2014/main" id="{D3705323-49E4-4636-8554-3A153E418B20}"/>
              </a:ext>
            </a:extLst>
          </p:cNvPr>
          <p:cNvPicPr>
            <a:picLocks noChangeAspect="1"/>
          </p:cNvPicPr>
          <p:nvPr/>
        </p:nvPicPr>
        <p:blipFill>
          <a:blip r:embed="rId2"/>
          <a:stretch>
            <a:fillRect/>
          </a:stretch>
        </p:blipFill>
        <p:spPr>
          <a:xfrm>
            <a:off x="2453456" y="1949463"/>
            <a:ext cx="4016170" cy="2338303"/>
          </a:xfrm>
          <a:prstGeom prst="rect">
            <a:avLst/>
          </a:prstGeom>
        </p:spPr>
      </p:pic>
      <p:pic>
        <p:nvPicPr>
          <p:cNvPr id="6" name="Picture 5">
            <a:extLst>
              <a:ext uri="{FF2B5EF4-FFF2-40B4-BE49-F238E27FC236}">
                <a16:creationId xmlns:a16="http://schemas.microsoft.com/office/drawing/2014/main" id="{2EBC0B93-7F1F-4821-872F-20FAF37CAEB1}"/>
              </a:ext>
            </a:extLst>
          </p:cNvPr>
          <p:cNvPicPr>
            <a:picLocks noChangeAspect="1"/>
          </p:cNvPicPr>
          <p:nvPr/>
        </p:nvPicPr>
        <p:blipFill>
          <a:blip r:embed="rId3"/>
          <a:stretch>
            <a:fillRect/>
          </a:stretch>
        </p:blipFill>
        <p:spPr>
          <a:xfrm>
            <a:off x="110807" y="4764939"/>
            <a:ext cx="8998581" cy="1471678"/>
          </a:xfrm>
          <a:prstGeom prst="rect">
            <a:avLst/>
          </a:prstGeom>
        </p:spPr>
      </p:pic>
    </p:spTree>
    <p:extLst>
      <p:ext uri="{BB962C8B-B14F-4D97-AF65-F5344CB8AC3E}">
        <p14:creationId xmlns:p14="http://schemas.microsoft.com/office/powerpoint/2010/main" val="137068206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51598</TotalTime>
  <Words>1388</Words>
  <Application>Microsoft Office PowerPoint</Application>
  <PresentationFormat>On-screen Show (4:3)</PresentationFormat>
  <Paragraphs>157</Paragraphs>
  <Slides>18</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18</vt:i4>
      </vt:variant>
    </vt:vector>
  </HeadingPairs>
  <TitlesOfParts>
    <vt:vector size="25" baseType="lpstr">
      <vt:lpstr>Arial</vt:lpstr>
      <vt:lpstr>Calibri</vt:lpstr>
      <vt:lpstr>Courier New</vt:lpstr>
      <vt:lpstr>Wingdings</vt:lpstr>
      <vt:lpstr>1_Office Theme</vt:lpstr>
      <vt:lpstr>2_Custom Design</vt:lpstr>
      <vt:lpstr>3_Custom Design</vt:lpstr>
      <vt:lpstr>PowerPoint Presentation</vt:lpstr>
      <vt:lpstr>Introduction</vt:lpstr>
      <vt:lpstr>ECRS Requirements Methodology</vt:lpstr>
      <vt:lpstr>Method for Determining MWs needed for Frequency Recovery </vt:lpstr>
      <vt:lpstr>MWs needed for Frequency Recovery</vt:lpstr>
      <vt:lpstr>Method for Determining Additional MWs needed for sustained Net Load Ramps</vt:lpstr>
      <vt:lpstr>Regulation usage and SCED offset Trends</vt:lpstr>
      <vt:lpstr>Projected Solar Generation Installed Capacity</vt:lpstr>
      <vt:lpstr>Adjustment for Increase in Solar Installed Capacity</vt:lpstr>
      <vt:lpstr>MWs needed for Intra-hour Net Load Forecast Errors</vt:lpstr>
      <vt:lpstr>ECRS Requirement for 2023</vt:lpstr>
      <vt:lpstr>Summary and Next Steps</vt:lpstr>
      <vt:lpstr>PowerPoint Presentation</vt:lpstr>
      <vt:lpstr>30-min-ahead Intra-hour Netload Forecast Error</vt:lpstr>
      <vt:lpstr>30-min-ahead Intra-hour Load Forecast Error</vt:lpstr>
      <vt:lpstr>30-min-ahead Intra-hour Wind Forecast Error</vt:lpstr>
      <vt:lpstr>30-min-ahead Intra-hour Solar Forecast Error</vt:lpstr>
      <vt:lpstr>Comparison between ECRS and Non-Spin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ERCOT 728</cp:lastModifiedBy>
  <cp:revision>1098</cp:revision>
  <dcterms:created xsi:type="dcterms:W3CDTF">2016-04-16T13:25:21Z</dcterms:created>
  <dcterms:modified xsi:type="dcterms:W3CDTF">2022-08-12T14:49:41Z</dcterms:modified>
</cp:coreProperties>
</file>