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75" r:id="rId3"/>
    <p:sldId id="276" r:id="rId4"/>
    <p:sldId id="280" r:id="rId5"/>
    <p:sldId id="281" r:id="rId6"/>
    <p:sldId id="282" r:id="rId7"/>
    <p:sldId id="271" r:id="rId8"/>
    <p:sldId id="279" r:id="rId9"/>
    <p:sldId id="283" r:id="rId1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cInroy, Adam" initials="MA" lastIdx="13" clrIdx="0">
    <p:extLst>
      <p:ext uri="{19B8F6BF-5375-455C-9EA6-DF929625EA0E}">
        <p15:presenceInfo xmlns:p15="http://schemas.microsoft.com/office/powerpoint/2012/main" userId="S::Adam.McInroy@austinenergy.com::f40ad83a-2f99-4653-9b48-0d27e2a71f9f" providerId="AD"/>
      </p:ext>
    </p:extLst>
  </p:cmAuthor>
  <p:cmAuthor id="2" name="Abbott, Kristin" initials="AK" lastIdx="1" clrIdx="1">
    <p:extLst>
      <p:ext uri="{19B8F6BF-5375-455C-9EA6-DF929625EA0E}">
        <p15:presenceInfo xmlns:p15="http://schemas.microsoft.com/office/powerpoint/2012/main" userId="S::Kristin.Abbott@austinenergy.com::1d8df470-9d8a-49a0-9ccb-29f6fe3a7be6" providerId="AD"/>
      </p:ext>
    </p:extLst>
  </p:cmAuthor>
  <p:cmAuthor id="3" name="Clif Lange" initials="CL" lastIdx="1" clrIdx="2">
    <p:extLst>
      <p:ext uri="{19B8F6BF-5375-455C-9EA6-DF929625EA0E}">
        <p15:presenceInfo xmlns:p15="http://schemas.microsoft.com/office/powerpoint/2012/main" userId="S::clif@stec.org::64161e65-cd67-47c5-bc73-79c5987021fb" providerId="AD"/>
      </p:ext>
    </p:extLst>
  </p:cmAuthor>
  <p:cmAuthor id="4" name="Bob Wittmeyer" initials="BW" lastIdx="2" clrIdx="3">
    <p:extLst>
      <p:ext uri="{19B8F6BF-5375-455C-9EA6-DF929625EA0E}">
        <p15:presenceInfo xmlns:p15="http://schemas.microsoft.com/office/powerpoint/2012/main" userId="45c59adbb13fed66" providerId="Windows Live"/>
      </p:ext>
    </p:extLst>
  </p:cmAuthor>
  <p:cmAuthor id="5" name="Cline, Darrell" initials="CD" lastIdx="1" clrIdx="4">
    <p:extLst>
      <p:ext uri="{19B8F6BF-5375-455C-9EA6-DF929625EA0E}">
        <p15:presenceInfo xmlns:p15="http://schemas.microsoft.com/office/powerpoint/2012/main" userId="S-1-5-21-1636110869-1185688836-1706901704-104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26" autoAdjust="0"/>
    <p:restoredTop sz="93734" autoAdjust="0"/>
  </p:normalViewPr>
  <p:slideViewPr>
    <p:cSldViewPr snapToGrid="0">
      <p:cViewPr varScale="1">
        <p:scale>
          <a:sx n="67" d="100"/>
          <a:sy n="67" d="100"/>
        </p:scale>
        <p:origin x="1086" y="78"/>
      </p:cViewPr>
      <p:guideLst/>
    </p:cSldViewPr>
  </p:slideViewPr>
  <p:outlineViewPr>
    <p:cViewPr>
      <p:scale>
        <a:sx n="33" d="100"/>
        <a:sy n="33" d="100"/>
      </p:scale>
      <p:origin x="0" y="-2702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6FF1547-EADF-44DF-AC8E-E8F27FC66A7B}" type="datetimeFigureOut">
              <a:rPr lang="en-US" smtClean="0"/>
              <a:t>8/10/2022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0D63DA2-B2C8-46BD-B46F-BEC7DB903819}" type="slidenum">
              <a:rPr lang="en-US" smtClean="0"/>
              <a:t>‹#›</a:t>
            </a:fld>
            <a:endParaRPr lang="en-US" dirty="0"/>
          </a:p>
        </p:txBody>
      </p:sp>
    </p:spTree>
    <p:extLst>
      <p:ext uri="{BB962C8B-B14F-4D97-AF65-F5344CB8AC3E}">
        <p14:creationId xmlns:p14="http://schemas.microsoft.com/office/powerpoint/2010/main" val="1801633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D63DA2-B2C8-46BD-B46F-BEC7DB903819}" type="slidenum">
              <a:rPr lang="en-US" smtClean="0"/>
              <a:t>6</a:t>
            </a:fld>
            <a:endParaRPr lang="en-US"/>
          </a:p>
        </p:txBody>
      </p:sp>
    </p:spTree>
    <p:extLst>
      <p:ext uri="{BB962C8B-B14F-4D97-AF65-F5344CB8AC3E}">
        <p14:creationId xmlns:p14="http://schemas.microsoft.com/office/powerpoint/2010/main" val="776700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AAAFEA-E183-4907-81F0-CC7DDEFAF17D}" type="datetime1">
              <a:rPr lang="en-US" smtClean="0"/>
              <a:t>8/10/2022</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CEC31899-6F06-45F5-A1D6-C81E93BBBD2B}" type="slidenum">
              <a:rPr lang="en-US" smtClean="0"/>
              <a:t>‹#›</a:t>
            </a:fld>
            <a:endParaRPr lang="en-US" dirty="0"/>
          </a:p>
        </p:txBody>
      </p:sp>
    </p:spTree>
    <p:extLst>
      <p:ext uri="{BB962C8B-B14F-4D97-AF65-F5344CB8AC3E}">
        <p14:creationId xmlns:p14="http://schemas.microsoft.com/office/powerpoint/2010/main" val="3632883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0C5AA0-F973-47FA-9551-E1498E29A8FC}" type="datetime1">
              <a:rPr lang="en-US" smtClean="0"/>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C31899-6F06-45F5-A1D6-C81E93BBBD2B}" type="slidenum">
              <a:rPr lang="en-US" smtClean="0"/>
              <a:t>‹#›</a:t>
            </a:fld>
            <a:endParaRPr lang="en-US" dirty="0"/>
          </a:p>
        </p:txBody>
      </p:sp>
    </p:spTree>
    <p:extLst>
      <p:ext uri="{BB962C8B-B14F-4D97-AF65-F5344CB8AC3E}">
        <p14:creationId xmlns:p14="http://schemas.microsoft.com/office/powerpoint/2010/main" val="2435130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9E39BB-E124-4DB2-BE00-E03011D62A8B}" type="datetime1">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C31899-6F06-45F5-A1D6-C81E93BBBD2B}" type="slidenum">
              <a:rPr lang="en-US" smtClean="0"/>
              <a:t>‹#›</a:t>
            </a:fld>
            <a:endParaRPr lang="en-US" dirty="0"/>
          </a:p>
        </p:txBody>
      </p:sp>
    </p:spTree>
    <p:extLst>
      <p:ext uri="{BB962C8B-B14F-4D97-AF65-F5344CB8AC3E}">
        <p14:creationId xmlns:p14="http://schemas.microsoft.com/office/powerpoint/2010/main" val="75502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8BDBA3-4162-4F74-BCB1-E84EBDDBD705}" type="datetime1">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C31899-6F06-45F5-A1D6-C81E93BBBD2B}" type="slidenum">
              <a:rPr lang="en-US" smtClean="0"/>
              <a:t>‹#›</a:t>
            </a:fld>
            <a:endParaRPr lang="en-US" dirty="0"/>
          </a:p>
        </p:txBody>
      </p:sp>
    </p:spTree>
    <p:extLst>
      <p:ext uri="{BB962C8B-B14F-4D97-AF65-F5344CB8AC3E}">
        <p14:creationId xmlns:p14="http://schemas.microsoft.com/office/powerpoint/2010/main" val="36627116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9CCEE9-9C09-4CB4-A045-2AE9497F0749}" type="datetime1">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C31899-6F06-45F5-A1D6-C81E93BBBD2B}" type="slidenum">
              <a:rPr lang="en-US" smtClean="0"/>
              <a:t>‹#›</a:t>
            </a:fld>
            <a:endParaRPr lang="en-US" dirty="0"/>
          </a:p>
        </p:txBody>
      </p:sp>
    </p:spTree>
    <p:extLst>
      <p:ext uri="{BB962C8B-B14F-4D97-AF65-F5344CB8AC3E}">
        <p14:creationId xmlns:p14="http://schemas.microsoft.com/office/powerpoint/2010/main" val="25468348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0DE7F3-7E37-4BB5-B8FE-90D79B0FE716}" type="datetime1">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C31899-6F06-45F5-A1D6-C81E93BBBD2B}" type="slidenum">
              <a:rPr lang="en-US" smtClean="0"/>
              <a:t>‹#›</a:t>
            </a:fld>
            <a:endParaRPr lang="en-US" dirty="0"/>
          </a:p>
        </p:txBody>
      </p:sp>
    </p:spTree>
    <p:extLst>
      <p:ext uri="{BB962C8B-B14F-4D97-AF65-F5344CB8AC3E}">
        <p14:creationId xmlns:p14="http://schemas.microsoft.com/office/powerpoint/2010/main" val="772033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17CD76-949E-4DCB-AEC9-6B97CFFB0EDB}" type="datetime1">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C31899-6F06-45F5-A1D6-C81E93BBBD2B}" type="slidenum">
              <a:rPr lang="en-US" smtClean="0"/>
              <a:t>‹#›</a:t>
            </a:fld>
            <a:endParaRPr lang="en-US" dirty="0"/>
          </a:p>
        </p:txBody>
      </p:sp>
    </p:spTree>
    <p:extLst>
      <p:ext uri="{BB962C8B-B14F-4D97-AF65-F5344CB8AC3E}">
        <p14:creationId xmlns:p14="http://schemas.microsoft.com/office/powerpoint/2010/main" val="25962874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BBC08A-A707-41B5-8538-910C203F69DD}" type="datetime1">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C31899-6F06-45F5-A1D6-C81E93BBBD2B}" type="slidenum">
              <a:rPr lang="en-US" smtClean="0"/>
              <a:t>‹#›</a:t>
            </a:fld>
            <a:endParaRPr lang="en-US" dirty="0"/>
          </a:p>
        </p:txBody>
      </p:sp>
    </p:spTree>
    <p:extLst>
      <p:ext uri="{BB962C8B-B14F-4D97-AF65-F5344CB8AC3E}">
        <p14:creationId xmlns:p14="http://schemas.microsoft.com/office/powerpoint/2010/main" val="1405897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F7AB8D-7477-4B86-844C-D8C4082E9983}" type="datetime1">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C31899-6F06-45F5-A1D6-C81E93BBBD2B}" type="slidenum">
              <a:rPr lang="en-US" smtClean="0"/>
              <a:t>‹#›</a:t>
            </a:fld>
            <a:endParaRPr lang="en-US" dirty="0"/>
          </a:p>
        </p:txBody>
      </p:sp>
    </p:spTree>
    <p:extLst>
      <p:ext uri="{BB962C8B-B14F-4D97-AF65-F5344CB8AC3E}">
        <p14:creationId xmlns:p14="http://schemas.microsoft.com/office/powerpoint/2010/main" val="3683643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6AEFB1-7F25-48C9-8F08-7D54530BB727}" type="datetime1">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CEC31899-6F06-45F5-A1D6-C81E93BBBD2B}" type="slidenum">
              <a:rPr lang="en-US" smtClean="0"/>
              <a:t>‹#›</a:t>
            </a:fld>
            <a:endParaRPr lang="en-US" dirty="0"/>
          </a:p>
        </p:txBody>
      </p:sp>
    </p:spTree>
    <p:extLst>
      <p:ext uri="{BB962C8B-B14F-4D97-AF65-F5344CB8AC3E}">
        <p14:creationId xmlns:p14="http://schemas.microsoft.com/office/powerpoint/2010/main" val="1260238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EC7F1E-F537-4E2C-BFDE-6E154AC3E17F}" type="datetime1">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C31899-6F06-45F5-A1D6-C81E93BBBD2B}" type="slidenum">
              <a:rPr lang="en-US" smtClean="0"/>
              <a:t>‹#›</a:t>
            </a:fld>
            <a:endParaRPr lang="en-US" dirty="0"/>
          </a:p>
        </p:txBody>
      </p:sp>
    </p:spTree>
    <p:extLst>
      <p:ext uri="{BB962C8B-B14F-4D97-AF65-F5344CB8AC3E}">
        <p14:creationId xmlns:p14="http://schemas.microsoft.com/office/powerpoint/2010/main" val="1229772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D79930-1C8A-4344-8892-A0145B585DF5}" type="datetime1">
              <a:rPr lang="en-US" smtClean="0"/>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C31899-6F06-45F5-A1D6-C81E93BBBD2B}" type="slidenum">
              <a:rPr lang="en-US" smtClean="0"/>
              <a:t>‹#›</a:t>
            </a:fld>
            <a:endParaRPr lang="en-US" dirty="0"/>
          </a:p>
        </p:txBody>
      </p:sp>
    </p:spTree>
    <p:extLst>
      <p:ext uri="{BB962C8B-B14F-4D97-AF65-F5344CB8AC3E}">
        <p14:creationId xmlns:p14="http://schemas.microsoft.com/office/powerpoint/2010/main" val="3261603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61AF30-895C-48CC-B78F-139DDDEEC835}" type="datetime1">
              <a:rPr lang="en-US" smtClean="0"/>
              <a:t>8/10/2022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EC31899-6F06-45F5-A1D6-C81E93BBBD2B}" type="slidenum">
              <a:rPr lang="en-US" smtClean="0"/>
              <a:t>‹#›</a:t>
            </a:fld>
            <a:endParaRPr lang="en-US" dirty="0"/>
          </a:p>
        </p:txBody>
      </p:sp>
    </p:spTree>
    <p:extLst>
      <p:ext uri="{BB962C8B-B14F-4D97-AF65-F5344CB8AC3E}">
        <p14:creationId xmlns:p14="http://schemas.microsoft.com/office/powerpoint/2010/main" val="3286475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7E3848-B56F-4ECF-A881-E25E87CBF61F}" type="datetime1">
              <a:rPr lang="en-US" smtClean="0"/>
              <a:t>8/10/2022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EC31899-6F06-45F5-A1D6-C81E93BBBD2B}" type="slidenum">
              <a:rPr lang="en-US" smtClean="0"/>
              <a:t>‹#›</a:t>
            </a:fld>
            <a:endParaRPr lang="en-US" dirty="0"/>
          </a:p>
        </p:txBody>
      </p:sp>
    </p:spTree>
    <p:extLst>
      <p:ext uri="{BB962C8B-B14F-4D97-AF65-F5344CB8AC3E}">
        <p14:creationId xmlns:p14="http://schemas.microsoft.com/office/powerpoint/2010/main" val="3239940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B89B0-1BF5-4E67-9F0A-A6DD13E082EC}" type="datetime1">
              <a:rPr lang="en-US" smtClean="0"/>
              <a:t>8/10/2022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EC31899-6F06-45F5-A1D6-C81E93BBBD2B}" type="slidenum">
              <a:rPr lang="en-US" smtClean="0"/>
              <a:t>‹#›</a:t>
            </a:fld>
            <a:endParaRPr lang="en-US" dirty="0"/>
          </a:p>
        </p:txBody>
      </p:sp>
    </p:spTree>
    <p:extLst>
      <p:ext uri="{BB962C8B-B14F-4D97-AF65-F5344CB8AC3E}">
        <p14:creationId xmlns:p14="http://schemas.microsoft.com/office/powerpoint/2010/main" val="3747896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71D5A3-ED03-4791-A8A9-E4FE98FAF9E2}" type="datetime1">
              <a:rPr lang="en-US" smtClean="0"/>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C31899-6F06-45F5-A1D6-C81E93BBBD2B}" type="slidenum">
              <a:rPr lang="en-US" smtClean="0"/>
              <a:t>‹#›</a:t>
            </a:fld>
            <a:endParaRPr lang="en-US" dirty="0"/>
          </a:p>
        </p:txBody>
      </p:sp>
    </p:spTree>
    <p:extLst>
      <p:ext uri="{BB962C8B-B14F-4D97-AF65-F5344CB8AC3E}">
        <p14:creationId xmlns:p14="http://schemas.microsoft.com/office/powerpoint/2010/main" val="347854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4DE9F5-6C81-4B59-BA68-B24D695271D2}" type="datetime1">
              <a:rPr lang="en-US" smtClean="0"/>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C31899-6F06-45F5-A1D6-C81E93BBBD2B}" type="slidenum">
              <a:rPr lang="en-US" smtClean="0"/>
              <a:t>‹#›</a:t>
            </a:fld>
            <a:endParaRPr lang="en-US" dirty="0"/>
          </a:p>
        </p:txBody>
      </p:sp>
    </p:spTree>
    <p:extLst>
      <p:ext uri="{BB962C8B-B14F-4D97-AF65-F5344CB8AC3E}">
        <p14:creationId xmlns:p14="http://schemas.microsoft.com/office/powerpoint/2010/main" val="2997378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B6D093D-2E77-4C80-8718-7635D432CADA}" type="datetime1">
              <a:rPr lang="en-US" smtClean="0"/>
              <a:t>8/10/2022</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EC31899-6F06-45F5-A1D6-C81E93BBBD2B}" type="slidenum">
              <a:rPr lang="en-US" smtClean="0"/>
              <a:t>‹#›</a:t>
            </a:fld>
            <a:endParaRPr lang="en-US" dirty="0"/>
          </a:p>
        </p:txBody>
      </p:sp>
    </p:spTree>
    <p:extLst>
      <p:ext uri="{BB962C8B-B14F-4D97-AF65-F5344CB8AC3E}">
        <p14:creationId xmlns:p14="http://schemas.microsoft.com/office/powerpoint/2010/main" val="5585647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25EFC-B3BC-4850-8E01-A6F46F839FB3}"/>
              </a:ext>
            </a:extLst>
          </p:cNvPr>
          <p:cNvSpPr>
            <a:spLocks noGrp="1"/>
          </p:cNvSpPr>
          <p:nvPr>
            <p:ph type="ctrTitle"/>
          </p:nvPr>
        </p:nvSpPr>
        <p:spPr/>
        <p:txBody>
          <a:bodyPr>
            <a:normAutofit fontScale="90000"/>
          </a:bodyPr>
          <a:lstStyle/>
          <a:p>
            <a:r>
              <a:rPr lang="en-US" dirty="0"/>
              <a:t>NPRR1112</a:t>
            </a:r>
            <a:br>
              <a:rPr lang="en-US" dirty="0"/>
            </a:br>
            <a:r>
              <a:rPr lang="en-US" i="1" dirty="0"/>
              <a:t>Reduction of Unsecured Credit Limits </a:t>
            </a:r>
            <a:endParaRPr lang="en-US" dirty="0"/>
          </a:p>
        </p:txBody>
      </p:sp>
      <p:sp>
        <p:nvSpPr>
          <p:cNvPr id="3" name="Subtitle 2">
            <a:extLst>
              <a:ext uri="{FF2B5EF4-FFF2-40B4-BE49-F238E27FC236}">
                <a16:creationId xmlns:a16="http://schemas.microsoft.com/office/drawing/2014/main" id="{7432DAD4-C329-4322-8311-4BA3B8B05532}"/>
              </a:ext>
            </a:extLst>
          </p:cNvPr>
          <p:cNvSpPr>
            <a:spLocks noGrp="1"/>
          </p:cNvSpPr>
          <p:nvPr>
            <p:ph type="subTitle" idx="1"/>
          </p:nvPr>
        </p:nvSpPr>
        <p:spPr>
          <a:xfrm>
            <a:off x="2359023" y="4256380"/>
            <a:ext cx="9144000" cy="1655762"/>
          </a:xfrm>
        </p:spPr>
        <p:txBody>
          <a:bodyPr>
            <a:normAutofit fontScale="92500" lnSpcReduction="20000"/>
          </a:bodyPr>
          <a:lstStyle/>
          <a:p>
            <a:r>
              <a:rPr lang="en-US" dirty="0"/>
              <a:t>ERCOT Board of Directors Meeting</a:t>
            </a:r>
            <a:br>
              <a:rPr lang="en-US" dirty="0"/>
            </a:br>
            <a:r>
              <a:rPr lang="en-US" dirty="0"/>
              <a:t>August 16, 2022</a:t>
            </a:r>
          </a:p>
          <a:p>
            <a:endParaRPr lang="en-US" dirty="0"/>
          </a:p>
          <a:p>
            <a:r>
              <a:rPr lang="en-US" dirty="0"/>
              <a:t>Presented by Darrell Cline</a:t>
            </a:r>
            <a:br>
              <a:rPr lang="en-US" dirty="0"/>
            </a:br>
            <a:r>
              <a:rPr lang="en-US" dirty="0"/>
              <a:t>General Manager and CEO, Garland Power &amp; Light </a:t>
            </a:r>
          </a:p>
        </p:txBody>
      </p:sp>
      <p:sp>
        <p:nvSpPr>
          <p:cNvPr id="4" name="Slide Number Placeholder 3">
            <a:extLst>
              <a:ext uri="{FF2B5EF4-FFF2-40B4-BE49-F238E27FC236}">
                <a16:creationId xmlns:a16="http://schemas.microsoft.com/office/drawing/2014/main" id="{3CBB331A-813B-472C-B408-9B2BC86BA1B5}"/>
              </a:ext>
            </a:extLst>
          </p:cNvPr>
          <p:cNvSpPr>
            <a:spLocks noGrp="1"/>
          </p:cNvSpPr>
          <p:nvPr>
            <p:ph type="sldNum" sz="quarter" idx="12"/>
          </p:nvPr>
        </p:nvSpPr>
        <p:spPr/>
        <p:txBody>
          <a:bodyPr/>
          <a:lstStyle/>
          <a:p>
            <a:fld id="{CEC31899-6F06-45F5-A1D6-C81E93BBBD2B}" type="slidenum">
              <a:rPr lang="en-US" smtClean="0"/>
              <a:t>1</a:t>
            </a:fld>
            <a:endParaRPr lang="en-US" dirty="0"/>
          </a:p>
        </p:txBody>
      </p:sp>
    </p:spTree>
    <p:extLst>
      <p:ext uri="{BB962C8B-B14F-4D97-AF65-F5344CB8AC3E}">
        <p14:creationId xmlns:p14="http://schemas.microsoft.com/office/powerpoint/2010/main" val="1825509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1680253" y="97972"/>
            <a:ext cx="10018713" cy="1208314"/>
          </a:xfrm>
        </p:spPr>
        <p:txBody>
          <a:bodyPr>
            <a:normAutofit/>
          </a:bodyPr>
          <a:lstStyle/>
          <a:p>
            <a:r>
              <a:rPr lang="en-US" dirty="0"/>
              <a:t>Background</a:t>
            </a:r>
          </a:p>
        </p:txBody>
      </p:sp>
      <p:sp>
        <p:nvSpPr>
          <p:cNvPr id="3" name="Content Placeholder 2">
            <a:extLst>
              <a:ext uri="{FF2B5EF4-FFF2-40B4-BE49-F238E27FC236}">
                <a16:creationId xmlns:a16="http://schemas.microsoft.com/office/drawing/2014/main" id="{45D77D7E-5745-4B39-B633-7B76AF5EBC9C}"/>
              </a:ext>
            </a:extLst>
          </p:cNvPr>
          <p:cNvSpPr>
            <a:spLocks noGrp="1"/>
          </p:cNvSpPr>
          <p:nvPr>
            <p:ph idx="1"/>
          </p:nvPr>
        </p:nvSpPr>
        <p:spPr>
          <a:xfrm>
            <a:off x="1482721" y="2002972"/>
            <a:ext cx="10413776" cy="4421891"/>
          </a:xfrm>
        </p:spPr>
        <p:txBody>
          <a:bodyPr>
            <a:normAutofit lnSpcReduction="10000"/>
          </a:bodyPr>
          <a:lstStyle/>
          <a:p>
            <a:r>
              <a:rPr lang="en-US" dirty="0"/>
              <a:t>December 2021: ERCOT proposed the elimination of unsecured credit </a:t>
            </a:r>
          </a:p>
          <a:p>
            <a:r>
              <a:rPr lang="en-US" dirty="0"/>
              <a:t>February 2022: a group of joint commenters filed a revision to lower the unsecured credit limit from $50.0M to $27.5M</a:t>
            </a:r>
          </a:p>
          <a:p>
            <a:r>
              <a:rPr lang="en-US" dirty="0"/>
              <a:t>Credit Work Group (Credit WG) unanimously endorsed retaining unsecured credit with a $30M limit </a:t>
            </a:r>
          </a:p>
          <a:p>
            <a:r>
              <a:rPr lang="en-US" dirty="0"/>
              <a:t>Protocol Revision Subcommittee (PRS) endorsed (90.5%) the reduction of the unsecured credit limit to $30M</a:t>
            </a:r>
          </a:p>
          <a:p>
            <a:r>
              <a:rPr lang="en-US" dirty="0"/>
              <a:t>Technical Advisory Committee (TAC) recommended approval (92%) of the reduction of the unsecured credit limit to $30M</a:t>
            </a:r>
          </a:p>
          <a:p>
            <a:r>
              <a:rPr lang="en-US" dirty="0"/>
              <a:t>No party has filed comments in support of ERCOT’s position</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FB1D7C2-5C4B-4E2E-85CE-66219884053F}"/>
              </a:ext>
            </a:extLst>
          </p:cNvPr>
          <p:cNvSpPr>
            <a:spLocks noGrp="1"/>
          </p:cNvSpPr>
          <p:nvPr>
            <p:ph type="sldNum" sz="quarter" idx="12"/>
          </p:nvPr>
        </p:nvSpPr>
        <p:spPr/>
        <p:txBody>
          <a:bodyPr/>
          <a:lstStyle/>
          <a:p>
            <a:fld id="{CEC31899-6F06-45F5-A1D6-C81E93BBBD2B}" type="slidenum">
              <a:rPr lang="en-US" smtClean="0"/>
              <a:t>2</a:t>
            </a:fld>
            <a:endParaRPr lang="en-US" dirty="0"/>
          </a:p>
        </p:txBody>
      </p:sp>
    </p:spTree>
    <p:extLst>
      <p:ext uri="{BB962C8B-B14F-4D97-AF65-F5344CB8AC3E}">
        <p14:creationId xmlns:p14="http://schemas.microsoft.com/office/powerpoint/2010/main" val="1295041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1680253" y="97972"/>
            <a:ext cx="10018713" cy="1208314"/>
          </a:xfrm>
        </p:spPr>
        <p:txBody>
          <a:bodyPr>
            <a:normAutofit/>
          </a:bodyPr>
          <a:lstStyle/>
          <a:p>
            <a:r>
              <a:rPr lang="en-US" dirty="0"/>
              <a:t>ISO/RTO Unsecured Credit Findings</a:t>
            </a:r>
          </a:p>
        </p:txBody>
      </p:sp>
      <p:sp>
        <p:nvSpPr>
          <p:cNvPr id="3" name="Content Placeholder 2">
            <a:extLst>
              <a:ext uri="{FF2B5EF4-FFF2-40B4-BE49-F238E27FC236}">
                <a16:creationId xmlns:a16="http://schemas.microsoft.com/office/drawing/2014/main" id="{45D77D7E-5745-4B39-B633-7B76AF5EBC9C}"/>
              </a:ext>
            </a:extLst>
          </p:cNvPr>
          <p:cNvSpPr>
            <a:spLocks noGrp="1"/>
          </p:cNvSpPr>
          <p:nvPr>
            <p:ph idx="1"/>
          </p:nvPr>
        </p:nvSpPr>
        <p:spPr>
          <a:xfrm>
            <a:off x="1484309" y="1961147"/>
            <a:ext cx="10018714" cy="4271109"/>
          </a:xfrm>
        </p:spPr>
        <p:txBody>
          <a:bodyPr>
            <a:normAutofit/>
          </a:bodyPr>
          <a:lstStyle/>
          <a:p>
            <a:r>
              <a:rPr lang="en-US" dirty="0"/>
              <a:t>All ISO/RTOs offer unsecured credit</a:t>
            </a:r>
          </a:p>
          <a:p>
            <a:r>
              <a:rPr lang="en-US" dirty="0"/>
              <a:t>All ISO/RTOs offer up to $50M in unsecured credit</a:t>
            </a:r>
          </a:p>
          <a:p>
            <a:r>
              <a:rPr lang="en-US" dirty="0"/>
              <a:t>According to ERCOT staff’s findings: </a:t>
            </a:r>
          </a:p>
          <a:p>
            <a:pPr lvl="1"/>
            <a:r>
              <a:rPr lang="en-US" sz="2200" dirty="0"/>
              <a:t>Unsecured credit amounts in other ISO/RTOs are up to $1.75B</a:t>
            </a:r>
          </a:p>
          <a:p>
            <a:pPr lvl="1"/>
            <a:r>
              <a:rPr lang="en-US" sz="2200" dirty="0"/>
              <a:t>ERCOT has $1.4B in outstanding unsecured credit</a:t>
            </a:r>
          </a:p>
          <a:p>
            <a:pPr lvl="1"/>
            <a:r>
              <a:rPr lang="en-US" sz="2200" dirty="0"/>
              <a:t>Reducing the unsecured credit limit from $50M to $30M will reduce outstanding unsecured credit to approximately $1.1B</a:t>
            </a:r>
          </a:p>
          <a:p>
            <a:pPr marL="457200" lvl="1" indent="0">
              <a:buNone/>
            </a:pPr>
            <a:endParaRPr lang="en-US" sz="2200"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FB1D7C2-5C4B-4E2E-85CE-66219884053F}"/>
              </a:ext>
            </a:extLst>
          </p:cNvPr>
          <p:cNvSpPr>
            <a:spLocks noGrp="1"/>
          </p:cNvSpPr>
          <p:nvPr>
            <p:ph type="sldNum" sz="quarter" idx="12"/>
          </p:nvPr>
        </p:nvSpPr>
        <p:spPr/>
        <p:txBody>
          <a:bodyPr/>
          <a:lstStyle/>
          <a:p>
            <a:fld id="{CEC31899-6F06-45F5-A1D6-C81E93BBBD2B}" type="slidenum">
              <a:rPr lang="en-US" smtClean="0"/>
              <a:t>3</a:t>
            </a:fld>
            <a:endParaRPr lang="en-US" dirty="0"/>
          </a:p>
        </p:txBody>
      </p:sp>
    </p:spTree>
    <p:extLst>
      <p:ext uri="{BB962C8B-B14F-4D97-AF65-F5344CB8AC3E}">
        <p14:creationId xmlns:p14="http://schemas.microsoft.com/office/powerpoint/2010/main" val="4194574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1571397" y="0"/>
            <a:ext cx="10018713" cy="1752599"/>
          </a:xfrm>
        </p:spPr>
        <p:txBody>
          <a:bodyPr>
            <a:normAutofit/>
          </a:bodyPr>
          <a:lstStyle/>
          <a:p>
            <a:r>
              <a:rPr lang="en-US" dirty="0"/>
              <a:t>Eliminating Unsecured Credit Will Have Unintended Consequences</a:t>
            </a:r>
          </a:p>
        </p:txBody>
      </p:sp>
      <p:sp>
        <p:nvSpPr>
          <p:cNvPr id="3" name="Content Placeholder 2">
            <a:extLst>
              <a:ext uri="{FF2B5EF4-FFF2-40B4-BE49-F238E27FC236}">
                <a16:creationId xmlns:a16="http://schemas.microsoft.com/office/drawing/2014/main" id="{45D77D7E-5745-4B39-B633-7B76AF5EBC9C}"/>
              </a:ext>
            </a:extLst>
          </p:cNvPr>
          <p:cNvSpPr>
            <a:spLocks noGrp="1"/>
          </p:cNvSpPr>
          <p:nvPr>
            <p:ph idx="1"/>
          </p:nvPr>
        </p:nvSpPr>
        <p:spPr>
          <a:xfrm>
            <a:off x="1484310" y="1600200"/>
            <a:ext cx="10018713" cy="3046751"/>
          </a:xfrm>
        </p:spPr>
        <p:txBody>
          <a:bodyPr>
            <a:normAutofit/>
          </a:bodyPr>
          <a:lstStyle/>
          <a:p>
            <a:r>
              <a:rPr lang="en-US" dirty="0"/>
              <a:t>Failure to Differentiate Creditworthiness</a:t>
            </a:r>
          </a:p>
          <a:p>
            <a:r>
              <a:rPr lang="en-US" dirty="0"/>
              <a:t>Less Market Liquidity</a:t>
            </a:r>
          </a:p>
          <a:p>
            <a:r>
              <a:rPr lang="en-US" dirty="0"/>
              <a:t>Increase in Cost to Consumers</a:t>
            </a:r>
            <a:endParaRPr lang="en-US" i="1" dirty="0"/>
          </a:p>
          <a:p>
            <a:endParaRPr lang="en-US" dirty="0"/>
          </a:p>
          <a:p>
            <a:pPr marL="0" indent="0">
              <a:buNone/>
            </a:pPr>
            <a:r>
              <a:rPr lang="en-US" dirty="0"/>
              <a:t> </a:t>
            </a:r>
          </a:p>
        </p:txBody>
      </p:sp>
      <p:sp>
        <p:nvSpPr>
          <p:cNvPr id="4" name="Slide Number Placeholder 3">
            <a:extLst>
              <a:ext uri="{FF2B5EF4-FFF2-40B4-BE49-F238E27FC236}">
                <a16:creationId xmlns:a16="http://schemas.microsoft.com/office/drawing/2014/main" id="{F0ED4B37-8128-48AE-B598-391681576765}"/>
              </a:ext>
            </a:extLst>
          </p:cNvPr>
          <p:cNvSpPr>
            <a:spLocks noGrp="1"/>
          </p:cNvSpPr>
          <p:nvPr>
            <p:ph type="sldNum" sz="quarter" idx="12"/>
          </p:nvPr>
        </p:nvSpPr>
        <p:spPr>
          <a:xfrm>
            <a:off x="10951856" y="5867131"/>
            <a:ext cx="551167" cy="365125"/>
          </a:xfrm>
        </p:spPr>
        <p:txBody>
          <a:bodyPr/>
          <a:lstStyle/>
          <a:p>
            <a:fld id="{CEC31899-6F06-45F5-A1D6-C81E93BBBD2B}" type="slidenum">
              <a:rPr lang="en-US" smtClean="0"/>
              <a:t>4</a:t>
            </a:fld>
            <a:endParaRPr lang="en-US" dirty="0"/>
          </a:p>
        </p:txBody>
      </p:sp>
    </p:spTree>
    <p:extLst>
      <p:ext uri="{BB962C8B-B14F-4D97-AF65-F5344CB8AC3E}">
        <p14:creationId xmlns:p14="http://schemas.microsoft.com/office/powerpoint/2010/main" val="3850046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2B7C4-64B2-4985-BAC7-3471C4EFE118}"/>
              </a:ext>
            </a:extLst>
          </p:cNvPr>
          <p:cNvSpPr>
            <a:spLocks noGrp="1"/>
          </p:cNvSpPr>
          <p:nvPr>
            <p:ph type="title"/>
          </p:nvPr>
        </p:nvSpPr>
        <p:spPr>
          <a:xfrm>
            <a:off x="1484310" y="0"/>
            <a:ext cx="10018713" cy="1752599"/>
          </a:xfrm>
        </p:spPr>
        <p:txBody>
          <a:bodyPr>
            <a:normAutofit/>
          </a:bodyPr>
          <a:lstStyle/>
          <a:p>
            <a:r>
              <a:rPr lang="en-US" dirty="0"/>
              <a:t>Failure to Differentiate Creditworthiness</a:t>
            </a:r>
          </a:p>
        </p:txBody>
      </p:sp>
      <p:sp>
        <p:nvSpPr>
          <p:cNvPr id="3" name="Content Placeholder 2">
            <a:extLst>
              <a:ext uri="{FF2B5EF4-FFF2-40B4-BE49-F238E27FC236}">
                <a16:creationId xmlns:a16="http://schemas.microsoft.com/office/drawing/2014/main" id="{BCF9776E-69EB-41B7-BA89-4AAC5AD5A3C1}"/>
              </a:ext>
            </a:extLst>
          </p:cNvPr>
          <p:cNvSpPr>
            <a:spLocks noGrp="1"/>
          </p:cNvSpPr>
          <p:nvPr>
            <p:ph idx="1"/>
          </p:nvPr>
        </p:nvSpPr>
        <p:spPr>
          <a:xfrm>
            <a:off x="1484310" y="1349829"/>
            <a:ext cx="10018713" cy="4778828"/>
          </a:xfrm>
        </p:spPr>
        <p:txBody>
          <a:bodyPr>
            <a:normAutofit lnSpcReduction="10000"/>
          </a:bodyPr>
          <a:lstStyle/>
          <a:p>
            <a:r>
              <a:rPr lang="en-US" sz="2400" dirty="0">
                <a:effectLst/>
                <a:ea typeface="Times New Roman" panose="02020603050405020304" pitchFamily="18" charset="0"/>
                <a:cs typeface="Times New Roman" panose="02020603050405020304" pitchFamily="18" charset="0"/>
              </a:rPr>
              <a:t>Elimination of unsecured credit is ERCOT’s attempt to “provide a more level playing field” and prevent “subsidization” of other Market Participants</a:t>
            </a:r>
          </a:p>
          <a:p>
            <a:r>
              <a:rPr lang="en-US" sz="2400" dirty="0">
                <a:ea typeface="Times New Roman" panose="02020603050405020304" pitchFamily="18" charset="0"/>
                <a:cs typeface="Times New Roman" panose="02020603050405020304" pitchFamily="18" charset="0"/>
              </a:rPr>
              <a:t>T</a:t>
            </a:r>
            <a:r>
              <a:rPr lang="en-US" sz="2400" dirty="0">
                <a:effectLst/>
                <a:ea typeface="Times New Roman" panose="02020603050405020304" pitchFamily="18" charset="0"/>
                <a:cs typeface="Times New Roman" panose="02020603050405020304" pitchFamily="18" charset="0"/>
              </a:rPr>
              <a:t>his attempt eliminates the current process that </a:t>
            </a:r>
            <a:r>
              <a:rPr lang="en-US" sz="2400" dirty="0">
                <a:ea typeface="Times New Roman" panose="02020603050405020304" pitchFamily="18" charset="0"/>
                <a:cs typeface="Times New Roman" panose="02020603050405020304" pitchFamily="18" charset="0"/>
              </a:rPr>
              <a:t>properly differentiates </a:t>
            </a:r>
            <a:r>
              <a:rPr lang="en-US" sz="2400" dirty="0">
                <a:effectLst/>
                <a:ea typeface="Times New Roman" panose="02020603050405020304" pitchFamily="18" charset="0"/>
                <a:cs typeface="Times New Roman" panose="02020603050405020304" pitchFamily="18" charset="0"/>
              </a:rPr>
              <a:t>a Market Participant’s creditworthiness and effectively places an investment grade entity </a:t>
            </a:r>
            <a:r>
              <a:rPr lang="en-US" sz="2400" dirty="0">
                <a:ea typeface="Times New Roman" panose="02020603050405020304" pitchFamily="18" charset="0"/>
                <a:cs typeface="Times New Roman" panose="02020603050405020304" pitchFamily="18" charset="0"/>
              </a:rPr>
              <a:t>above </a:t>
            </a:r>
            <a:r>
              <a:rPr lang="en-US" sz="2400" dirty="0">
                <a:effectLst/>
                <a:ea typeface="Times New Roman" panose="02020603050405020304" pitchFamily="18" charset="0"/>
                <a:cs typeface="Times New Roman" panose="02020603050405020304" pitchFamily="18" charset="0"/>
              </a:rPr>
              <a:t>a non-investment grade </a:t>
            </a:r>
            <a:r>
              <a:rPr lang="en-US" sz="2400" dirty="0">
                <a:ea typeface="Times New Roman" panose="02020603050405020304" pitchFamily="18" charset="0"/>
                <a:cs typeface="Times New Roman" panose="02020603050405020304" pitchFamily="18" charset="0"/>
              </a:rPr>
              <a:t>e</a:t>
            </a:r>
            <a:r>
              <a:rPr lang="en-US" sz="2400" dirty="0">
                <a:effectLst/>
                <a:ea typeface="Times New Roman" panose="02020603050405020304" pitchFamily="18" charset="0"/>
                <a:cs typeface="Times New Roman" panose="02020603050405020304" pitchFamily="18" charset="0"/>
              </a:rPr>
              <a:t>ntity</a:t>
            </a:r>
          </a:p>
          <a:p>
            <a:r>
              <a:rPr lang="en-US" sz="2400" dirty="0">
                <a:effectLst/>
                <a:ea typeface="Times New Roman" panose="02020603050405020304" pitchFamily="18" charset="0"/>
                <a:cs typeface="Times New Roman" panose="02020603050405020304" pitchFamily="18" charset="0"/>
              </a:rPr>
              <a:t>ERCOT’s proposal could </a:t>
            </a:r>
            <a:r>
              <a:rPr lang="en-US" sz="2400" b="1" u="sng" dirty="0">
                <a:effectLst/>
                <a:ea typeface="Times New Roman" panose="02020603050405020304" pitchFamily="18" charset="0"/>
                <a:cs typeface="Times New Roman" panose="02020603050405020304" pitchFamily="18" charset="0"/>
              </a:rPr>
              <a:t>require a Market Participant with a non-investment grade credit rating to post the same security as a Market Participant with a AAA credit rating</a:t>
            </a:r>
          </a:p>
          <a:p>
            <a:r>
              <a:rPr lang="en-US" sz="2400" dirty="0">
                <a:ea typeface="Times New Roman" panose="02020603050405020304" pitchFamily="18" charset="0"/>
                <a:cs typeface="Times New Roman" panose="02020603050405020304" pitchFamily="18" charset="0"/>
              </a:rPr>
              <a:t>ERCOT’s proposal is a step backward in properly differentiating risk between entities based on their creditworthiness </a:t>
            </a:r>
          </a:p>
          <a:p>
            <a:r>
              <a:rPr lang="en-US" sz="2400" dirty="0">
                <a:ea typeface="Times New Roman" panose="02020603050405020304" pitchFamily="18" charset="0"/>
                <a:cs typeface="Times New Roman" panose="02020603050405020304" pitchFamily="18" charset="0"/>
              </a:rPr>
              <a:t>ERCOT’s proposal does not align with its stated objective of</a:t>
            </a:r>
            <a:r>
              <a:rPr lang="en-US" sz="2400" dirty="0">
                <a:effectLst/>
                <a:ea typeface="Times New Roman" panose="02020603050405020304" pitchFamily="18" charset="0"/>
                <a:cs typeface="Times New Roman" panose="02020603050405020304" pitchFamily="18" charset="0"/>
              </a:rPr>
              <a:t> “credit best practices to reduce the risk of future under-collateralization</a:t>
            </a:r>
            <a:r>
              <a:rPr lang="en-US" sz="2400" dirty="0">
                <a:ea typeface="Times New Roman" panose="02020603050405020304" pitchFamily="18" charset="0"/>
                <a:cs typeface="Times New Roman" panose="02020603050405020304" pitchFamily="18" charset="0"/>
              </a:rPr>
              <a:t>”</a:t>
            </a:r>
            <a:endParaRPr lang="en-US" sz="2400" dirty="0">
              <a:effectLst/>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E81CAF3-CE85-4FDF-90B2-FE8B7093FE53}"/>
              </a:ext>
            </a:extLst>
          </p:cNvPr>
          <p:cNvSpPr>
            <a:spLocks noGrp="1"/>
          </p:cNvSpPr>
          <p:nvPr>
            <p:ph type="sldNum" sz="quarter" idx="12"/>
          </p:nvPr>
        </p:nvSpPr>
        <p:spPr>
          <a:xfrm>
            <a:off x="10951856" y="5867131"/>
            <a:ext cx="551167" cy="365125"/>
          </a:xfrm>
        </p:spPr>
        <p:txBody>
          <a:bodyPr/>
          <a:lstStyle/>
          <a:p>
            <a:fld id="{CEC31899-6F06-45F5-A1D6-C81E93BBBD2B}" type="slidenum">
              <a:rPr lang="en-US" smtClean="0"/>
              <a:t>5</a:t>
            </a:fld>
            <a:endParaRPr lang="en-US" dirty="0"/>
          </a:p>
        </p:txBody>
      </p:sp>
    </p:spTree>
    <p:extLst>
      <p:ext uri="{BB962C8B-B14F-4D97-AF65-F5344CB8AC3E}">
        <p14:creationId xmlns:p14="http://schemas.microsoft.com/office/powerpoint/2010/main" val="2869652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1484310" y="0"/>
            <a:ext cx="10018713" cy="1752599"/>
          </a:xfrm>
        </p:spPr>
        <p:txBody>
          <a:bodyPr>
            <a:normAutofit/>
          </a:bodyPr>
          <a:lstStyle/>
          <a:p>
            <a:r>
              <a:rPr lang="en-US" dirty="0"/>
              <a:t>Less Market Liquidity</a:t>
            </a:r>
          </a:p>
        </p:txBody>
      </p:sp>
      <p:sp>
        <p:nvSpPr>
          <p:cNvPr id="3" name="Content Placeholder 2">
            <a:extLst>
              <a:ext uri="{FF2B5EF4-FFF2-40B4-BE49-F238E27FC236}">
                <a16:creationId xmlns:a16="http://schemas.microsoft.com/office/drawing/2014/main" id="{45D77D7E-5745-4B39-B633-7B76AF5EBC9C}"/>
              </a:ext>
            </a:extLst>
          </p:cNvPr>
          <p:cNvSpPr>
            <a:spLocks noGrp="1"/>
          </p:cNvSpPr>
          <p:nvPr>
            <p:ph idx="1"/>
          </p:nvPr>
        </p:nvSpPr>
        <p:spPr>
          <a:xfrm>
            <a:off x="1484310" y="1611327"/>
            <a:ext cx="10018713" cy="5007429"/>
          </a:xfrm>
        </p:spPr>
        <p:txBody>
          <a:bodyPr>
            <a:normAutofit/>
          </a:bodyPr>
          <a:lstStyle/>
          <a:p>
            <a:r>
              <a:rPr lang="en-US" dirty="0"/>
              <a:t>Elimination of unsecured credit will reduce liquidity in the ERCOT Market, which could increase cost of transacting in ERCOT for Market Participants and electric consumers in ERCOT</a:t>
            </a:r>
          </a:p>
          <a:p>
            <a:r>
              <a:rPr lang="en-US" dirty="0"/>
              <a:t>In setting the $50M unsecured credit limit for the other ISOs, FERC recognized that unsecured credit provides liquidity to wholesale energy markets </a:t>
            </a:r>
            <a:r>
              <a:rPr lang="en-US" baseline="30000" dirty="0"/>
              <a:t>(1)</a:t>
            </a:r>
            <a:r>
              <a:rPr lang="en-US" dirty="0"/>
              <a:t> </a:t>
            </a:r>
          </a:p>
          <a:p>
            <a:r>
              <a:rPr lang="en-US" dirty="0"/>
              <a:t>FERC recognized the need to balance market liquidity and risk (cost to the market) in setting the $50M unsecured credit limit </a:t>
            </a:r>
            <a:r>
              <a:rPr lang="en-US" baseline="30000" dirty="0"/>
              <a:t>(2)</a:t>
            </a:r>
          </a:p>
          <a:p>
            <a:pPr marL="457200" lvl="1" indent="0">
              <a:buNone/>
            </a:pPr>
            <a:r>
              <a:rPr lang="en-US" sz="2200" dirty="0"/>
              <a:t>(1) FERC Docket RM10-13-000; Order 741; PP 50</a:t>
            </a:r>
          </a:p>
          <a:p>
            <a:pPr marL="457200" lvl="1" indent="0">
              <a:buNone/>
            </a:pPr>
            <a:r>
              <a:rPr lang="en-US" sz="2200" dirty="0"/>
              <a:t>(2) FERC Docket RM10-13-000; Order 741; PP 52</a:t>
            </a:r>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7B9AAE8F-106A-4798-A349-7D6BFEA53D20}"/>
              </a:ext>
            </a:extLst>
          </p:cNvPr>
          <p:cNvSpPr>
            <a:spLocks noGrp="1"/>
          </p:cNvSpPr>
          <p:nvPr>
            <p:ph type="sldNum" sz="quarter" idx="12"/>
          </p:nvPr>
        </p:nvSpPr>
        <p:spPr>
          <a:xfrm>
            <a:off x="10951856" y="5867131"/>
            <a:ext cx="551167" cy="365125"/>
          </a:xfrm>
        </p:spPr>
        <p:txBody>
          <a:bodyPr/>
          <a:lstStyle/>
          <a:p>
            <a:fld id="{CEC31899-6F06-45F5-A1D6-C81E93BBBD2B}" type="slidenum">
              <a:rPr lang="en-US" smtClean="0"/>
              <a:t>6</a:t>
            </a:fld>
            <a:endParaRPr lang="en-US" dirty="0"/>
          </a:p>
        </p:txBody>
      </p:sp>
    </p:spTree>
    <p:extLst>
      <p:ext uri="{BB962C8B-B14F-4D97-AF65-F5344CB8AC3E}">
        <p14:creationId xmlns:p14="http://schemas.microsoft.com/office/powerpoint/2010/main" val="1330783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1625826" y="0"/>
            <a:ext cx="10018713" cy="1752599"/>
          </a:xfrm>
        </p:spPr>
        <p:txBody>
          <a:bodyPr>
            <a:normAutofit/>
          </a:bodyPr>
          <a:lstStyle/>
          <a:p>
            <a:r>
              <a:rPr lang="en-US" dirty="0"/>
              <a:t>Increased Costs for Consumers </a:t>
            </a:r>
          </a:p>
        </p:txBody>
      </p:sp>
      <p:sp>
        <p:nvSpPr>
          <p:cNvPr id="3" name="Content Placeholder 2">
            <a:extLst>
              <a:ext uri="{FF2B5EF4-FFF2-40B4-BE49-F238E27FC236}">
                <a16:creationId xmlns:a16="http://schemas.microsoft.com/office/drawing/2014/main" id="{45D77D7E-5745-4B39-B633-7B76AF5EBC9C}"/>
              </a:ext>
            </a:extLst>
          </p:cNvPr>
          <p:cNvSpPr>
            <a:spLocks noGrp="1"/>
          </p:cNvSpPr>
          <p:nvPr>
            <p:ph idx="1"/>
          </p:nvPr>
        </p:nvSpPr>
        <p:spPr>
          <a:xfrm>
            <a:off x="1484310" y="1752599"/>
            <a:ext cx="10018713" cy="3773558"/>
          </a:xfrm>
        </p:spPr>
        <p:txBody>
          <a:bodyPr>
            <a:normAutofit/>
          </a:bodyPr>
          <a:lstStyle/>
          <a:p>
            <a:r>
              <a:rPr lang="en-US" dirty="0"/>
              <a:t>Secured credit creates an expense that must be recovered from consumers without any appreciable benefit in reducing risk </a:t>
            </a:r>
          </a:p>
          <a:p>
            <a:r>
              <a:rPr lang="en-US" dirty="0"/>
              <a:t>Market Participants with investor grade ratings will need to seek secured credit from a limited number of financial institutions – increasing exposure to financial institutions</a:t>
            </a:r>
            <a:r>
              <a:rPr lang="en-US" i="1" dirty="0"/>
              <a:t> </a:t>
            </a:r>
            <a:r>
              <a:rPr lang="en-US" dirty="0"/>
              <a:t>and financial institutions to ERCOT</a:t>
            </a:r>
          </a:p>
          <a:p>
            <a:r>
              <a:rPr lang="en-US" dirty="0"/>
              <a:t>For FERC, the $50 million cap was an appropriate balance between the costs that would need to be incurred by market participants to provide this level of secured credit and the effects of potential market disruption under a market participant default event</a:t>
            </a:r>
          </a:p>
          <a:p>
            <a:pPr marL="0" indent="0">
              <a:buNone/>
            </a:pPr>
            <a:endParaRPr lang="en-US" dirty="0"/>
          </a:p>
        </p:txBody>
      </p:sp>
      <p:sp>
        <p:nvSpPr>
          <p:cNvPr id="4" name="Slide Number Placeholder 3">
            <a:extLst>
              <a:ext uri="{FF2B5EF4-FFF2-40B4-BE49-F238E27FC236}">
                <a16:creationId xmlns:a16="http://schemas.microsoft.com/office/drawing/2014/main" id="{F022667C-FB80-40A9-93A2-993FCFC7E628}"/>
              </a:ext>
            </a:extLst>
          </p:cNvPr>
          <p:cNvSpPr>
            <a:spLocks noGrp="1"/>
          </p:cNvSpPr>
          <p:nvPr>
            <p:ph type="sldNum" sz="quarter" idx="12"/>
          </p:nvPr>
        </p:nvSpPr>
        <p:spPr>
          <a:xfrm>
            <a:off x="10951856" y="5867131"/>
            <a:ext cx="551167" cy="365125"/>
          </a:xfrm>
        </p:spPr>
        <p:txBody>
          <a:bodyPr/>
          <a:lstStyle/>
          <a:p>
            <a:fld id="{CEC31899-6F06-45F5-A1D6-C81E93BBBD2B}" type="slidenum">
              <a:rPr lang="en-US" smtClean="0"/>
              <a:t>7</a:t>
            </a:fld>
            <a:endParaRPr lang="en-US" dirty="0"/>
          </a:p>
        </p:txBody>
      </p:sp>
    </p:spTree>
    <p:extLst>
      <p:ext uri="{BB962C8B-B14F-4D97-AF65-F5344CB8AC3E}">
        <p14:creationId xmlns:p14="http://schemas.microsoft.com/office/powerpoint/2010/main" val="1668110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1680253" y="97972"/>
            <a:ext cx="10018713" cy="1208314"/>
          </a:xfrm>
        </p:spPr>
        <p:txBody>
          <a:bodyPr>
            <a:normAutofit/>
          </a:bodyPr>
          <a:lstStyle/>
          <a:p>
            <a:r>
              <a:rPr lang="en-US" dirty="0"/>
              <a:t>Conclusion</a:t>
            </a:r>
          </a:p>
        </p:txBody>
      </p:sp>
      <p:sp>
        <p:nvSpPr>
          <p:cNvPr id="3" name="Content Placeholder 2">
            <a:extLst>
              <a:ext uri="{FF2B5EF4-FFF2-40B4-BE49-F238E27FC236}">
                <a16:creationId xmlns:a16="http://schemas.microsoft.com/office/drawing/2014/main" id="{45D77D7E-5745-4B39-B633-7B76AF5EBC9C}"/>
              </a:ext>
            </a:extLst>
          </p:cNvPr>
          <p:cNvSpPr>
            <a:spLocks noGrp="1"/>
          </p:cNvSpPr>
          <p:nvPr>
            <p:ph idx="1"/>
          </p:nvPr>
        </p:nvSpPr>
        <p:spPr>
          <a:xfrm>
            <a:off x="1484309" y="1828798"/>
            <a:ext cx="10018714" cy="4366667"/>
          </a:xfrm>
        </p:spPr>
        <p:txBody>
          <a:bodyPr>
            <a:normAutofit/>
          </a:bodyPr>
          <a:lstStyle/>
          <a:p>
            <a:r>
              <a:rPr lang="en-US" dirty="0"/>
              <a:t>All ISO/RTOs offer unsecured credit up to $50M</a:t>
            </a:r>
          </a:p>
          <a:p>
            <a:r>
              <a:rPr lang="en-US" dirty="0"/>
              <a:t>Market Participants, who bear the risk for non-performance by Counterparties, overwhelmingly support retaining unsecured credit at the reduced limit of $30M</a:t>
            </a:r>
          </a:p>
          <a:p>
            <a:r>
              <a:rPr lang="en-US" dirty="0"/>
              <a:t>ERCOT’s unsecured credit limit would be the lowest of the ISO/RTOs</a:t>
            </a:r>
          </a:p>
          <a:p>
            <a:r>
              <a:rPr lang="en-US" dirty="0"/>
              <a:t>Elimination of unsecured credit will have unintended consequences</a:t>
            </a:r>
          </a:p>
          <a:p>
            <a:pPr lvl="1"/>
            <a:r>
              <a:rPr lang="en-US" sz="2200" dirty="0"/>
              <a:t>Failure to Differentiate Creditworthiness</a:t>
            </a:r>
          </a:p>
          <a:p>
            <a:pPr lvl="1"/>
            <a:r>
              <a:rPr lang="en-US" sz="2200" dirty="0"/>
              <a:t>Less Market Liquidity</a:t>
            </a:r>
          </a:p>
          <a:p>
            <a:pPr lvl="1"/>
            <a:r>
              <a:rPr lang="en-US" sz="2200" dirty="0"/>
              <a:t>Increase in Cost to Consumers</a:t>
            </a:r>
          </a:p>
          <a:p>
            <a:endParaRPr lang="en-US" dirty="0"/>
          </a:p>
          <a:p>
            <a:endParaRPr lang="en-US" dirty="0"/>
          </a:p>
        </p:txBody>
      </p:sp>
      <p:sp>
        <p:nvSpPr>
          <p:cNvPr id="4" name="Slide Number Placeholder 3">
            <a:extLst>
              <a:ext uri="{FF2B5EF4-FFF2-40B4-BE49-F238E27FC236}">
                <a16:creationId xmlns:a16="http://schemas.microsoft.com/office/drawing/2014/main" id="{1FB1D7C2-5C4B-4E2E-85CE-66219884053F}"/>
              </a:ext>
            </a:extLst>
          </p:cNvPr>
          <p:cNvSpPr>
            <a:spLocks noGrp="1"/>
          </p:cNvSpPr>
          <p:nvPr>
            <p:ph type="sldNum" sz="quarter" idx="12"/>
          </p:nvPr>
        </p:nvSpPr>
        <p:spPr/>
        <p:txBody>
          <a:bodyPr/>
          <a:lstStyle/>
          <a:p>
            <a:fld id="{CEC31899-6F06-45F5-A1D6-C81E93BBBD2B}" type="slidenum">
              <a:rPr lang="en-US" smtClean="0"/>
              <a:t>8</a:t>
            </a:fld>
            <a:endParaRPr lang="en-US" dirty="0"/>
          </a:p>
        </p:txBody>
      </p:sp>
    </p:spTree>
    <p:extLst>
      <p:ext uri="{BB962C8B-B14F-4D97-AF65-F5344CB8AC3E}">
        <p14:creationId xmlns:p14="http://schemas.microsoft.com/office/powerpoint/2010/main" val="595203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1680253" y="97972"/>
            <a:ext cx="10018713" cy="1208314"/>
          </a:xfrm>
        </p:spPr>
        <p:txBody>
          <a:bodyPr>
            <a:normAutofit/>
          </a:bodyPr>
          <a:lstStyle/>
          <a:p>
            <a:r>
              <a:rPr lang="en-US" dirty="0"/>
              <a:t>Recommendations</a:t>
            </a:r>
          </a:p>
        </p:txBody>
      </p:sp>
      <p:sp>
        <p:nvSpPr>
          <p:cNvPr id="3" name="Content Placeholder 2">
            <a:extLst>
              <a:ext uri="{FF2B5EF4-FFF2-40B4-BE49-F238E27FC236}">
                <a16:creationId xmlns:a16="http://schemas.microsoft.com/office/drawing/2014/main" id="{45D77D7E-5745-4B39-B633-7B76AF5EBC9C}"/>
              </a:ext>
            </a:extLst>
          </p:cNvPr>
          <p:cNvSpPr>
            <a:spLocks noGrp="1"/>
          </p:cNvSpPr>
          <p:nvPr>
            <p:ph idx="1"/>
          </p:nvPr>
        </p:nvSpPr>
        <p:spPr>
          <a:xfrm>
            <a:off x="1484309" y="1143000"/>
            <a:ext cx="10018714" cy="3465095"/>
          </a:xfrm>
        </p:spPr>
        <p:txBody>
          <a:bodyPr>
            <a:normAutofit/>
          </a:bodyPr>
          <a:lstStyle/>
          <a:p>
            <a:r>
              <a:rPr lang="en-US" dirty="0"/>
              <a:t>TAC recommends the Board approve NPRR1112 as endorsed by the Credit Working Group on March 14, 2022 and as endorsed by TAC on April 13, 2022</a:t>
            </a:r>
          </a:p>
          <a:p>
            <a:r>
              <a:rPr lang="en-US" dirty="0"/>
              <a:t>Other, more appropriate vehicles exist to target credit risk, such as: </a:t>
            </a:r>
          </a:p>
          <a:p>
            <a:pPr lvl="1"/>
            <a:r>
              <a:rPr lang="en-US" sz="2200" dirty="0"/>
              <a:t>NPRR1067, </a:t>
            </a:r>
            <a:r>
              <a:rPr lang="en-US" sz="2200" i="1" dirty="0"/>
              <a:t>Market Entry Qualifications, Continued Participation Requirements, and Credit Risk Assessment</a:t>
            </a:r>
          </a:p>
          <a:p>
            <a:pPr lvl="1"/>
            <a:r>
              <a:rPr lang="en-US" sz="2200" dirty="0"/>
              <a:t>A comprehensive study of unsecured credit and associated practices</a:t>
            </a:r>
          </a:p>
          <a:p>
            <a:pPr marL="0" indent="0">
              <a:buNone/>
            </a:pPr>
            <a:endParaRPr lang="en-US" dirty="0"/>
          </a:p>
        </p:txBody>
      </p:sp>
      <p:sp>
        <p:nvSpPr>
          <p:cNvPr id="4" name="Slide Number Placeholder 3">
            <a:extLst>
              <a:ext uri="{FF2B5EF4-FFF2-40B4-BE49-F238E27FC236}">
                <a16:creationId xmlns:a16="http://schemas.microsoft.com/office/drawing/2014/main" id="{1FB1D7C2-5C4B-4E2E-85CE-66219884053F}"/>
              </a:ext>
            </a:extLst>
          </p:cNvPr>
          <p:cNvSpPr>
            <a:spLocks noGrp="1"/>
          </p:cNvSpPr>
          <p:nvPr>
            <p:ph type="sldNum" sz="quarter" idx="12"/>
          </p:nvPr>
        </p:nvSpPr>
        <p:spPr/>
        <p:txBody>
          <a:bodyPr/>
          <a:lstStyle/>
          <a:p>
            <a:fld id="{CEC31899-6F06-45F5-A1D6-C81E93BBBD2B}" type="slidenum">
              <a:rPr lang="en-US" smtClean="0"/>
              <a:t>9</a:t>
            </a:fld>
            <a:endParaRPr lang="en-US" dirty="0"/>
          </a:p>
        </p:txBody>
      </p:sp>
    </p:spTree>
    <p:extLst>
      <p:ext uri="{BB962C8B-B14F-4D97-AF65-F5344CB8AC3E}">
        <p14:creationId xmlns:p14="http://schemas.microsoft.com/office/powerpoint/2010/main" val="32889308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1688</TotalTime>
  <Words>695</Words>
  <Application>Microsoft Office PowerPoint</Application>
  <PresentationFormat>Widescreen</PresentationFormat>
  <Paragraphs>66</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Corbel</vt:lpstr>
      <vt:lpstr>Parallax</vt:lpstr>
      <vt:lpstr>NPRR1112 Reduction of Unsecured Credit Limits </vt:lpstr>
      <vt:lpstr>Background</vt:lpstr>
      <vt:lpstr>ISO/RTO Unsecured Credit Findings</vt:lpstr>
      <vt:lpstr>Eliminating Unsecured Credit Will Have Unintended Consequences</vt:lpstr>
      <vt:lpstr>Failure to Differentiate Creditworthiness</vt:lpstr>
      <vt:lpstr>Less Market Liquidity</vt:lpstr>
      <vt:lpstr>Increased Costs for Consumers </vt:lpstr>
      <vt:lpstr>Conclusion</vt:lpstr>
      <vt:lpstr>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NPRR1112 Reduction of Unsecured Credit Limit</dc:title>
  <dc:creator>Abbott, Kristin</dc:creator>
  <cp:lastModifiedBy>C Phillips</cp:lastModifiedBy>
  <cp:revision>178</cp:revision>
  <cp:lastPrinted>2022-04-21T01:36:28Z</cp:lastPrinted>
  <dcterms:created xsi:type="dcterms:W3CDTF">2022-04-19T15:39:12Z</dcterms:created>
  <dcterms:modified xsi:type="dcterms:W3CDTF">2022-08-10T19:54:32Z</dcterms:modified>
</cp:coreProperties>
</file>