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4"/>
  </p:notesMasterIdLst>
  <p:handoutMasterIdLst>
    <p:handoutMasterId r:id="rId25"/>
  </p:handoutMasterIdLst>
  <p:sldIdLst>
    <p:sldId id="260" r:id="rId7"/>
    <p:sldId id="284" r:id="rId8"/>
    <p:sldId id="261" r:id="rId9"/>
    <p:sldId id="294" r:id="rId10"/>
    <p:sldId id="301" r:id="rId11"/>
    <p:sldId id="296" r:id="rId12"/>
    <p:sldId id="262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7" r:id="rId22"/>
    <p:sldId id="298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301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7462" autoAdjust="0"/>
  </p:normalViewPr>
  <p:slideViewPr>
    <p:cSldViewPr snapToGrid="0" snapToObjects="1">
      <p:cViewPr varScale="1">
        <p:scale>
          <a:sx n="100" d="100"/>
          <a:sy n="100" d="100"/>
        </p:scale>
        <p:origin x="1866" y="156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2,672,960 MWh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6.35%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5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15.56Mhz on avg for June 2022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Time </a:t>
            </a:r>
            <a:r>
              <a:rPr lang="en-US" baseline="0" dirty="0"/>
              <a:t>error started to go down around the 20</a:t>
            </a:r>
            <a:r>
              <a:rPr lang="en-US" baseline="30000" dirty="0"/>
              <a:t>th</a:t>
            </a:r>
            <a:r>
              <a:rPr lang="en-US" baseline="0" dirty="0"/>
              <a:t> due to a significant solar and wind ramp coincided with each other. Also, temperature picks up in late June.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42,088,672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9,677,677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22.99%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8/10/22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8/10/22</a:t>
            </a:r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</a:t>
              </a:r>
              <a:r>
                <a:rPr lang="en-US" sz="2000" dirty="0"/>
                <a:t>Jimmy Jackson, CPS</a:t>
              </a:r>
              <a:endParaRPr lang="en-US" sz="2000" i="1" dirty="0"/>
            </a:p>
            <a:p>
              <a:r>
                <a:rPr lang="en-US" sz="2000" i="1" dirty="0"/>
                <a:t>Vice Chair: </a:t>
              </a:r>
              <a:r>
                <a:rPr lang="en-US" sz="1800" i="1" dirty="0"/>
                <a:t>Vacant</a:t>
              </a:r>
              <a:endParaRPr lang="en-US" sz="1800" dirty="0"/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Aug 10</a:t>
              </a:r>
              <a:r>
                <a:rPr lang="en-US" baseline="30000" dirty="0"/>
                <a:t>th</a:t>
              </a:r>
              <a:r>
                <a:rPr lang="en-US" dirty="0"/>
                <a:t>, 2022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F0F577-0656-418C-BA8A-DEAA6C247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76" y="798348"/>
            <a:ext cx="7468247" cy="499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D0F489-B871-479A-AF54-9A6380FE9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50" y="798348"/>
            <a:ext cx="8077900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87AFE9-C149-4681-8B16-68F24F76F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76" y="798348"/>
            <a:ext cx="7468247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55A10B-5ABE-47F5-A6CD-5BFA34CF9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49" y="798348"/>
            <a:ext cx="7547502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1FE11F-0591-4F2F-8F6C-73C2EADF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46" y="813589"/>
            <a:ext cx="7888908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B7349D-25DE-46BE-AF5B-6AAB0BC88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74" y="914400"/>
            <a:ext cx="7616226" cy="50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548D93-7AAB-4590-8DC4-6D789A8E4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83" y="773962"/>
            <a:ext cx="7315834" cy="522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26C1CD-E67A-4FCD-8DC7-EF334F44E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97" y="761769"/>
            <a:ext cx="7541406" cy="524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Meeting Minutes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0 FMEs in the month of June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7/20/2022</a:t>
            </a:r>
          </a:p>
          <a:p>
            <a:pPr lvl="1">
              <a:lnSpc>
                <a:spcPct val="200000"/>
              </a:lnSpc>
            </a:pPr>
            <a:r>
              <a:rPr lang="en-US" sz="2000" kern="0" dirty="0"/>
              <a:t>NOGRR226 Update</a:t>
            </a:r>
          </a:p>
          <a:p>
            <a:pPr lvl="1">
              <a:lnSpc>
                <a:spcPct val="200000"/>
              </a:lnSpc>
            </a:pPr>
            <a:r>
              <a:rPr lang="en-US" sz="2000" kern="0" dirty="0"/>
              <a:t>Large Net Load Ramp Event on 3/24/22 (ERCOT Presentation)</a:t>
            </a:r>
          </a:p>
          <a:p>
            <a:pPr lvl="1">
              <a:lnSpc>
                <a:spcPct val="200000"/>
              </a:lnSpc>
            </a:pPr>
            <a:r>
              <a:rPr lang="en-US" sz="2000" kern="0" dirty="0"/>
              <a:t>BAL-001-TRE-SAR Update </a:t>
            </a:r>
          </a:p>
          <a:p>
            <a:pPr lvl="1">
              <a:lnSpc>
                <a:spcPct val="200000"/>
              </a:lnSpc>
            </a:pPr>
            <a:r>
              <a:rPr lang="en-US" sz="2000" kern="0" dirty="0"/>
              <a:t>ERCOT Reports </a:t>
            </a:r>
          </a:p>
          <a:p>
            <a:pPr lvl="1">
              <a:lnSpc>
                <a:spcPct val="200000"/>
              </a:lnSpc>
            </a:pPr>
            <a:r>
              <a:rPr lang="en-US" sz="2000" kern="0" dirty="0"/>
              <a:t>TRE Report</a:t>
            </a:r>
          </a:p>
          <a:p>
            <a:pPr lvl="1"/>
            <a:endParaRPr lang="en-US" sz="20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Frequency Measurable Events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E5D6525-8B31-4DDD-9D33-1A5553D2E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There was 0 FME’s in June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917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412  MW/0.1 Hz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C2D05D-2B1E-441F-97BB-BAECD618D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61" y="744069"/>
            <a:ext cx="6965006" cy="50596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2D81DD-C9BA-4078-B561-310D5A16F119}"/>
              </a:ext>
            </a:extLst>
          </p:cNvPr>
          <p:cNvSpPr/>
          <p:nvPr/>
        </p:nvSpPr>
        <p:spPr>
          <a:xfrm>
            <a:off x="5310465" y="4280944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1144.94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2022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BA9AFF-460F-4CE3-90FB-CF41ED02D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90" y="773962"/>
            <a:ext cx="7693819" cy="5310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0A5F4D-A7A2-4C2D-8443-6EA3281F3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931" y="1031828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c34af464-7aa1-4edd-9be4-83dffc1cb9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15119</TotalTime>
  <Words>210</Words>
  <Application>Microsoft Office PowerPoint</Application>
  <PresentationFormat>On-screen Show (4:3)</PresentationFormat>
  <Paragraphs>58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Office Theme</vt:lpstr>
      <vt:lpstr>Custom Design</vt:lpstr>
      <vt:lpstr>1_Office Theme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Jackson, Jimmy R.</cp:lastModifiedBy>
  <cp:revision>745</cp:revision>
  <cp:lastPrinted>2021-08-03T14:43:19Z</cp:lastPrinted>
  <dcterms:created xsi:type="dcterms:W3CDTF">2010-04-12T23:12:02Z</dcterms:created>
  <dcterms:modified xsi:type="dcterms:W3CDTF">2022-08-09T18:04:42Z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