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7"/>
  </p:notesMasterIdLst>
  <p:handoutMasterIdLst>
    <p:handoutMasterId r:id="rId18"/>
  </p:handoutMasterIdLst>
  <p:sldIdLst>
    <p:sldId id="260" r:id="rId7"/>
    <p:sldId id="258" r:id="rId8"/>
    <p:sldId id="318" r:id="rId9"/>
    <p:sldId id="350" r:id="rId10"/>
    <p:sldId id="355" r:id="rId11"/>
    <p:sldId id="356" r:id="rId12"/>
    <p:sldId id="294" r:id="rId13"/>
    <p:sldId id="267" r:id="rId14"/>
    <p:sldId id="354" r:id="rId15"/>
    <p:sldId id="353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67432E-C8A8-4707-8C83-A45694290A08}" v="32" dt="2022-08-08T21:13:15.9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590" autoAdjust="0"/>
    <p:restoredTop sz="96721" autoAdjust="0"/>
  </p:normalViewPr>
  <p:slideViewPr>
    <p:cSldViewPr showGuides="1">
      <p:cViewPr varScale="1">
        <p:scale>
          <a:sx n="113" d="100"/>
          <a:sy n="113" d="100"/>
        </p:scale>
        <p:origin x="126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FA67432E-C8A8-4707-8C83-A45694290A08}"/>
    <pc:docChg chg="undo custSel addSld delSld modSld modMainMaster">
      <pc:chgData name="Anderson, Troy" userId="04de3903-03dd-44db-8353-3f14e4dd6886" providerId="ADAL" clId="{FA67432E-C8A8-4707-8C83-A45694290A08}" dt="2022-08-08T21:13:20.254" v="2444" actId="20577"/>
      <pc:docMkLst>
        <pc:docMk/>
      </pc:docMkLst>
      <pc:sldChg chg="modSp mod">
        <pc:chgData name="Anderson, Troy" userId="04de3903-03dd-44db-8353-3f14e4dd6886" providerId="ADAL" clId="{FA67432E-C8A8-4707-8C83-A45694290A08}" dt="2022-08-07T14:24:26.705" v="2324" actId="255"/>
        <pc:sldMkLst>
          <pc:docMk/>
          <pc:sldMk cId="530499478" sldId="258"/>
        </pc:sldMkLst>
        <pc:spChg chg="mod">
          <ac:chgData name="Anderson, Troy" userId="04de3903-03dd-44db-8353-3f14e4dd6886" providerId="ADAL" clId="{FA67432E-C8A8-4707-8C83-A45694290A08}" dt="2022-08-07T14:24:26.705" v="2324" actId="255"/>
          <ac:spMkLst>
            <pc:docMk/>
            <pc:sldMk cId="530499478" sldId="258"/>
            <ac:spMk id="4" creationId="{00000000-0000-0000-0000-000000000000}"/>
          </ac:spMkLst>
        </pc:spChg>
      </pc:sldChg>
      <pc:sldChg chg="modSp mod">
        <pc:chgData name="Anderson, Troy" userId="04de3903-03dd-44db-8353-3f14e4dd6886" providerId="ADAL" clId="{FA67432E-C8A8-4707-8C83-A45694290A08}" dt="2022-07-13T19:02:40.147" v="11" actId="20577"/>
        <pc:sldMkLst>
          <pc:docMk/>
          <pc:sldMk cId="730603795" sldId="260"/>
        </pc:sldMkLst>
        <pc:spChg chg="mod">
          <ac:chgData name="Anderson, Troy" userId="04de3903-03dd-44db-8353-3f14e4dd6886" providerId="ADAL" clId="{FA67432E-C8A8-4707-8C83-A45694290A08}" dt="2022-07-13T19:02:40.147" v="11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Anderson, Troy" userId="04de3903-03dd-44db-8353-3f14e4dd6886" providerId="ADAL" clId="{FA67432E-C8A8-4707-8C83-A45694290A08}" dt="2022-08-06T17:58:44.625" v="1066" actId="14100"/>
        <pc:sldMkLst>
          <pc:docMk/>
          <pc:sldMk cId="3190927396" sldId="267"/>
        </pc:sldMkLst>
        <pc:spChg chg="mod">
          <ac:chgData name="Anderson, Troy" userId="04de3903-03dd-44db-8353-3f14e4dd6886" providerId="ADAL" clId="{FA67432E-C8A8-4707-8C83-A45694290A08}" dt="2022-08-06T17:58:38.271" v="1065" actId="1036"/>
          <ac:spMkLst>
            <pc:docMk/>
            <pc:sldMk cId="3190927396" sldId="267"/>
            <ac:spMk id="6" creationId="{9C7C0899-E457-4E0E-9843-38E0B3739B05}"/>
          </ac:spMkLst>
        </pc:spChg>
        <pc:picChg chg="add del mod">
          <ac:chgData name="Anderson, Troy" userId="04de3903-03dd-44db-8353-3f14e4dd6886" providerId="ADAL" clId="{FA67432E-C8A8-4707-8C83-A45694290A08}" dt="2022-08-06T17:55:57.229" v="1040" actId="478"/>
          <ac:picMkLst>
            <pc:docMk/>
            <pc:sldMk cId="3190927396" sldId="267"/>
            <ac:picMk id="5" creationId="{E7BF534A-9168-409A-B766-F0CB945E93C6}"/>
          </ac:picMkLst>
        </pc:picChg>
        <pc:picChg chg="add mod">
          <ac:chgData name="Anderson, Troy" userId="04de3903-03dd-44db-8353-3f14e4dd6886" providerId="ADAL" clId="{FA67432E-C8A8-4707-8C83-A45694290A08}" dt="2022-08-06T17:58:44.625" v="1066" actId="14100"/>
          <ac:picMkLst>
            <pc:docMk/>
            <pc:sldMk cId="3190927396" sldId="267"/>
            <ac:picMk id="8" creationId="{20424DB1-1B90-468E-93E7-BB91150154F4}"/>
          </ac:picMkLst>
        </pc:picChg>
      </pc:sldChg>
      <pc:sldChg chg="modSp mod">
        <pc:chgData name="Anderson, Troy" userId="04de3903-03dd-44db-8353-3f14e4dd6886" providerId="ADAL" clId="{FA67432E-C8A8-4707-8C83-A45694290A08}" dt="2022-08-06T18:50:34.597" v="1144" actId="20577"/>
        <pc:sldMkLst>
          <pc:docMk/>
          <pc:sldMk cId="135025254" sldId="294"/>
        </pc:sldMkLst>
        <pc:spChg chg="mod">
          <ac:chgData name="Anderson, Troy" userId="04de3903-03dd-44db-8353-3f14e4dd6886" providerId="ADAL" clId="{FA67432E-C8A8-4707-8C83-A45694290A08}" dt="2022-07-13T19:17:50.892" v="277" actId="20577"/>
          <ac:spMkLst>
            <pc:docMk/>
            <pc:sldMk cId="135025254" sldId="294"/>
            <ac:spMk id="6" creationId="{00000000-0000-0000-0000-000000000000}"/>
          </ac:spMkLst>
        </pc:spChg>
        <pc:graphicFrameChg chg="mod modGraphic">
          <ac:chgData name="Anderson, Troy" userId="04de3903-03dd-44db-8353-3f14e4dd6886" providerId="ADAL" clId="{FA67432E-C8A8-4707-8C83-A45694290A08}" dt="2022-08-06T18:50:34.597" v="1144" actId="20577"/>
          <ac:graphicFrameMkLst>
            <pc:docMk/>
            <pc:sldMk cId="135025254" sldId="294"/>
            <ac:graphicFrameMk id="3" creationId="{00000000-0000-0000-0000-000000000000}"/>
          </ac:graphicFrameMkLst>
        </pc:graphicFrameChg>
        <pc:graphicFrameChg chg="mod">
          <ac:chgData name="Anderson, Troy" userId="04de3903-03dd-44db-8353-3f14e4dd6886" providerId="ADAL" clId="{FA67432E-C8A8-4707-8C83-A45694290A08}" dt="2022-07-13T19:21:40.543" v="376" actId="1036"/>
          <ac:graphicFrameMkLst>
            <pc:docMk/>
            <pc:sldMk cId="135025254" sldId="294"/>
            <ac:graphicFrameMk id="9" creationId="{00000000-0000-0000-0000-000000000000}"/>
          </ac:graphicFrameMkLst>
        </pc:graphicFrameChg>
      </pc:sldChg>
      <pc:sldChg chg="modSp mod">
        <pc:chgData name="Anderson, Troy" userId="04de3903-03dd-44db-8353-3f14e4dd6886" providerId="ADAL" clId="{FA67432E-C8A8-4707-8C83-A45694290A08}" dt="2022-08-08T14:28:56.279" v="2352" actId="6549"/>
        <pc:sldMkLst>
          <pc:docMk/>
          <pc:sldMk cId="4064255820" sldId="318"/>
        </pc:sldMkLst>
        <pc:spChg chg="mod">
          <ac:chgData name="Anderson, Troy" userId="04de3903-03dd-44db-8353-3f14e4dd6886" providerId="ADAL" clId="{FA67432E-C8A8-4707-8C83-A45694290A08}" dt="2022-08-08T14:28:56.279" v="2352" actId="6549"/>
          <ac:spMkLst>
            <pc:docMk/>
            <pc:sldMk cId="4064255820" sldId="318"/>
            <ac:spMk id="3" creationId="{00000000-0000-0000-0000-000000000000}"/>
          </ac:spMkLst>
        </pc:spChg>
      </pc:sldChg>
      <pc:sldChg chg="addSp delSp modSp mod">
        <pc:chgData name="Anderson, Troy" userId="04de3903-03dd-44db-8353-3f14e4dd6886" providerId="ADAL" clId="{FA67432E-C8A8-4707-8C83-A45694290A08}" dt="2022-08-08T19:59:27.403" v="2422" actId="400"/>
        <pc:sldMkLst>
          <pc:docMk/>
          <pc:sldMk cId="3993419778" sldId="350"/>
        </pc:sldMkLst>
        <pc:spChg chg="add del mod">
          <ac:chgData name="Anderson, Troy" userId="04de3903-03dd-44db-8353-3f14e4dd6886" providerId="ADAL" clId="{FA67432E-C8A8-4707-8C83-A45694290A08}" dt="2022-08-06T22:47:12.463" v="1232" actId="478"/>
          <ac:spMkLst>
            <pc:docMk/>
            <pc:sldMk cId="3993419778" sldId="350"/>
            <ac:spMk id="4" creationId="{5EB9D642-4126-4425-AAFB-CC7EAF74E951}"/>
          </ac:spMkLst>
        </pc:spChg>
        <pc:spChg chg="del">
          <ac:chgData name="Anderson, Troy" userId="04de3903-03dd-44db-8353-3f14e4dd6886" providerId="ADAL" clId="{FA67432E-C8A8-4707-8C83-A45694290A08}" dt="2022-08-07T02:32:21.036" v="2114" actId="478"/>
          <ac:spMkLst>
            <pc:docMk/>
            <pc:sldMk cId="3993419778" sldId="350"/>
            <ac:spMk id="20" creationId="{90D0A3E3-81C0-4479-B6A5-5D45DF0A83DC}"/>
          </ac:spMkLst>
        </pc:spChg>
        <pc:spChg chg="mod">
          <ac:chgData name="Anderson, Troy" userId="04de3903-03dd-44db-8353-3f14e4dd6886" providerId="ADAL" clId="{FA67432E-C8A8-4707-8C83-A45694290A08}" dt="2022-07-13T19:04:50.508" v="82" actId="207"/>
          <ac:spMkLst>
            <pc:docMk/>
            <pc:sldMk cId="3993419778" sldId="350"/>
            <ac:spMk id="27" creationId="{91228DEC-7DCD-4F3E-B94B-ED94A1A58744}"/>
          </ac:spMkLst>
        </pc:spChg>
        <pc:spChg chg="mod">
          <ac:chgData name="Anderson, Troy" userId="04de3903-03dd-44db-8353-3f14e4dd6886" providerId="ADAL" clId="{FA67432E-C8A8-4707-8C83-A45694290A08}" dt="2022-08-08T14:29:41.269" v="2372" actId="404"/>
          <ac:spMkLst>
            <pc:docMk/>
            <pc:sldMk cId="3993419778" sldId="350"/>
            <ac:spMk id="31" creationId="{FAFD570D-FC2B-499D-ABED-C30625E18FC6}"/>
          </ac:spMkLst>
        </pc:spChg>
        <pc:spChg chg="mod">
          <ac:chgData name="Anderson, Troy" userId="04de3903-03dd-44db-8353-3f14e4dd6886" providerId="ADAL" clId="{FA67432E-C8A8-4707-8C83-A45694290A08}" dt="2022-08-08T19:59:27.403" v="2422" actId="400"/>
          <ac:spMkLst>
            <pc:docMk/>
            <pc:sldMk cId="3993419778" sldId="350"/>
            <ac:spMk id="34" creationId="{CE0C8AE6-860B-445E-B2AB-379DA8C8C9D5}"/>
          </ac:spMkLst>
        </pc:spChg>
        <pc:spChg chg="del mod">
          <ac:chgData name="Anderson, Troy" userId="04de3903-03dd-44db-8353-3f14e4dd6886" providerId="ADAL" clId="{FA67432E-C8A8-4707-8C83-A45694290A08}" dt="2022-08-06T17:07:14.328" v="864" actId="478"/>
          <ac:spMkLst>
            <pc:docMk/>
            <pc:sldMk cId="3993419778" sldId="350"/>
            <ac:spMk id="35" creationId="{3860C0A6-4EEB-4927-A324-0A45CB5BF0F1}"/>
          </ac:spMkLst>
        </pc:spChg>
        <pc:spChg chg="add mod">
          <ac:chgData name="Anderson, Troy" userId="04de3903-03dd-44db-8353-3f14e4dd6886" providerId="ADAL" clId="{FA67432E-C8A8-4707-8C83-A45694290A08}" dt="2022-08-06T17:04:53.518" v="820" actId="1035"/>
          <ac:spMkLst>
            <pc:docMk/>
            <pc:sldMk cId="3993419778" sldId="350"/>
            <ac:spMk id="42" creationId="{AED6FA2E-F32D-4CAD-AA7A-8FCEF8211977}"/>
          </ac:spMkLst>
        </pc:spChg>
        <pc:spChg chg="mod">
          <ac:chgData name="Anderson, Troy" userId="04de3903-03dd-44db-8353-3f14e4dd6886" providerId="ADAL" clId="{FA67432E-C8A8-4707-8C83-A45694290A08}" dt="2022-08-06T17:04:37.212" v="813" actId="1036"/>
          <ac:spMkLst>
            <pc:docMk/>
            <pc:sldMk cId="3993419778" sldId="350"/>
            <ac:spMk id="45" creationId="{BEA8AD31-63DF-4AB9-B1FF-AD64C697916A}"/>
          </ac:spMkLst>
        </pc:spChg>
        <pc:spChg chg="mod">
          <ac:chgData name="Anderson, Troy" userId="04de3903-03dd-44db-8353-3f14e4dd6886" providerId="ADAL" clId="{FA67432E-C8A8-4707-8C83-A45694290A08}" dt="2022-08-06T17:06:58.093" v="863" actId="1036"/>
          <ac:spMkLst>
            <pc:docMk/>
            <pc:sldMk cId="3993419778" sldId="350"/>
            <ac:spMk id="46" creationId="{C9A94A39-F269-4008-BF6D-A1AB4E265B9E}"/>
          </ac:spMkLst>
        </pc:spChg>
        <pc:spChg chg="mod">
          <ac:chgData name="Anderson, Troy" userId="04de3903-03dd-44db-8353-3f14e4dd6886" providerId="ADAL" clId="{FA67432E-C8A8-4707-8C83-A45694290A08}" dt="2022-08-06T17:10:23.102" v="938" actId="6549"/>
          <ac:spMkLst>
            <pc:docMk/>
            <pc:sldMk cId="3993419778" sldId="350"/>
            <ac:spMk id="50" creationId="{0F180DDC-31F0-4FDE-9149-5350629C28EA}"/>
          </ac:spMkLst>
        </pc:spChg>
        <pc:spChg chg="mod">
          <ac:chgData name="Anderson, Troy" userId="04de3903-03dd-44db-8353-3f14e4dd6886" providerId="ADAL" clId="{FA67432E-C8A8-4707-8C83-A45694290A08}" dt="2022-07-13T19:04:38.180" v="79" actId="207"/>
          <ac:spMkLst>
            <pc:docMk/>
            <pc:sldMk cId="3993419778" sldId="350"/>
            <ac:spMk id="56" creationId="{D0B54A94-E156-4367-B642-F8C3A3B97E4E}"/>
          </ac:spMkLst>
        </pc:spChg>
        <pc:spChg chg="add mod">
          <ac:chgData name="Anderson, Troy" userId="04de3903-03dd-44db-8353-3f14e4dd6886" providerId="ADAL" clId="{FA67432E-C8A8-4707-8C83-A45694290A08}" dt="2022-08-06T17:06:49.232" v="857" actId="1035"/>
          <ac:spMkLst>
            <pc:docMk/>
            <pc:sldMk cId="3993419778" sldId="350"/>
            <ac:spMk id="58" creationId="{0C52B2B0-E72D-4290-A430-8579FC3421E7}"/>
          </ac:spMkLst>
        </pc:spChg>
        <pc:spChg chg="add mod">
          <ac:chgData name="Anderson, Troy" userId="04de3903-03dd-44db-8353-3f14e4dd6886" providerId="ADAL" clId="{FA67432E-C8A8-4707-8C83-A45694290A08}" dt="2022-08-06T17:05:19.863" v="838" actId="20577"/>
          <ac:spMkLst>
            <pc:docMk/>
            <pc:sldMk cId="3993419778" sldId="350"/>
            <ac:spMk id="59" creationId="{B9289A21-4522-4B32-AD58-E449A3719C43}"/>
          </ac:spMkLst>
        </pc:spChg>
        <pc:spChg chg="add mod">
          <ac:chgData name="Anderson, Troy" userId="04de3903-03dd-44db-8353-3f14e4dd6886" providerId="ADAL" clId="{FA67432E-C8A8-4707-8C83-A45694290A08}" dt="2022-08-06T17:10:02.457" v="937" actId="1035"/>
          <ac:spMkLst>
            <pc:docMk/>
            <pc:sldMk cId="3993419778" sldId="350"/>
            <ac:spMk id="61" creationId="{138C5F6D-835D-41DA-8C94-EADF810A990A}"/>
          </ac:spMkLst>
        </pc:spChg>
        <pc:spChg chg="add mod">
          <ac:chgData name="Anderson, Troy" userId="04de3903-03dd-44db-8353-3f14e4dd6886" providerId="ADAL" clId="{FA67432E-C8A8-4707-8C83-A45694290A08}" dt="2022-08-06T22:47:57.831" v="1239" actId="1035"/>
          <ac:spMkLst>
            <pc:docMk/>
            <pc:sldMk cId="3993419778" sldId="350"/>
            <ac:spMk id="62" creationId="{26A59DB2-6E17-4654-9936-00CE69A70D0D}"/>
          </ac:spMkLst>
        </pc:spChg>
        <pc:graphicFrameChg chg="mod modGraphic">
          <ac:chgData name="Anderson, Troy" userId="04de3903-03dd-44db-8353-3f14e4dd6886" providerId="ADAL" clId="{FA67432E-C8A8-4707-8C83-A45694290A08}" dt="2022-08-08T14:29:19.778" v="2362" actId="207"/>
          <ac:graphicFrameMkLst>
            <pc:docMk/>
            <pc:sldMk cId="3993419778" sldId="350"/>
            <ac:graphicFrameMk id="33" creationId="{00000000-0000-0000-0000-000000000000}"/>
          </ac:graphicFrameMkLst>
        </pc:graphicFrameChg>
        <pc:graphicFrameChg chg="modGraphic">
          <ac:chgData name="Anderson, Troy" userId="04de3903-03dd-44db-8353-3f14e4dd6886" providerId="ADAL" clId="{FA67432E-C8A8-4707-8C83-A45694290A08}" dt="2022-08-08T14:34:25.740" v="2419" actId="14734"/>
          <ac:graphicFrameMkLst>
            <pc:docMk/>
            <pc:sldMk cId="3993419778" sldId="350"/>
            <ac:graphicFrameMk id="40" creationId="{BB347731-9DCF-4A6B-84CF-377681286AF3}"/>
          </ac:graphicFrameMkLst>
        </pc:graphicFrameChg>
        <pc:cxnChg chg="mod">
          <ac:chgData name="Anderson, Troy" userId="04de3903-03dd-44db-8353-3f14e4dd6886" providerId="ADAL" clId="{FA67432E-C8A8-4707-8C83-A45694290A08}" dt="2022-08-08T18:19:23.934" v="2421" actId="1037"/>
          <ac:cxnSpMkLst>
            <pc:docMk/>
            <pc:sldMk cId="3993419778" sldId="350"/>
            <ac:cxnSpMk id="7" creationId="{99B9C6D4-11C5-47F2-9A77-D346BD8B2C81}"/>
          </ac:cxnSpMkLst>
        </pc:cxnChg>
        <pc:cxnChg chg="add mod">
          <ac:chgData name="Anderson, Troy" userId="04de3903-03dd-44db-8353-3f14e4dd6886" providerId="ADAL" clId="{FA67432E-C8A8-4707-8C83-A45694290A08}" dt="2022-08-06T17:09:38.005" v="904" actId="1076"/>
          <ac:cxnSpMkLst>
            <pc:docMk/>
            <pc:sldMk cId="3993419778" sldId="350"/>
            <ac:cxnSpMk id="60" creationId="{0C9B1850-F42C-4A3D-9964-785D92FD07F7}"/>
          </ac:cxnSpMkLst>
        </pc:cxnChg>
      </pc:sldChg>
      <pc:sldChg chg="del">
        <pc:chgData name="Anderson, Troy" userId="04de3903-03dd-44db-8353-3f14e4dd6886" providerId="ADAL" clId="{FA67432E-C8A8-4707-8C83-A45694290A08}" dt="2022-07-13T19:06:51.656" v="122" actId="2696"/>
        <pc:sldMkLst>
          <pc:docMk/>
          <pc:sldMk cId="778800923" sldId="351"/>
        </pc:sldMkLst>
      </pc:sldChg>
      <pc:sldChg chg="modSp mod">
        <pc:chgData name="Anderson, Troy" userId="04de3903-03dd-44db-8353-3f14e4dd6886" providerId="ADAL" clId="{FA67432E-C8A8-4707-8C83-A45694290A08}" dt="2022-08-06T18:57:40.430" v="1201" actId="20577"/>
        <pc:sldMkLst>
          <pc:docMk/>
          <pc:sldMk cId="3836819165" sldId="355"/>
        </pc:sldMkLst>
        <pc:spChg chg="mod">
          <ac:chgData name="Anderson, Troy" userId="04de3903-03dd-44db-8353-3f14e4dd6886" providerId="ADAL" clId="{FA67432E-C8A8-4707-8C83-A45694290A08}" dt="2022-08-06T18:57:40.430" v="1201" actId="20577"/>
          <ac:spMkLst>
            <pc:docMk/>
            <pc:sldMk cId="3836819165" sldId="355"/>
            <ac:spMk id="3" creationId="{00000000-0000-0000-0000-000000000000}"/>
          </ac:spMkLst>
        </pc:spChg>
      </pc:sldChg>
      <pc:sldChg chg="addSp delSp modSp add mod">
        <pc:chgData name="Anderson, Troy" userId="04de3903-03dd-44db-8353-3f14e4dd6886" providerId="ADAL" clId="{FA67432E-C8A8-4707-8C83-A45694290A08}" dt="2022-08-08T21:13:20.254" v="2444" actId="20577"/>
        <pc:sldMkLst>
          <pc:docMk/>
          <pc:sldMk cId="2944727326" sldId="356"/>
        </pc:sldMkLst>
        <pc:spChg chg="mod">
          <ac:chgData name="Anderson, Troy" userId="04de3903-03dd-44db-8353-3f14e4dd6886" providerId="ADAL" clId="{FA67432E-C8A8-4707-8C83-A45694290A08}" dt="2022-08-07T14:14:16.913" v="2247" actId="14100"/>
          <ac:spMkLst>
            <pc:docMk/>
            <pc:sldMk cId="2944727326" sldId="356"/>
            <ac:spMk id="2" creationId="{00000000-0000-0000-0000-000000000000}"/>
          </ac:spMkLst>
        </pc:spChg>
        <pc:spChg chg="add mod">
          <ac:chgData name="Anderson, Troy" userId="04de3903-03dd-44db-8353-3f14e4dd6886" providerId="ADAL" clId="{FA67432E-C8A8-4707-8C83-A45694290A08}" dt="2022-08-07T05:13:37.798" v="2193" actId="14100"/>
          <ac:spMkLst>
            <pc:docMk/>
            <pc:sldMk cId="2944727326" sldId="356"/>
            <ac:spMk id="5" creationId="{0B789725-3FE4-47E3-B877-0A8DFFBAF07A}"/>
          </ac:spMkLst>
        </pc:spChg>
        <pc:spChg chg="del">
          <ac:chgData name="Anderson, Troy" userId="04de3903-03dd-44db-8353-3f14e4dd6886" providerId="ADAL" clId="{FA67432E-C8A8-4707-8C83-A45694290A08}" dt="2022-07-13T19:13:13.976" v="196" actId="478"/>
          <ac:spMkLst>
            <pc:docMk/>
            <pc:sldMk cId="2944727326" sldId="356"/>
            <ac:spMk id="6" creationId="{00000000-0000-0000-0000-000000000000}"/>
          </ac:spMkLst>
        </pc:spChg>
        <pc:graphicFrameChg chg="mod modGraphic">
          <ac:chgData name="Anderson, Troy" userId="04de3903-03dd-44db-8353-3f14e4dd6886" providerId="ADAL" clId="{FA67432E-C8A8-4707-8C83-A45694290A08}" dt="2022-08-08T21:13:20.254" v="2444" actId="20577"/>
          <ac:graphicFrameMkLst>
            <pc:docMk/>
            <pc:sldMk cId="2944727326" sldId="356"/>
            <ac:graphicFrameMk id="3" creationId="{00000000-0000-0000-0000-000000000000}"/>
          </ac:graphicFrameMkLst>
        </pc:graphicFrameChg>
        <pc:graphicFrameChg chg="del">
          <ac:chgData name="Anderson, Troy" userId="04de3903-03dd-44db-8353-3f14e4dd6886" providerId="ADAL" clId="{FA67432E-C8A8-4707-8C83-A45694290A08}" dt="2022-07-13T19:13:10.786" v="195" actId="478"/>
          <ac:graphicFrameMkLst>
            <pc:docMk/>
            <pc:sldMk cId="2944727326" sldId="356"/>
            <ac:graphicFrameMk id="9" creationId="{00000000-0000-0000-0000-000000000000}"/>
          </ac:graphicFrameMkLst>
        </pc:graphicFrameChg>
      </pc:sldChg>
      <pc:sldChg chg="modSp add del mod">
        <pc:chgData name="Anderson, Troy" userId="04de3903-03dd-44db-8353-3f14e4dd6886" providerId="ADAL" clId="{FA67432E-C8A8-4707-8C83-A45694290A08}" dt="2022-08-07T14:23:27.576" v="2286" actId="47"/>
        <pc:sldMkLst>
          <pc:docMk/>
          <pc:sldMk cId="1703328338" sldId="357"/>
        </pc:sldMkLst>
        <pc:spChg chg="mod">
          <ac:chgData name="Anderson, Troy" userId="04de3903-03dd-44db-8353-3f14e4dd6886" providerId="ADAL" clId="{FA67432E-C8A8-4707-8C83-A45694290A08}" dt="2022-07-14T14:12:05.544" v="546" actId="20577"/>
          <ac:spMkLst>
            <pc:docMk/>
            <pc:sldMk cId="1703328338" sldId="357"/>
            <ac:spMk id="2" creationId="{00000000-0000-0000-0000-000000000000}"/>
          </ac:spMkLst>
        </pc:spChg>
        <pc:graphicFrameChg chg="modGraphic">
          <ac:chgData name="Anderson, Troy" userId="04de3903-03dd-44db-8353-3f14e4dd6886" providerId="ADAL" clId="{FA67432E-C8A8-4707-8C83-A45694290A08}" dt="2022-07-14T14:26:16.972" v="575" actId="14734"/>
          <ac:graphicFrameMkLst>
            <pc:docMk/>
            <pc:sldMk cId="1703328338" sldId="357"/>
            <ac:graphicFrameMk id="3" creationId="{00000000-0000-0000-0000-000000000000}"/>
          </ac:graphicFrameMkLst>
        </pc:graphicFrameChg>
      </pc:sldChg>
      <pc:sldMasterChg chg="modSldLayout">
        <pc:chgData name="Anderson, Troy" userId="04de3903-03dd-44db-8353-3f14e4dd6886" providerId="ADAL" clId="{FA67432E-C8A8-4707-8C83-A45694290A08}" dt="2022-07-13T19:02:59.261" v="21" actId="20577"/>
        <pc:sldMasterMkLst>
          <pc:docMk/>
          <pc:sldMasterMk cId="3058975864" sldId="2147483648"/>
        </pc:sldMasterMkLst>
        <pc:sldLayoutChg chg="modSp mod">
          <pc:chgData name="Anderson, Troy" userId="04de3903-03dd-44db-8353-3f14e4dd6886" providerId="ADAL" clId="{FA67432E-C8A8-4707-8C83-A45694290A08}" dt="2022-07-13T19:02:59.261" v="21" actId="20577"/>
          <pc:sldLayoutMkLst>
            <pc:docMk/>
            <pc:sldMasterMk cId="3058975864" sldId="2147483648"/>
            <pc:sldLayoutMk cId="2790084855" sldId="2147483650"/>
          </pc:sldLayoutMkLst>
          <pc:spChg chg="mod">
            <ac:chgData name="Anderson, Troy" userId="04de3903-03dd-44db-8353-3f14e4dd6886" providerId="ADAL" clId="{FA67432E-C8A8-4707-8C83-A45694290A08}" dt="2022-07-13T19:02:59.261" v="21" actId="20577"/>
            <ac:spMkLst>
              <pc:docMk/>
              <pc:sldMasterMk cId="3058975864" sldId="2147483648"/>
              <pc:sldLayoutMk cId="2790084855" sldId="2147483650"/>
              <ac:spMk id="10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8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92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45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8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37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August 2022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August 11, 2022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FD17AAD-4439-4FA6-B30B-F20DA6AB470A}"/>
              </a:ext>
            </a:extLst>
          </p:cNvPr>
          <p:cNvSpPr/>
          <p:nvPr/>
        </p:nvSpPr>
        <p:spPr>
          <a:xfrm>
            <a:off x="758381" y="1447800"/>
            <a:ext cx="8229600" cy="449500"/>
          </a:xfrm>
          <a:prstGeom prst="round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E8BD96C-200F-4CE0-88D1-A1D7232F3924}"/>
              </a:ext>
            </a:extLst>
          </p:cNvPr>
          <p:cNvSpPr/>
          <p:nvPr/>
        </p:nvSpPr>
        <p:spPr>
          <a:xfrm>
            <a:off x="760142" y="3601611"/>
            <a:ext cx="8229600" cy="876242"/>
          </a:xfrm>
          <a:prstGeom prst="round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B28C31B-4DA4-41FD-92F9-21A7A444EE19}"/>
              </a:ext>
            </a:extLst>
          </p:cNvPr>
          <p:cNvSpPr/>
          <p:nvPr/>
        </p:nvSpPr>
        <p:spPr>
          <a:xfrm>
            <a:off x="762000" y="1897299"/>
            <a:ext cx="8229600" cy="536627"/>
          </a:xfrm>
          <a:prstGeom prst="round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64D04A8-3432-4148-B31D-80F956226D4A}"/>
              </a:ext>
            </a:extLst>
          </p:cNvPr>
          <p:cNvSpPr/>
          <p:nvPr/>
        </p:nvSpPr>
        <p:spPr>
          <a:xfrm>
            <a:off x="762000" y="2426862"/>
            <a:ext cx="8229600" cy="645119"/>
          </a:xfrm>
          <a:prstGeom prst="round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C48A5F0-372F-4F55-AF0F-87CED616BBA5}"/>
              </a:ext>
            </a:extLst>
          </p:cNvPr>
          <p:cNvSpPr/>
          <p:nvPr/>
        </p:nvSpPr>
        <p:spPr>
          <a:xfrm>
            <a:off x="758381" y="4478571"/>
            <a:ext cx="8229600" cy="520365"/>
          </a:xfrm>
          <a:prstGeom prst="round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DAB889-B503-4BBA-9892-497E5DA71A5A}"/>
              </a:ext>
            </a:extLst>
          </p:cNvPr>
          <p:cNvSpPr/>
          <p:nvPr/>
        </p:nvSpPr>
        <p:spPr>
          <a:xfrm>
            <a:off x="762000" y="3071982"/>
            <a:ext cx="8229600" cy="526071"/>
          </a:xfrm>
          <a:prstGeom prst="round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57150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BES Combo Model 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8991600" cy="4800600"/>
          </a:xfrm>
        </p:spPr>
        <p:txBody>
          <a:bodyPr/>
          <a:lstStyle/>
          <a:p>
            <a:pPr lvl="1">
              <a:tabLst>
                <a:tab pos="2176463" algn="l"/>
                <a:tab pos="7199313" algn="l"/>
              </a:tabLst>
            </a:pPr>
            <a:r>
              <a:rPr lang="en-US" sz="1400" b="1" dirty="0"/>
              <a:t>PR353-01  BES Combo Model Implementation </a:t>
            </a:r>
            <a:r>
              <a:rPr lang="en-US" sz="1400" dirty="0"/>
              <a:t>–</a:t>
            </a:r>
            <a:r>
              <a:rPr lang="en-US" sz="1400" b="1" dirty="0"/>
              <a:t> </a:t>
            </a:r>
            <a:r>
              <a:rPr lang="en-US" sz="1400" dirty="0">
                <a:solidFill>
                  <a:schemeClr val="accent3">
                    <a:lumMod val="50000"/>
                  </a:schemeClr>
                </a:solidFill>
              </a:rPr>
              <a:t>decoupled into separate efforts below</a:t>
            </a:r>
          </a:p>
          <a:p>
            <a:pPr lvl="1">
              <a:tabLst>
                <a:tab pos="2176463" algn="l"/>
                <a:tab pos="7199313" algn="l"/>
              </a:tabLst>
            </a:pPr>
            <a:endParaRPr lang="en-US" sz="300" dirty="0">
              <a:solidFill>
                <a:schemeClr val="accent3">
                  <a:lumMod val="50000"/>
                </a:schemeClr>
              </a:solidFill>
            </a:endParaRP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NPRR987	 – BESTF-3 ESR Contribution to Physical Responsive Capability 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and RT On-Line Reserve Capacity Calcs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chemeClr val="accent3">
                    <a:lumMod val="75000"/>
                  </a:schemeClr>
                </a:solidFill>
              </a:rPr>
              <a:t>TARGETING IMPLEMENTATION IN 2022-R5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500" dirty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NPRR1002	– BESTF-5 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ESR Single Model Registration and</a:t>
            </a:r>
            <a:r>
              <a:rPr lang="en-US" sz="1100" dirty="0"/>
              <a:t> Charging Restrictions in Emergency Conditions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chemeClr val="accent3">
                    <a:lumMod val="75000"/>
                  </a:schemeClr>
                </a:solidFill>
              </a:rPr>
              <a:t>TARGETING IMPLEMENTATION IN 2022-R5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500" b="1" dirty="0">
              <a:solidFill>
                <a:srgbClr val="FF0000"/>
              </a:solidFill>
            </a:endParaRP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NPRR989	– BESTF-1 ESR Technical Requirements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NPRR1038	– BESTF-8 Limited Exemption from Reactive Power Requirements for Certain ESRs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rgbClr val="FF0000"/>
                </a:solidFill>
              </a:rPr>
              <a:t>POTENTIAL IMPLEMENTATION IN 2022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500" dirty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NPRR1002	– BESTF-5 ESR Single Model Registration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 and Charging Restrictions in Emergency Conditions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rgbClr val="FF0000"/>
                </a:solidFill>
              </a:rPr>
              <a:t>RUN IN PARALLEL WITH RARF REPLACEMENT – TARGET GO-LIVE 2023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500" b="1" dirty="0">
              <a:solidFill>
                <a:srgbClr val="FF0000"/>
              </a:solidFill>
            </a:endParaRP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NPRR963 	– Base Point Deviation Settlement &amp; Deployment Performance Metrics for ESRs (Combo Model)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NPRR987	– BESTF-3 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ESR Contribution to Physical Responsive Capability and </a:t>
            </a:r>
            <a:r>
              <a:rPr lang="en-US" sz="1100" dirty="0"/>
              <a:t>RT On-Line Reserve Capacity </a:t>
            </a:r>
            <a:r>
              <a:rPr lang="en-US" sz="1100" dirty="0" err="1"/>
              <a:t>Calcs</a:t>
            </a:r>
            <a:endParaRPr lang="en-US" sz="1100" dirty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NPRR1069	– Align Ancillary Service Responsibility for ESRs with NPRR987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rgbClr val="FF0000"/>
                </a:solidFill>
              </a:rPr>
              <a:t>EXPECTED IMPLEMENTATION AFTER ECRS IN 2023 (re-assessing delivery options in September)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500" dirty="0"/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dirty="0"/>
              <a:t>NPRR1026	– BESTF-7 Self-Limiting Facilities and Self-Limiting Resources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100" b="1" dirty="0">
                <a:solidFill>
                  <a:srgbClr val="FF0000"/>
                </a:solidFill>
              </a:rPr>
              <a:t>IMPLEMENTATION TIMELINE TBD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48679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6172200" y="247386"/>
            <a:ext cx="2819400" cy="4247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ESR: Energy Storage Resource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BES: Battery Energy Storage</a:t>
            </a:r>
          </a:p>
        </p:txBody>
      </p:sp>
    </p:spTree>
    <p:extLst>
      <p:ext uri="{BB962C8B-B14F-4D97-AF65-F5344CB8AC3E}">
        <p14:creationId xmlns:p14="http://schemas.microsoft.com/office/powerpoint/2010/main" val="2006856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990600"/>
            <a:ext cx="7391400" cy="4191000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Recent / Upcoming Project Highlights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2022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In-Flight Strategic Projects</a:t>
            </a:r>
          </a:p>
          <a:p>
            <a:pPr lvl="2">
              <a:tabLst>
                <a:tab pos="2117725" algn="l"/>
              </a:tabLst>
            </a:pPr>
            <a:r>
              <a:rPr lang="en-US" sz="1400" i="1" dirty="0"/>
              <a:t>Fast-Frequency Response (FFR) Advancement</a:t>
            </a:r>
          </a:p>
          <a:p>
            <a:pPr lvl="2">
              <a:tabLst>
                <a:tab pos="2117725" algn="l"/>
              </a:tabLst>
            </a:pPr>
            <a:r>
              <a:rPr lang="en-US" sz="1400" i="1" dirty="0"/>
              <a:t>NPRR1120 Create Firm Fuel Supply Service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Additional Project Status Information  </a:t>
            </a:r>
            <a:r>
              <a:rPr lang="en-US" sz="1200" i="1" dirty="0"/>
              <a:t>(new slide)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Options for Revision Requests with Impacts</a:t>
            </a:r>
          </a:p>
          <a:p>
            <a:pPr lvl="2">
              <a:tabLst>
                <a:tab pos="2117725" algn="l"/>
                <a:tab pos="2511425" algn="l"/>
              </a:tabLst>
            </a:pPr>
            <a:r>
              <a:rPr lang="en-US" sz="1400" i="1" dirty="0"/>
              <a:t>NPRR1058	– Resource Offer Modernization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Technology Working Group</a:t>
            </a:r>
          </a:p>
          <a:p>
            <a:pPr lvl="2">
              <a:tabLst>
                <a:tab pos="2117725" algn="l"/>
              </a:tabLst>
            </a:pPr>
            <a:r>
              <a:rPr lang="en-US" sz="1400" i="1" dirty="0"/>
              <a:t>8/4/2022 discussion points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Appendix</a:t>
            </a:r>
          </a:p>
          <a:p>
            <a:pPr lvl="2">
              <a:tabLst>
                <a:tab pos="2117725" algn="l"/>
              </a:tabLst>
            </a:pPr>
            <a:r>
              <a:rPr lang="en-US" sz="1400" i="1" dirty="0"/>
              <a:t>BES Combo Model Implementation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349323"/>
            <a:ext cx="7467600" cy="280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5943600" cy="470111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Recent / Upcoming Project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4953000"/>
          </a:xfrm>
        </p:spPr>
        <p:txBody>
          <a:bodyPr/>
          <a:lstStyle/>
          <a:p>
            <a:pPr>
              <a:tabLst>
                <a:tab pos="1712913" algn="l"/>
                <a:tab pos="2170113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2022 July Release – Off-Cycle – 7/15/2022	</a:t>
            </a:r>
            <a:r>
              <a:rPr lang="en-US" sz="1600" i="1" dirty="0">
                <a:solidFill>
                  <a:srgbClr val="00B050"/>
                </a:solidFill>
              </a:rPr>
              <a:t>Complete</a:t>
            </a:r>
          </a:p>
          <a:p>
            <a:pPr lvl="1">
              <a:tabLst>
                <a:tab pos="1712913" algn="l"/>
                <a:tab pos="2170113" algn="l"/>
                <a:tab pos="7199313" algn="l"/>
              </a:tabLst>
            </a:pPr>
            <a:r>
              <a:rPr lang="en-US" sz="1400" dirty="0"/>
              <a:t>NPRR1129	</a:t>
            </a:r>
            <a:r>
              <a:rPr lang="en-US" sz="1400" dirty="0">
                <a:latin typeface="Arial" panose="020B0604020202020204" pitchFamily="34" charset="0"/>
              </a:rPr>
              <a:t>– Posting ESI IDs of Transmission-Voltage Customer Opt-Outs</a:t>
            </a:r>
          </a:p>
          <a:p>
            <a:pPr>
              <a:tabLst>
                <a:tab pos="1712913" algn="l"/>
                <a:tab pos="2170113" algn="l"/>
                <a:tab pos="7199313" algn="l"/>
              </a:tabLst>
            </a:pPr>
            <a:endParaRPr lang="en-US" sz="1000" dirty="0">
              <a:latin typeface="Arial" panose="020B0604020202020204" pitchFamily="34" charset="0"/>
            </a:endParaRPr>
          </a:p>
          <a:p>
            <a:pPr>
              <a:tabLst>
                <a:tab pos="1771650" algn="l"/>
                <a:tab pos="2173288" algn="l"/>
                <a:tab pos="7199313" algn="l"/>
              </a:tabLst>
            </a:pPr>
            <a:r>
              <a:rPr lang="en-US" sz="1600" dirty="0"/>
              <a:t>2022 July Release –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</a:rPr>
              <a:t>R4</a:t>
            </a:r>
            <a:r>
              <a:rPr lang="en-US" sz="1600" dirty="0"/>
              <a:t> – 7/26/2022-7/28/2022	</a:t>
            </a:r>
            <a:r>
              <a:rPr lang="en-US" sz="1600" i="1" dirty="0">
                <a:solidFill>
                  <a:srgbClr val="00B050"/>
                </a:solidFill>
              </a:rPr>
              <a:t> Complete</a:t>
            </a:r>
            <a:endParaRPr lang="en-US" sz="1800" i="1" dirty="0">
              <a:solidFill>
                <a:srgbClr val="00B050"/>
              </a:solidFill>
            </a:endParaRPr>
          </a:p>
          <a:p>
            <a:pPr lvl="1">
              <a:tabLst>
                <a:tab pos="1712913" algn="l"/>
                <a:tab pos="2170113" algn="l"/>
                <a:tab pos="7199313" algn="l"/>
              </a:tabLst>
            </a:pPr>
            <a:r>
              <a:rPr lang="en-US" sz="1400" dirty="0"/>
              <a:t>NPRR1108	</a:t>
            </a:r>
            <a:r>
              <a:rPr lang="en-US" sz="1400" kern="0" dirty="0"/>
              <a:t>– </a:t>
            </a:r>
            <a:r>
              <a:rPr lang="en-US" sz="1400" dirty="0">
                <a:latin typeface="Arial" panose="020B0604020202020204" pitchFamily="34" charset="0"/>
              </a:rPr>
              <a:t>ERCOT Shall Approve or Deny All Resource Outage Requests</a:t>
            </a:r>
          </a:p>
          <a:p>
            <a:pPr lvl="2">
              <a:tabLst>
                <a:tab pos="1712913" algn="l"/>
                <a:tab pos="2170113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Report postings – see 7/19/2022 market notice</a:t>
            </a:r>
          </a:p>
          <a:p>
            <a:pPr>
              <a:tabLst>
                <a:tab pos="1712913" algn="l"/>
                <a:tab pos="2170113" algn="l"/>
                <a:tab pos="7199313" algn="l"/>
              </a:tabLst>
            </a:pPr>
            <a:endParaRPr lang="en-US" sz="1000" dirty="0">
              <a:latin typeface="Arial" panose="020B0604020202020204" pitchFamily="34" charset="0"/>
            </a:endParaRPr>
          </a:p>
          <a:p>
            <a:pPr>
              <a:tabLst>
                <a:tab pos="1712913" algn="l"/>
                <a:tab pos="2170113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2022 August Release – Off-Cycle – 8/16/2022	</a:t>
            </a:r>
            <a:r>
              <a:rPr lang="en-US" sz="1600" i="1" dirty="0">
                <a:solidFill>
                  <a:srgbClr val="00B050"/>
                </a:solidFill>
              </a:rPr>
              <a:t>In Flight</a:t>
            </a:r>
            <a:endParaRPr lang="en-US" sz="1800" i="1" dirty="0">
              <a:solidFill>
                <a:srgbClr val="00B050"/>
              </a:solidFill>
            </a:endParaRPr>
          </a:p>
          <a:p>
            <a:pPr lvl="1">
              <a:tabLst>
                <a:tab pos="1712913" algn="l"/>
                <a:tab pos="2170113" algn="l"/>
                <a:tab pos="7199313" algn="l"/>
              </a:tabLst>
            </a:pPr>
            <a:r>
              <a:rPr lang="en-US" sz="1400" dirty="0"/>
              <a:t>NPRR1108	</a:t>
            </a:r>
            <a:r>
              <a:rPr lang="en-US" sz="1400" kern="0" dirty="0"/>
              <a:t>– </a:t>
            </a:r>
            <a:r>
              <a:rPr lang="en-US" sz="1400" dirty="0">
                <a:latin typeface="Arial" panose="020B0604020202020204" pitchFamily="34" charset="0"/>
              </a:rPr>
              <a:t>ERCOT Shall Approve or Deny All Resource Outage Requests</a:t>
            </a:r>
          </a:p>
          <a:p>
            <a:pPr lvl="2">
              <a:tabLst>
                <a:tab pos="1712913" algn="l"/>
                <a:tab pos="2170113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Remainder of NPRR – see 8/5/2022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</a:rPr>
              <a:t>market notice</a:t>
            </a:r>
          </a:p>
          <a:p>
            <a:pPr lvl="1">
              <a:tabLst>
                <a:tab pos="1712913" algn="l"/>
                <a:tab pos="2170113" algn="l"/>
                <a:tab pos="7199313" algn="l"/>
              </a:tabLst>
            </a:pPr>
            <a:endParaRPr lang="en-US" sz="1000" dirty="0">
              <a:latin typeface="Arial" panose="020B0604020202020204" pitchFamily="34" charset="0"/>
            </a:endParaRPr>
          </a:p>
          <a:p>
            <a:pPr>
              <a:tabLst>
                <a:tab pos="1712913" algn="l"/>
                <a:tab pos="2170113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2022 October Release – </a:t>
            </a:r>
            <a:r>
              <a:rPr lang="en-US" sz="160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R5</a:t>
            </a:r>
            <a:r>
              <a:rPr lang="en-US" sz="1600" dirty="0">
                <a:latin typeface="Arial" panose="020B0604020202020204" pitchFamily="34" charset="0"/>
              </a:rPr>
              <a:t> – 10/4/2022-10/6/2022	</a:t>
            </a:r>
            <a:r>
              <a:rPr lang="en-US" sz="1600" i="1" dirty="0">
                <a:solidFill>
                  <a:srgbClr val="00B050"/>
                </a:solidFill>
              </a:rPr>
              <a:t>In Flight</a:t>
            </a:r>
            <a:endParaRPr lang="en-US" sz="1800" i="1" dirty="0">
              <a:solidFill>
                <a:srgbClr val="00B050"/>
              </a:solidFill>
            </a:endParaRPr>
          </a:p>
          <a:p>
            <a:pPr lvl="1">
              <a:tabLst>
                <a:tab pos="1712913" algn="l"/>
                <a:tab pos="2170113" algn="l"/>
                <a:tab pos="7199313" algn="l"/>
              </a:tabLst>
            </a:pPr>
            <a:r>
              <a:rPr lang="en-US" sz="1400" dirty="0"/>
              <a:t>NPRR987</a:t>
            </a:r>
            <a:r>
              <a:rPr lang="en-US" sz="1300" dirty="0"/>
              <a:t>	</a:t>
            </a:r>
            <a:r>
              <a:rPr lang="en-US" sz="1300" kern="0" dirty="0"/>
              <a:t>– </a:t>
            </a:r>
            <a:r>
              <a:rPr lang="en-US" sz="1300" b="0" i="0" dirty="0">
                <a:solidFill>
                  <a:srgbClr val="212529"/>
                </a:solidFill>
                <a:effectLst/>
                <a:latin typeface="Roboto" panose="02000000000000000000" pitchFamily="2" charset="0"/>
              </a:rPr>
              <a:t>BESTF-3 Energy Storage Resource Contribution to Physical Responsive Capability portion</a:t>
            </a:r>
            <a:endParaRPr lang="en-US" sz="1300" dirty="0"/>
          </a:p>
          <a:p>
            <a:pPr lvl="1">
              <a:tabLst>
                <a:tab pos="1712913" algn="l"/>
                <a:tab pos="2170113" algn="l"/>
                <a:tab pos="7199313" algn="l"/>
              </a:tabLst>
            </a:pPr>
            <a:r>
              <a:rPr lang="en-US" sz="1400" dirty="0"/>
              <a:t>NPRR1002</a:t>
            </a:r>
            <a:r>
              <a:rPr lang="en-US" sz="1400" kern="0" dirty="0"/>
              <a:t>	– </a:t>
            </a:r>
            <a:r>
              <a:rPr lang="en-US" sz="1400" b="0" i="0" dirty="0">
                <a:solidFill>
                  <a:srgbClr val="212529"/>
                </a:solidFill>
                <a:effectLst/>
                <a:latin typeface="Roboto" panose="02000000000000000000" pitchFamily="2" charset="0"/>
              </a:rPr>
              <a:t>BESTF-5 Charging Restrictions in Emergency Conditions portion</a:t>
            </a:r>
          </a:p>
          <a:p>
            <a:pPr lvl="1">
              <a:tabLst>
                <a:tab pos="1712913" algn="l"/>
                <a:tab pos="2170113" algn="l"/>
                <a:tab pos="7199313" algn="l"/>
              </a:tabLst>
            </a:pPr>
            <a:endParaRPr lang="en-US" sz="1000" dirty="0">
              <a:solidFill>
                <a:srgbClr val="212529"/>
              </a:solidFill>
              <a:latin typeface="Roboto" panose="02000000000000000000" pitchFamily="2" charset="0"/>
            </a:endParaRPr>
          </a:p>
          <a:p>
            <a:pPr>
              <a:tabLst>
                <a:tab pos="1712913" algn="l"/>
                <a:tab pos="2170113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2022 October Release – Off-Cycle – 10/13/2022	</a:t>
            </a:r>
            <a:r>
              <a:rPr lang="en-US" sz="1600" i="1" dirty="0">
                <a:solidFill>
                  <a:srgbClr val="00B050"/>
                </a:solidFill>
              </a:rPr>
              <a:t>In Flight</a:t>
            </a:r>
            <a:endParaRPr lang="en-US" sz="1800" i="1" dirty="0">
              <a:solidFill>
                <a:srgbClr val="00B050"/>
              </a:solidFill>
            </a:endParaRPr>
          </a:p>
          <a:p>
            <a:pPr lvl="1">
              <a:tabLst>
                <a:tab pos="1712913" algn="l"/>
                <a:tab pos="2170113" algn="l"/>
                <a:tab pos="7199313" algn="l"/>
              </a:tabLst>
            </a:pPr>
            <a:r>
              <a:rPr lang="en-US" sz="1400" dirty="0"/>
              <a:t>FFR Advancement (FFRA portion of NPRR863)</a:t>
            </a:r>
          </a:p>
          <a:p>
            <a:pPr lvl="1">
              <a:tabLst>
                <a:tab pos="1712913" algn="l"/>
                <a:tab pos="2170113" algn="l"/>
                <a:tab pos="7199313" algn="l"/>
              </a:tabLst>
            </a:pPr>
            <a:r>
              <a:rPr lang="en-US" sz="1400" dirty="0">
                <a:solidFill>
                  <a:srgbClr val="212529"/>
                </a:solidFill>
                <a:latin typeface="Roboto" panose="02000000000000000000" pitchFamily="2" charset="0"/>
              </a:rPr>
              <a:t>NPRR1120	</a:t>
            </a:r>
            <a:r>
              <a:rPr lang="en-US" sz="1400" kern="0" dirty="0"/>
              <a:t>– </a:t>
            </a:r>
            <a:r>
              <a:rPr lang="en-US" sz="1400" dirty="0">
                <a:solidFill>
                  <a:srgbClr val="212529"/>
                </a:solidFill>
                <a:latin typeface="Roboto" panose="02000000000000000000" pitchFamily="2" charset="0"/>
              </a:rPr>
              <a:t>Create Firm Fuel Supply Service</a:t>
            </a:r>
          </a:p>
          <a:p>
            <a:pPr lvl="1">
              <a:tabLst>
                <a:tab pos="1712913" algn="l"/>
                <a:tab pos="2170113" algn="l"/>
                <a:tab pos="7199313" algn="l"/>
              </a:tabLst>
            </a:pPr>
            <a:r>
              <a:rPr lang="en-US" sz="1400" dirty="0">
                <a:solidFill>
                  <a:srgbClr val="212529"/>
                </a:solidFill>
                <a:latin typeface="Roboto" panose="02000000000000000000" pitchFamily="2" charset="0"/>
              </a:rPr>
              <a:t>OBDRR039	</a:t>
            </a:r>
            <a:r>
              <a:rPr lang="en-US" sz="1400" kern="0" dirty="0"/>
              <a:t>–</a:t>
            </a:r>
            <a:r>
              <a:rPr lang="en-US" sz="1400" dirty="0">
                <a:solidFill>
                  <a:srgbClr val="212529"/>
                </a:solidFill>
                <a:latin typeface="Roboto" panose="02000000000000000000" pitchFamily="2" charset="0"/>
              </a:rPr>
              <a:t> ORDC Changes Related to NPRR1120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2254740" y="6363172"/>
            <a:ext cx="5257800" cy="387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Note:  Projected Go-Live dates are subject to change.</a:t>
            </a:r>
            <a:br>
              <a:rPr lang="en-US" sz="1200" b="0" dirty="0"/>
            </a:br>
            <a:r>
              <a:rPr lang="en-US" sz="1200" b="0" dirty="0"/>
              <a:t>Please watch for market notices as the effective dates approach.</a:t>
            </a:r>
          </a:p>
        </p:txBody>
      </p:sp>
    </p:spTree>
    <p:extLst>
      <p:ext uri="{BB962C8B-B14F-4D97-AF65-F5344CB8AC3E}">
        <p14:creationId xmlns:p14="http://schemas.microsoft.com/office/powerpoint/2010/main" val="4064255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686800" cy="527613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2022 Release Targets – Board Approved NPRRs / SCRs / </a:t>
            </a:r>
            <a:r>
              <a:rPr lang="en-US" sz="2200" b="1" dirty="0" err="1">
                <a:solidFill>
                  <a:schemeClr val="accent1"/>
                </a:solidFill>
              </a:rPr>
              <a:t>xGRRs</a:t>
            </a:r>
            <a:r>
              <a:rPr lang="en-US" sz="2200" b="1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590890"/>
            <a:ext cx="3174414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160279" y="6002529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3443195" y="559572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1262155"/>
              </p:ext>
            </p:extLst>
          </p:nvPr>
        </p:nvGraphicFramePr>
        <p:xfrm>
          <a:off x="160280" y="798446"/>
          <a:ext cx="8839200" cy="4335160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95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Various Dates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4/5 – 4/7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5/24 – 5/26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7/26 – 7/28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10/4 – 10/6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12/6 – 12/8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14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LPGRR068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NPRR1054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NPRR1005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NOGRR210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RRGRR025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NPRR1052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NPRR1016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PGRR082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NOGRR212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None</a:t>
                      </a: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NPRR1092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NPRR939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NPRR1093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NPRR1101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NOGRR191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NOGRR198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NOGRR232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OBDRR032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OBDRR035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SCR809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MarkeTrak User Interface Refresh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NPRR1108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(a)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NPRR935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NOGRR239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NPRR1129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NPRR1108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(b)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NPRR987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NPRR1002</a:t>
                      </a: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FFR Advancement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(NPRR863 FFR)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OBDRR039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NPRR1097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NPRR1040</a:t>
                      </a:r>
                      <a:endParaRPr kumimoji="0" lang="en-US" sz="105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5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5194363" y="559638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9779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80603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2" name="Flowchart: Alternate Process 51"/>
          <p:cNvSpPr/>
          <p:nvPr/>
        </p:nvSpPr>
        <p:spPr>
          <a:xfrm>
            <a:off x="3124200" y="79616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80205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9743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80205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236AF0-CB79-4485-8403-335353F306BE}"/>
              </a:ext>
            </a:extLst>
          </p:cNvPr>
          <p:cNvSpPr txBox="1"/>
          <p:nvPr/>
        </p:nvSpPr>
        <p:spPr>
          <a:xfrm>
            <a:off x="1283467" y="1357965"/>
            <a:ext cx="37054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9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E8A5F11A-FAC8-44E9-A124-974A9FD48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706469"/>
            <a:ext cx="1517904" cy="646331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Securitization Subchapter N</a:t>
            </a:r>
            <a:r>
              <a:rPr lang="en-US" sz="1200" b="0" dirty="0"/>
              <a:t> March Go-Live</a:t>
            </a:r>
          </a:p>
        </p:txBody>
      </p:sp>
      <p:sp>
        <p:nvSpPr>
          <p:cNvPr id="21" name="TextBox 12">
            <a:extLst>
              <a:ext uri="{FF2B5EF4-FFF2-40B4-BE49-F238E27FC236}">
                <a16:creationId xmlns:a16="http://schemas.microsoft.com/office/drawing/2014/main" id="{894621B8-4089-424A-89E2-FA6B0C81E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79" y="3914001"/>
            <a:ext cx="1430686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  <a:endParaRPr lang="en-US" sz="1200" kern="0" dirty="0"/>
          </a:p>
        </p:txBody>
      </p:sp>
      <p:sp>
        <p:nvSpPr>
          <p:cNvPr id="27" name="TextBox 12">
            <a:extLst>
              <a:ext uri="{FF2B5EF4-FFF2-40B4-BE49-F238E27FC236}">
                <a16:creationId xmlns:a16="http://schemas.microsoft.com/office/drawing/2014/main" id="{91228DEC-7DCD-4F3E-B94B-ED94A1A58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0042" y="4567535"/>
            <a:ext cx="1739834" cy="46166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EMS Freeze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0" dirty="0"/>
              <a:t>May 2023 – Jan. 2024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AFD570D-FC2B-499D-ABED-C30625E18FC6}"/>
              </a:ext>
            </a:extLst>
          </p:cNvPr>
          <p:cNvSpPr txBox="1"/>
          <p:nvPr/>
        </p:nvSpPr>
        <p:spPr>
          <a:xfrm>
            <a:off x="7157535" y="1359166"/>
            <a:ext cx="370549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5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8F9B4E1-51C2-44A0-884E-8E4AD146FBC5}"/>
              </a:ext>
            </a:extLst>
          </p:cNvPr>
          <p:cNvSpPr txBox="1"/>
          <p:nvPr/>
        </p:nvSpPr>
        <p:spPr>
          <a:xfrm>
            <a:off x="1241941" y="4211598"/>
            <a:ext cx="3705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B47183-A9A5-429E-88CD-7459ED502EDB}"/>
              </a:ext>
            </a:extLst>
          </p:cNvPr>
          <p:cNvSpPr txBox="1"/>
          <p:nvPr/>
        </p:nvSpPr>
        <p:spPr>
          <a:xfrm rot="16200000">
            <a:off x="-183322" y="2891844"/>
            <a:ext cx="9957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/>
              <a:t>DGR/DESR</a:t>
            </a:r>
          </a:p>
        </p:txBody>
      </p:sp>
      <p:sp>
        <p:nvSpPr>
          <p:cNvPr id="38" name="TextBox 21">
            <a:extLst>
              <a:ext uri="{FF2B5EF4-FFF2-40B4-BE49-F238E27FC236}">
                <a16:creationId xmlns:a16="http://schemas.microsoft.com/office/drawing/2014/main" id="{1FF61AC0-C7DB-4A25-AADC-B7C5E8C0B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0115" y="5594970"/>
            <a:ext cx="2505302" cy="83099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NPRR1054(a) – Portion of gray box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NPRR935(b) – New solar forecasts and reports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NPRR987(a) – </a:t>
            </a:r>
            <a:r>
              <a:rPr lang="en-US" sz="800" b="0" dirty="0"/>
              <a:t>ESR Contribution to PRC </a:t>
            </a:r>
            <a:endParaRPr lang="en-US" sz="800" b="0" kern="0" dirty="0"/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NPRR1002(a) – </a:t>
            </a:r>
            <a:r>
              <a:rPr lang="en-US" sz="800" b="0" dirty="0"/>
              <a:t>Charging Restrictions in 	Emergency Conditions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NPRR1092(a) – RUC offer floor change</a:t>
            </a:r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CE0C8AE6-860B-445E-B2AB-379DA8C8C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5199" y="3424535"/>
            <a:ext cx="1522277" cy="461665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strike="sngStrike" dirty="0"/>
              <a:t>SCR789 Ph2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0" strike="sngStrike" dirty="0"/>
              <a:t>Late 2022</a:t>
            </a:r>
          </a:p>
        </p:txBody>
      </p: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BB347731-9DCF-4A6B-84CF-377681286A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328169"/>
              </p:ext>
            </p:extLst>
          </p:nvPr>
        </p:nvGraphicFramePr>
        <p:xfrm>
          <a:off x="176358" y="5184590"/>
          <a:ext cx="8799059" cy="365760"/>
        </p:xfrm>
        <a:graphic>
          <a:graphicData uri="http://schemas.openxmlformats.org/drawingml/2006/table">
            <a:tbl>
              <a:tblPr firstRow="1" bandRow="1"/>
              <a:tblGrid>
                <a:gridCol w="509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9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3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100" b="1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NPRRs</a:t>
                      </a:r>
                      <a:r>
                        <a:rPr lang="en-US" sz="900" b="0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484,825(b),826,829,841,857,879,885,904,918,930,936,941,945,962,963,965,975,987,995,1004,1006,1007,1019,1023,1026,1030,1032,1034,1057, 1063,1077,1090,1092(b),1105  </a:t>
                      </a:r>
                      <a:r>
                        <a:rPr lang="en-US" sz="900" b="1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SCRs</a:t>
                      </a:r>
                      <a:r>
                        <a:rPr lang="en-US" sz="900" b="0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799,805,807,810,812,813,816,818,819  </a:t>
                      </a:r>
                      <a:r>
                        <a:rPr lang="en-US" sz="900" b="1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PGRRs</a:t>
                      </a:r>
                      <a:r>
                        <a:rPr lang="en-US" sz="900" b="0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066,076,088,091,094,099  </a:t>
                      </a:r>
                      <a:r>
                        <a:rPr lang="en-US" sz="900" b="1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  <a:r>
                        <a:rPr lang="en-US" sz="900" b="0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OBDRR009,OBDRR017,RRGRR028</a:t>
                      </a:r>
                      <a:endParaRPr lang="en-US" sz="900" b="0" strike="sng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7F39025C-9B89-4268-9923-9C14C61F09D8}"/>
              </a:ext>
            </a:extLst>
          </p:cNvPr>
          <p:cNvSpPr txBox="1"/>
          <p:nvPr/>
        </p:nvSpPr>
        <p:spPr>
          <a:xfrm>
            <a:off x="1271463" y="1799349"/>
            <a:ext cx="37054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900" b="1" dirty="0">
              <a:latin typeface="Wingdings" panose="05000000000000000000" pitchFamily="2" charset="2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A943662-C4C1-42EA-AC48-DAABC68A57CE}"/>
              </a:ext>
            </a:extLst>
          </p:cNvPr>
          <p:cNvSpPr txBox="1"/>
          <p:nvPr/>
        </p:nvSpPr>
        <p:spPr>
          <a:xfrm>
            <a:off x="1297212" y="1372107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41" name="TextBox 12">
            <a:extLst>
              <a:ext uri="{FF2B5EF4-FFF2-40B4-BE49-F238E27FC236}">
                <a16:creationId xmlns:a16="http://schemas.microsoft.com/office/drawing/2014/main" id="{8EE7D6DF-0F7B-475F-9021-F58A4E3A0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0946" y="4313619"/>
            <a:ext cx="2586466" cy="715581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50" dirty="0"/>
              <a:t>NPRR1120 Firm Fuel Supply Serv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sz="500" dirty="0"/>
          </a:p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b="0" dirty="0"/>
              <a:t>Issue RFP no later than 8/1/2022</a:t>
            </a:r>
          </a:p>
          <a:p>
            <a:pPr marL="171450" lvl="0" indent="-17145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b="0" dirty="0"/>
              <a:t>Contracts start in November</a:t>
            </a:r>
          </a:p>
        </p:txBody>
      </p:sp>
      <p:sp>
        <p:nvSpPr>
          <p:cNvPr id="44" name="TextBox 12">
            <a:extLst>
              <a:ext uri="{FF2B5EF4-FFF2-40B4-BE49-F238E27FC236}">
                <a16:creationId xmlns:a16="http://schemas.microsoft.com/office/drawing/2014/main" id="{F27A6DBD-3394-4702-8BAE-1D263496C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8104" y="4218801"/>
            <a:ext cx="1447659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6/4 – </a:t>
            </a:r>
            <a:r>
              <a:rPr lang="en-US" sz="1200" kern="0" dirty="0"/>
              <a:t>6/6</a:t>
            </a:r>
            <a:endParaRPr lang="en-US" sz="1200" dirty="0"/>
          </a:p>
        </p:txBody>
      </p:sp>
      <p:sp>
        <p:nvSpPr>
          <p:cNvPr id="45" name="TextBox 12">
            <a:extLst>
              <a:ext uri="{FF2B5EF4-FFF2-40B4-BE49-F238E27FC236}">
                <a16:creationId xmlns:a16="http://schemas.microsoft.com/office/drawing/2014/main" id="{BEA8AD31-63DF-4AB9-B1FF-AD64C6979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3049" y="1780401"/>
            <a:ext cx="143560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7/1</a:t>
            </a:r>
          </a:p>
        </p:txBody>
      </p:sp>
      <p:sp>
        <p:nvSpPr>
          <p:cNvPr id="47" name="TextBox 12">
            <a:extLst>
              <a:ext uri="{FF2B5EF4-FFF2-40B4-BE49-F238E27FC236}">
                <a16:creationId xmlns:a16="http://schemas.microsoft.com/office/drawing/2014/main" id="{0A570746-F7BB-4539-B22F-9B4D7B8F1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1129" y="4142601"/>
            <a:ext cx="1510701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5/13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A54BB81-C4CA-4858-B2A6-33A342EEDFE4}"/>
              </a:ext>
            </a:extLst>
          </p:cNvPr>
          <p:cNvSpPr txBox="1"/>
          <p:nvPr/>
        </p:nvSpPr>
        <p:spPr>
          <a:xfrm>
            <a:off x="4266840" y="1363013"/>
            <a:ext cx="3705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5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6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5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600" b="1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5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600" b="1" dirty="0"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6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6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6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1" dirty="0">
                <a:latin typeface="Wingdings" panose="05000000000000000000" pitchFamily="2" charset="2"/>
              </a:rPr>
              <a:t>ü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C833306-182F-453A-AD05-51402D04CFF1}"/>
              </a:ext>
            </a:extLst>
          </p:cNvPr>
          <p:cNvSpPr txBox="1"/>
          <p:nvPr/>
        </p:nvSpPr>
        <p:spPr>
          <a:xfrm>
            <a:off x="2781014" y="4434246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80ADB21-4500-405A-9151-FC206A9AC628}"/>
              </a:ext>
            </a:extLst>
          </p:cNvPr>
          <p:cNvSpPr txBox="1"/>
          <p:nvPr/>
        </p:nvSpPr>
        <p:spPr>
          <a:xfrm>
            <a:off x="4237784" y="4644478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F180DDC-31F0-4FDE-9149-5350629C28EA}"/>
              </a:ext>
            </a:extLst>
          </p:cNvPr>
          <p:cNvSpPr txBox="1"/>
          <p:nvPr/>
        </p:nvSpPr>
        <p:spPr>
          <a:xfrm>
            <a:off x="8659700" y="1354329"/>
            <a:ext cx="370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56" name="TextBox 12">
            <a:extLst>
              <a:ext uri="{FF2B5EF4-FFF2-40B4-BE49-F238E27FC236}">
                <a16:creationId xmlns:a16="http://schemas.microsoft.com/office/drawing/2014/main" id="{D0B54A94-E156-4367-B642-F8C3A3B97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7587" y="2618601"/>
            <a:ext cx="1444752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10/13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9B9C6D4-11C5-47F2-9A77-D346BD8B2C81}"/>
              </a:ext>
            </a:extLst>
          </p:cNvPr>
          <p:cNvCxnSpPr>
            <a:cxnSpLocks/>
          </p:cNvCxnSpPr>
          <p:nvPr/>
        </p:nvCxnSpPr>
        <p:spPr>
          <a:xfrm>
            <a:off x="8447706" y="1992859"/>
            <a:ext cx="5018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C9A94A39-F269-4008-BF6D-A1AB4E265B9E}"/>
              </a:ext>
            </a:extLst>
          </p:cNvPr>
          <p:cNvSpPr txBox="1"/>
          <p:nvPr/>
        </p:nvSpPr>
        <p:spPr>
          <a:xfrm>
            <a:off x="5686139" y="2084295"/>
            <a:ext cx="3705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D05E216-7450-46DA-A74B-B3195AE447BD}"/>
              </a:ext>
            </a:extLst>
          </p:cNvPr>
          <p:cNvSpPr txBox="1"/>
          <p:nvPr/>
        </p:nvSpPr>
        <p:spPr>
          <a:xfrm>
            <a:off x="2815286" y="2896899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</p:txBody>
      </p:sp>
      <p:sp>
        <p:nvSpPr>
          <p:cNvPr id="42" name="TextBox 12">
            <a:extLst>
              <a:ext uri="{FF2B5EF4-FFF2-40B4-BE49-F238E27FC236}">
                <a16:creationId xmlns:a16="http://schemas.microsoft.com/office/drawing/2014/main" id="{AED6FA2E-F32D-4CAD-AA7A-8FCEF8211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9023" y="2743200"/>
            <a:ext cx="143560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7/15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C52B2B0-E72D-4290-A430-8579FC3421E7}"/>
              </a:ext>
            </a:extLst>
          </p:cNvPr>
          <p:cNvSpPr txBox="1"/>
          <p:nvPr/>
        </p:nvSpPr>
        <p:spPr>
          <a:xfrm>
            <a:off x="5686139" y="3048000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</p:txBody>
      </p:sp>
      <p:sp>
        <p:nvSpPr>
          <p:cNvPr id="59" name="TextBox 12">
            <a:extLst>
              <a:ext uri="{FF2B5EF4-FFF2-40B4-BE49-F238E27FC236}">
                <a16:creationId xmlns:a16="http://schemas.microsoft.com/office/drawing/2014/main" id="{B9289A21-4522-4B32-AD58-E449A3719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456801"/>
            <a:ext cx="143560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8/16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0C9B1850-F42C-4A3D-9964-785D92FD07F7}"/>
              </a:ext>
            </a:extLst>
          </p:cNvPr>
          <p:cNvCxnSpPr>
            <a:cxnSpLocks/>
          </p:cNvCxnSpPr>
          <p:nvPr/>
        </p:nvCxnSpPr>
        <p:spPr>
          <a:xfrm>
            <a:off x="8226946" y="1829706"/>
            <a:ext cx="225337" cy="165848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38C5F6D-835D-41DA-8C94-EADF810A990A}"/>
              </a:ext>
            </a:extLst>
          </p:cNvPr>
          <p:cNvSpPr txBox="1"/>
          <p:nvPr/>
        </p:nvSpPr>
        <p:spPr>
          <a:xfrm>
            <a:off x="5697070" y="1371600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400" b="1" i="1" kern="0" noProof="0" dirty="0">
              <a:solidFill>
                <a:srgbClr val="000000"/>
              </a:solidFill>
              <a:latin typeface="Wingdings" panose="05000000000000000000" pitchFamily="2" charset="2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6A59DB2-6E17-4654-9936-00CE69A70D0D}"/>
              </a:ext>
            </a:extLst>
          </p:cNvPr>
          <p:cNvSpPr txBox="1"/>
          <p:nvPr/>
        </p:nvSpPr>
        <p:spPr>
          <a:xfrm>
            <a:off x="5705090" y="3776156"/>
            <a:ext cx="370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419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44958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In-Flight Strategic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66800"/>
            <a:ext cx="8991600" cy="4572000"/>
          </a:xfrm>
        </p:spPr>
        <p:txBody>
          <a:bodyPr/>
          <a:lstStyle/>
          <a:p>
            <a:pPr lvl="1">
              <a:tabLst>
                <a:tab pos="2176463" algn="l"/>
                <a:tab pos="7199313" algn="l"/>
              </a:tabLst>
            </a:pPr>
            <a:r>
              <a:rPr lang="en-US" sz="1400" b="1" dirty="0"/>
              <a:t>PR325-01  Fast-Frequency Response (FFR) Advancement </a:t>
            </a:r>
            <a:r>
              <a:rPr lang="en-US" sz="1400" dirty="0"/>
              <a:t>(gated to Execution on 6/22/2021)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400" dirty="0"/>
              <a:t>Planned for off-cycle go-live on 10/13/2022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400" dirty="0"/>
              <a:t>NPRR863, NPRR1015, NPRR1079, NOGRR187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400" dirty="0"/>
              <a:t>FFRA readiness meeting on July 25 (will be market notice next week with details)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400" dirty="0"/>
              <a:t>Reminder of market submission impacts</a:t>
            </a:r>
          </a:p>
          <a:p>
            <a:pPr lvl="3">
              <a:tabLst>
                <a:tab pos="2176463" algn="l"/>
                <a:tab pos="7199313" algn="l"/>
              </a:tabLst>
            </a:pPr>
            <a:r>
              <a:rPr lang="en-US" sz="1400" dirty="0"/>
              <a:t>All AS Offers affected by changes</a:t>
            </a:r>
          </a:p>
          <a:p>
            <a:pPr lvl="3">
              <a:tabLst>
                <a:tab pos="2176463" algn="l"/>
                <a:tab pos="7199313" algn="l"/>
              </a:tabLst>
            </a:pPr>
            <a:r>
              <a:rPr lang="en-US" sz="1400" dirty="0"/>
              <a:t>Testing/MOTE dates Aug 15 – Oct 7 (publish metrics for submissions for QSEs with AS)</a:t>
            </a:r>
          </a:p>
          <a:p>
            <a:pPr lvl="3">
              <a:tabLst>
                <a:tab pos="2176463" algn="l"/>
                <a:tab pos="7199313" algn="l"/>
              </a:tabLst>
            </a:pPr>
            <a:r>
              <a:rPr lang="en-US" sz="1400" dirty="0"/>
              <a:t>More discussion held at July 25 meeting and August TWG meeting</a:t>
            </a:r>
          </a:p>
          <a:p>
            <a:pPr lvl="2">
              <a:tabLst>
                <a:tab pos="2176463" algn="l"/>
                <a:tab pos="7199313" algn="l"/>
              </a:tabLst>
            </a:pPr>
            <a:endParaRPr lang="en-US" sz="1600" dirty="0"/>
          </a:p>
          <a:p>
            <a:pPr lvl="1">
              <a:tabLst>
                <a:tab pos="2176463" algn="l"/>
                <a:tab pos="7199313" algn="l"/>
              </a:tabLst>
            </a:pPr>
            <a:r>
              <a:rPr lang="en-US" sz="1400" b="1" dirty="0"/>
              <a:t>PR394-01  NPRR1120 Create Firm Fuel Supply Service</a:t>
            </a:r>
            <a:r>
              <a:rPr lang="en-US" sz="1400" dirty="0"/>
              <a:t> (gating to Execution in mid-July 2022)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400" dirty="0"/>
              <a:t>Planned for off-cycle go-live on 10/13/2022</a:t>
            </a:r>
          </a:p>
          <a:p>
            <a:pPr lvl="2">
              <a:tabLst>
                <a:tab pos="2176463" algn="l"/>
                <a:tab pos="7199313" algn="l"/>
              </a:tabLst>
            </a:pPr>
            <a:r>
              <a:rPr lang="en-US" sz="1400" dirty="0"/>
              <a:t>Market submission impacts:</a:t>
            </a:r>
          </a:p>
          <a:p>
            <a:pPr lvl="3">
              <a:tabLst>
                <a:tab pos="2176463" algn="l"/>
                <a:tab pos="7199313" algn="l"/>
              </a:tabLst>
            </a:pPr>
            <a:r>
              <a:rPr lang="en-US" sz="1400" dirty="0"/>
              <a:t>QSEs with FFSS will need to submit Availability Plans with new Availability Type (FFSS)</a:t>
            </a:r>
          </a:p>
          <a:p>
            <a:pPr lvl="3">
              <a:tabLst>
                <a:tab pos="2176463" algn="l"/>
                <a:tab pos="7199313" algn="l"/>
              </a:tabLst>
            </a:pPr>
            <a:r>
              <a:rPr lang="en-US" sz="1400" dirty="0"/>
              <a:t>XSD specifications were posted 7/6/22</a:t>
            </a:r>
          </a:p>
          <a:p>
            <a:pPr lvl="3">
              <a:tabLst>
                <a:tab pos="2176463" algn="l"/>
                <a:tab pos="7199313" algn="l"/>
              </a:tabLst>
            </a:pPr>
            <a:r>
              <a:rPr lang="en-US" sz="1400" dirty="0"/>
              <a:t>Changes will be in MOTE with FFRA (Aug 15 – Oct 7)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48679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819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7798"/>
            <a:ext cx="5867400" cy="518318"/>
          </a:xfrm>
        </p:spPr>
        <p:txBody>
          <a:bodyPr/>
          <a:lstStyle/>
          <a:p>
            <a:r>
              <a:rPr lang="en-US" sz="2200" dirty="0"/>
              <a:t>Additional Project Status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742123"/>
              </p:ext>
            </p:extLst>
          </p:nvPr>
        </p:nvGraphicFramePr>
        <p:xfrm>
          <a:off x="266700" y="878796"/>
          <a:ext cx="8610599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5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574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03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Project Phase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Additional Detail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9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NPRR863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ECRS portion of NPRR863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Execution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Go-Live Target = 2023-R3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8914473"/>
                  </a:ext>
                </a:extLst>
              </a:tr>
              <a:tr h="4259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NPRR1020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Allow Some Integrated Energy Storage Designs to Calculate Internal Loads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Execution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EPS Metering portion of NPRR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Go-Live Target = Early 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2411898"/>
                  </a:ext>
                </a:extLst>
              </a:tr>
              <a:tr h="4259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SCR812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Intermittent Renewable Generation Integration Report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Planning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Go-Live Target = Q4 2020</a:t>
                      </a:r>
                      <a:endParaRPr lang="en-US" sz="1400" b="0" i="0" u="none" strike="noStrike" baseline="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976112"/>
                  </a:ext>
                </a:extLst>
              </a:tr>
              <a:tr h="42739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NPRR1095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Texas SET V5.0 Changes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Initiation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Expected completion in 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0624262"/>
                  </a:ext>
                </a:extLst>
              </a:tr>
              <a:tr h="49862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SCR817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MarkeTrak Validation Revisions Aligning with Texas SET V5.0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Initiation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Expected completion in 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3866337"/>
                  </a:ext>
                </a:extLst>
              </a:tr>
              <a:tr h="5537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NPRR1040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Compliance Metrics for Ancillary Service Supply Responsibility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Not Started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Initiates in August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Go-Live Target = 2023-R1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2526745"/>
                  </a:ext>
                </a:extLst>
              </a:tr>
              <a:tr h="5537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NPRR1096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 Sustained Two-Hour Capability for ECRS and Four-Hour Capability for Non-Spin</a:t>
                      </a:r>
                      <a:endParaRPr lang="en-US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Not Started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Non-Spin portion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8401391"/>
                  </a:ext>
                </a:extLst>
              </a:tr>
              <a:tr h="4521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SCR807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Increase CRR Transaction Capability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Not Started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Initiates in August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679693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SCR816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CRR Auction Bid Credit Enhancement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Not Started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Initiates in August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4112468"/>
                  </a:ext>
                </a:extLst>
              </a:tr>
            </a:tbl>
          </a:graphicData>
        </a:graphic>
      </p:graphicFrame>
      <p:sp>
        <p:nvSpPr>
          <p:cNvPr id="5" name="TextBox 15">
            <a:extLst>
              <a:ext uri="{FF2B5EF4-FFF2-40B4-BE49-F238E27FC236}">
                <a16:creationId xmlns:a16="http://schemas.microsoft.com/office/drawing/2014/main" id="{0B789725-3FE4-47E3-B877-0A8DFFBAF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310906"/>
            <a:ext cx="4191000" cy="250232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Projects not </a:t>
            </a:r>
            <a:r>
              <a:rPr lang="en-US" sz="1000" b="0" kern="0" dirty="0">
                <a:solidFill>
                  <a:srgbClr val="000000"/>
                </a:solidFill>
              </a:rPr>
              <a:t>on slide 4 but are in-flight or will be in-flight soon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727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229600" cy="518318"/>
          </a:xfrm>
        </p:spPr>
        <p:txBody>
          <a:bodyPr/>
          <a:lstStyle/>
          <a:p>
            <a:r>
              <a:rPr lang="en-US" sz="2200" dirty="0"/>
              <a:t>Priority / Rank Options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409167"/>
              </p:ext>
            </p:extLst>
          </p:nvPr>
        </p:nvGraphicFramePr>
        <p:xfrm>
          <a:off x="89933" y="1328545"/>
          <a:ext cx="8955921" cy="2527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NPRR1058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Resource Offer Modernization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2023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3730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$100k-$150k, 6-8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7475" algn="l"/>
                        </a:tabLst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Impacted Systems: MMS, S&amp;B, Data Management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7475" algn="l"/>
                        </a:tabLst>
                        <a:defRPr/>
                      </a:pPr>
                      <a:endParaRPr lang="en-US" sz="8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7475" algn="l"/>
                        </a:tabLst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Potential to slot this in after ECRS in 2023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5976112"/>
                  </a:ext>
                </a:extLst>
              </a:tr>
              <a:tr h="74676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SCR820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Operator Real-Time Messaging During Emergency</a:t>
                      </a:r>
                      <a:endParaRPr lang="en-US" sz="13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IA of alternate approach near completion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IA expected to be available for review at September 2022 PRS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7475" algn="l"/>
                        </a:tabLst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Impacted Systems: Grid Ops Support Systems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840139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996782"/>
              </p:ext>
            </p:extLst>
          </p:nvPr>
        </p:nvGraphicFramePr>
        <p:xfrm>
          <a:off x="3769749" y="1110979"/>
          <a:ext cx="1645404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Options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3075365" y="6026562"/>
            <a:ext cx="3034172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2022 Rank in Business Strategy 	= 3630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2023 Rank in Business Strategy 	= 3730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455863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available Rank in Regulatory	=   340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75438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ERCOT Technology Working Group (TWG)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7C0899-E457-4E0E-9843-38E0B3739B05}"/>
              </a:ext>
            </a:extLst>
          </p:cNvPr>
          <p:cNvSpPr txBox="1">
            <a:spLocks/>
          </p:cNvSpPr>
          <p:nvPr/>
        </p:nvSpPr>
        <p:spPr>
          <a:xfrm>
            <a:off x="533400" y="946485"/>
            <a:ext cx="5334000" cy="7620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Meeting held on 8/4/2022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Discussion points:</a:t>
            </a:r>
            <a:endParaRPr lang="en-US" sz="9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0424DB1-1B90-468E-93E7-BB9115015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784684"/>
            <a:ext cx="5730651" cy="4311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75438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Appendix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1851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375383</TotalTime>
  <Words>1227</Words>
  <Application>Microsoft Office PowerPoint</Application>
  <PresentationFormat>On-screen Show (4:3)</PresentationFormat>
  <Paragraphs>394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Courier New</vt:lpstr>
      <vt:lpstr>Roboto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Recent / Upcoming Project Highlights</vt:lpstr>
      <vt:lpstr>2022 Release Targets – Board Approved NPRRs / SCRs / xGRRs </vt:lpstr>
      <vt:lpstr>In-Flight Strategic Projects</vt:lpstr>
      <vt:lpstr>Additional Project Status Information</vt:lpstr>
      <vt:lpstr>Priority / Rank Options for Revision Requests with Impacts</vt:lpstr>
      <vt:lpstr>ERCOT Technology Working Group (TWG)</vt:lpstr>
      <vt:lpstr>Appendix</vt:lpstr>
      <vt:lpstr>BES Combo Model Implementation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3100</cp:revision>
  <cp:lastPrinted>2020-02-05T17:47:59Z</cp:lastPrinted>
  <dcterms:created xsi:type="dcterms:W3CDTF">2016-01-21T15:20:31Z</dcterms:created>
  <dcterms:modified xsi:type="dcterms:W3CDTF">2022-08-08T21:13:25Z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