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82" r:id="rId8"/>
    <p:sldId id="283" r:id="rId9"/>
    <p:sldId id="333" r:id="rId10"/>
    <p:sldId id="343" r:id="rId11"/>
    <p:sldId id="342" r:id="rId12"/>
    <p:sldId id="344" r:id="rId13"/>
    <p:sldId id="330" r:id="rId14"/>
    <p:sldId id="337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6" autoAdjust="0"/>
    <p:restoredTop sz="95417" autoAdjust="0"/>
  </p:normalViewPr>
  <p:slideViewPr>
    <p:cSldViewPr showGuides="1">
      <p:cViewPr varScale="1">
        <p:scale>
          <a:sx n="109" d="100"/>
          <a:sy n="109" d="100"/>
        </p:scale>
        <p:origin x="97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8\RENA_MAY_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8\RENA_MAY_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8\RENA_MAY_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8\052022_crrba_plo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8\052022_crrba_plo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RENA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Monthly!$Q$2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9DF-42FB-A9B6-5001D19FEF1F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9DF-42FB-A9B6-5001D19FEF1F}"/>
              </c:ext>
            </c:extLst>
          </c:dPt>
          <c:cat>
            <c:strRef>
              <c:f>Monthly!$P$3:$P$27</c:f>
              <c:strCache>
                <c:ptCount val="25"/>
                <c:pt idx="0">
                  <c:v>2020_5</c:v>
                </c:pt>
                <c:pt idx="1">
                  <c:v>2020_6</c:v>
                </c:pt>
                <c:pt idx="2">
                  <c:v>2020_7</c:v>
                </c:pt>
                <c:pt idx="3">
                  <c:v>2020_8</c:v>
                </c:pt>
                <c:pt idx="4">
                  <c:v>2020_9</c:v>
                </c:pt>
                <c:pt idx="5">
                  <c:v>2020_10</c:v>
                </c:pt>
                <c:pt idx="6">
                  <c:v>2020_11</c:v>
                </c:pt>
                <c:pt idx="7">
                  <c:v>2020_12</c:v>
                </c:pt>
                <c:pt idx="8">
                  <c:v>2021_1</c:v>
                </c:pt>
                <c:pt idx="9">
                  <c:v>2021_2</c:v>
                </c:pt>
                <c:pt idx="10">
                  <c:v>2021_3</c:v>
                </c:pt>
                <c:pt idx="11">
                  <c:v>2021_4</c:v>
                </c:pt>
                <c:pt idx="12">
                  <c:v>2021_5</c:v>
                </c:pt>
                <c:pt idx="13">
                  <c:v>2021_6</c:v>
                </c:pt>
                <c:pt idx="14">
                  <c:v>2021_7</c:v>
                </c:pt>
                <c:pt idx="15">
                  <c:v>2021_8</c:v>
                </c:pt>
                <c:pt idx="16">
                  <c:v>2021_9</c:v>
                </c:pt>
                <c:pt idx="17">
                  <c:v>2021_10</c:v>
                </c:pt>
                <c:pt idx="18">
                  <c:v>2021_11</c:v>
                </c:pt>
                <c:pt idx="19">
                  <c:v>2021_12</c:v>
                </c:pt>
                <c:pt idx="20">
                  <c:v>2022_1</c:v>
                </c:pt>
                <c:pt idx="21">
                  <c:v>2022_2</c:v>
                </c:pt>
                <c:pt idx="22">
                  <c:v>2022_3</c:v>
                </c:pt>
                <c:pt idx="23">
                  <c:v>2022_4</c:v>
                </c:pt>
                <c:pt idx="24">
                  <c:v>2022_5</c:v>
                </c:pt>
              </c:strCache>
            </c:strRef>
          </c:cat>
          <c:val>
            <c:numRef>
              <c:f>Monthly!$Q$3:$Q$27</c:f>
              <c:numCache>
                <c:formatCode>General</c:formatCode>
                <c:ptCount val="25"/>
                <c:pt idx="0">
                  <c:v>14204605.040000008</c:v>
                </c:pt>
                <c:pt idx="1">
                  <c:v>-295501.83</c:v>
                </c:pt>
                <c:pt idx="2">
                  <c:v>1374127.76</c:v>
                </c:pt>
                <c:pt idx="3">
                  <c:v>-13329665.039999999</c:v>
                </c:pt>
                <c:pt idx="4">
                  <c:v>5265833.459999999</c:v>
                </c:pt>
                <c:pt idx="5">
                  <c:v>-2876364.1299999994</c:v>
                </c:pt>
                <c:pt idx="6">
                  <c:v>22308654.66</c:v>
                </c:pt>
                <c:pt idx="7">
                  <c:v>5117961.3900000006</c:v>
                </c:pt>
                <c:pt idx="8">
                  <c:v>5414406.5199999986</c:v>
                </c:pt>
                <c:pt idx="9">
                  <c:v>-57004649.330000006</c:v>
                </c:pt>
                <c:pt idx="10">
                  <c:v>15662765.750000004</c:v>
                </c:pt>
                <c:pt idx="11">
                  <c:v>9977037.0099999998</c:v>
                </c:pt>
                <c:pt idx="12">
                  <c:v>1113330.9400000002</c:v>
                </c:pt>
                <c:pt idx="13">
                  <c:v>-2344357.1199999992</c:v>
                </c:pt>
                <c:pt idx="14">
                  <c:v>1729081.9</c:v>
                </c:pt>
                <c:pt idx="15">
                  <c:v>2069008.2799999996</c:v>
                </c:pt>
                <c:pt idx="16">
                  <c:v>3082125.6600000006</c:v>
                </c:pt>
                <c:pt idx="17">
                  <c:v>2992724.4100000006</c:v>
                </c:pt>
                <c:pt idx="18">
                  <c:v>8791548.1199999973</c:v>
                </c:pt>
                <c:pt idx="19">
                  <c:v>9807959.7899999954</c:v>
                </c:pt>
                <c:pt idx="20">
                  <c:v>2925413.600000001</c:v>
                </c:pt>
                <c:pt idx="21">
                  <c:v>4449900.7699999996</c:v>
                </c:pt>
                <c:pt idx="22">
                  <c:v>12840577.620000001</c:v>
                </c:pt>
                <c:pt idx="23">
                  <c:v>-3227763.3200000012</c:v>
                </c:pt>
                <c:pt idx="24">
                  <c:v>591654.04000000015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9DF-42FB-A9B6-5001D19FEF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208"/>
        <c:axId val="467677344"/>
      </c:barChart>
      <c:catAx>
        <c:axId val="46767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7344"/>
        <c:crosses val="autoZero"/>
        <c:auto val="1"/>
        <c:lblAlgn val="ctr"/>
        <c:lblOffset val="100"/>
        <c:tickLblSkip val="3"/>
        <c:noMultiLvlLbl val="0"/>
      </c:catAx>
      <c:valAx>
        <c:axId val="467677344"/>
        <c:scaling>
          <c:orientation val="minMax"/>
          <c:max val="30000000"/>
          <c:min val="-6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2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Daily RENA vs RT Congestion Rent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May_RENA!$I$1</c:f>
              <c:strCache>
                <c:ptCount val="1"/>
                <c:pt idx="0">
                  <c:v>Sum of RT Congestion Rent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May_RENA!$H$2:$H$32</c:f>
              <c:numCache>
                <c:formatCode>m/d/yyyy</c:formatCode>
                <c:ptCount val="31"/>
                <c:pt idx="0">
                  <c:v>44682</c:v>
                </c:pt>
                <c:pt idx="1">
                  <c:v>44683</c:v>
                </c:pt>
                <c:pt idx="2">
                  <c:v>44684</c:v>
                </c:pt>
                <c:pt idx="3">
                  <c:v>44685</c:v>
                </c:pt>
                <c:pt idx="4">
                  <c:v>44686</c:v>
                </c:pt>
                <c:pt idx="5">
                  <c:v>44687</c:v>
                </c:pt>
                <c:pt idx="6">
                  <c:v>44688</c:v>
                </c:pt>
                <c:pt idx="7">
                  <c:v>44689</c:v>
                </c:pt>
                <c:pt idx="8">
                  <c:v>44690</c:v>
                </c:pt>
                <c:pt idx="9">
                  <c:v>44691</c:v>
                </c:pt>
                <c:pt idx="10">
                  <c:v>44692</c:v>
                </c:pt>
                <c:pt idx="11">
                  <c:v>44693</c:v>
                </c:pt>
                <c:pt idx="12">
                  <c:v>44694</c:v>
                </c:pt>
                <c:pt idx="13">
                  <c:v>44695</c:v>
                </c:pt>
                <c:pt idx="14">
                  <c:v>44696</c:v>
                </c:pt>
                <c:pt idx="15">
                  <c:v>44697</c:v>
                </c:pt>
                <c:pt idx="16">
                  <c:v>44698</c:v>
                </c:pt>
                <c:pt idx="17">
                  <c:v>44699</c:v>
                </c:pt>
                <c:pt idx="18">
                  <c:v>44700</c:v>
                </c:pt>
                <c:pt idx="19">
                  <c:v>44701</c:v>
                </c:pt>
                <c:pt idx="20">
                  <c:v>44702</c:v>
                </c:pt>
                <c:pt idx="21">
                  <c:v>44703</c:v>
                </c:pt>
                <c:pt idx="22">
                  <c:v>44704</c:v>
                </c:pt>
                <c:pt idx="23">
                  <c:v>44705</c:v>
                </c:pt>
                <c:pt idx="24">
                  <c:v>44706</c:v>
                </c:pt>
                <c:pt idx="25">
                  <c:v>44707</c:v>
                </c:pt>
                <c:pt idx="26">
                  <c:v>44708</c:v>
                </c:pt>
                <c:pt idx="27">
                  <c:v>44709</c:v>
                </c:pt>
                <c:pt idx="28">
                  <c:v>44710</c:v>
                </c:pt>
                <c:pt idx="29">
                  <c:v>44711</c:v>
                </c:pt>
                <c:pt idx="30">
                  <c:v>44712</c:v>
                </c:pt>
              </c:numCache>
            </c:numRef>
          </c:cat>
          <c:val>
            <c:numRef>
              <c:f>May_RENA!$I$2:$I$32</c:f>
              <c:numCache>
                <c:formatCode>#,##0.0</c:formatCode>
                <c:ptCount val="31"/>
                <c:pt idx="0">
                  <c:v>16906549.16</c:v>
                </c:pt>
                <c:pt idx="1">
                  <c:v>24906298.640000004</c:v>
                </c:pt>
                <c:pt idx="2">
                  <c:v>10878724.610000001</c:v>
                </c:pt>
                <c:pt idx="3">
                  <c:v>12915396.449999997</c:v>
                </c:pt>
                <c:pt idx="4">
                  <c:v>33245277.509999994</c:v>
                </c:pt>
                <c:pt idx="5">
                  <c:v>12457372.700000001</c:v>
                </c:pt>
                <c:pt idx="6">
                  <c:v>13927044.610000001</c:v>
                </c:pt>
                <c:pt idx="7">
                  <c:v>16147060.239999996</c:v>
                </c:pt>
                <c:pt idx="8">
                  <c:v>96827485.042521477</c:v>
                </c:pt>
                <c:pt idx="9">
                  <c:v>65477407.870000012</c:v>
                </c:pt>
                <c:pt idx="10">
                  <c:v>59811251.310000002</c:v>
                </c:pt>
                <c:pt idx="11">
                  <c:v>24657179.770000003</c:v>
                </c:pt>
                <c:pt idx="12">
                  <c:v>44293613.710000001</c:v>
                </c:pt>
                <c:pt idx="13">
                  <c:v>4667857.9799999995</c:v>
                </c:pt>
                <c:pt idx="14">
                  <c:v>6727721.9500000002</c:v>
                </c:pt>
                <c:pt idx="15">
                  <c:v>7352254.75</c:v>
                </c:pt>
                <c:pt idx="16">
                  <c:v>20338824.52</c:v>
                </c:pt>
                <c:pt idx="17">
                  <c:v>9497280.5600000024</c:v>
                </c:pt>
                <c:pt idx="18">
                  <c:v>9783512.4199999981</c:v>
                </c:pt>
                <c:pt idx="19">
                  <c:v>17776026.050000004</c:v>
                </c:pt>
                <c:pt idx="20">
                  <c:v>27976135.460000008</c:v>
                </c:pt>
                <c:pt idx="21">
                  <c:v>2900419.5900000003</c:v>
                </c:pt>
                <c:pt idx="22">
                  <c:v>2451568.3599999994</c:v>
                </c:pt>
                <c:pt idx="23">
                  <c:v>5500953.5500000007</c:v>
                </c:pt>
                <c:pt idx="24">
                  <c:v>8765923.5900000017</c:v>
                </c:pt>
                <c:pt idx="25">
                  <c:v>26805211.539999999</c:v>
                </c:pt>
                <c:pt idx="26">
                  <c:v>51966838.770000003</c:v>
                </c:pt>
                <c:pt idx="27">
                  <c:v>13678817.810000002</c:v>
                </c:pt>
                <c:pt idx="28">
                  <c:v>17920180.579999998</c:v>
                </c:pt>
                <c:pt idx="29">
                  <c:v>17672889.710000001</c:v>
                </c:pt>
                <c:pt idx="30">
                  <c:v>16962813.919999998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37-433F-98DD-51263D6D0E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8200368"/>
        <c:axId val="846835072"/>
      </c:areaChart>
      <c:barChart>
        <c:barDir val="col"/>
        <c:grouping val="clustered"/>
        <c:varyColors val="0"/>
        <c:ser>
          <c:idx val="1"/>
          <c:order val="1"/>
          <c:tx>
            <c:strRef>
              <c:f>May_RENA!$E$1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  <a:effectLst/>
          </c:spPr>
          <c:invertIfNegative val="0"/>
          <c:cat>
            <c:numRef>
              <c:f>May_RENA!$H$2:$H$32</c:f>
              <c:numCache>
                <c:formatCode>m/d/yyyy</c:formatCode>
                <c:ptCount val="31"/>
                <c:pt idx="0">
                  <c:v>44682</c:v>
                </c:pt>
                <c:pt idx="1">
                  <c:v>44683</c:v>
                </c:pt>
                <c:pt idx="2">
                  <c:v>44684</c:v>
                </c:pt>
                <c:pt idx="3">
                  <c:v>44685</c:v>
                </c:pt>
                <c:pt idx="4">
                  <c:v>44686</c:v>
                </c:pt>
                <c:pt idx="5">
                  <c:v>44687</c:v>
                </c:pt>
                <c:pt idx="6">
                  <c:v>44688</c:v>
                </c:pt>
                <c:pt idx="7">
                  <c:v>44689</c:v>
                </c:pt>
                <c:pt idx="8">
                  <c:v>44690</c:v>
                </c:pt>
                <c:pt idx="9">
                  <c:v>44691</c:v>
                </c:pt>
                <c:pt idx="10">
                  <c:v>44692</c:v>
                </c:pt>
                <c:pt idx="11">
                  <c:v>44693</c:v>
                </c:pt>
                <c:pt idx="12">
                  <c:v>44694</c:v>
                </c:pt>
                <c:pt idx="13">
                  <c:v>44695</c:v>
                </c:pt>
                <c:pt idx="14">
                  <c:v>44696</c:v>
                </c:pt>
                <c:pt idx="15">
                  <c:v>44697</c:v>
                </c:pt>
                <c:pt idx="16">
                  <c:v>44698</c:v>
                </c:pt>
                <c:pt idx="17">
                  <c:v>44699</c:v>
                </c:pt>
                <c:pt idx="18">
                  <c:v>44700</c:v>
                </c:pt>
                <c:pt idx="19">
                  <c:v>44701</c:v>
                </c:pt>
                <c:pt idx="20">
                  <c:v>44702</c:v>
                </c:pt>
                <c:pt idx="21">
                  <c:v>44703</c:v>
                </c:pt>
                <c:pt idx="22">
                  <c:v>44704</c:v>
                </c:pt>
                <c:pt idx="23">
                  <c:v>44705</c:v>
                </c:pt>
                <c:pt idx="24">
                  <c:v>44706</c:v>
                </c:pt>
                <c:pt idx="25">
                  <c:v>44707</c:v>
                </c:pt>
                <c:pt idx="26">
                  <c:v>44708</c:v>
                </c:pt>
                <c:pt idx="27">
                  <c:v>44709</c:v>
                </c:pt>
                <c:pt idx="28">
                  <c:v>44710</c:v>
                </c:pt>
                <c:pt idx="29">
                  <c:v>44711</c:v>
                </c:pt>
                <c:pt idx="30">
                  <c:v>44712</c:v>
                </c:pt>
              </c:numCache>
            </c:numRef>
          </c:cat>
          <c:val>
            <c:numRef>
              <c:f>May_RENA!$E$2:$E$32</c:f>
              <c:numCache>
                <c:formatCode>#,##0.0</c:formatCode>
                <c:ptCount val="31"/>
                <c:pt idx="0">
                  <c:v>71825.98</c:v>
                </c:pt>
                <c:pt idx="1">
                  <c:v>-12301.63</c:v>
                </c:pt>
                <c:pt idx="2">
                  <c:v>195334.37</c:v>
                </c:pt>
                <c:pt idx="3">
                  <c:v>-49476.17</c:v>
                </c:pt>
                <c:pt idx="4">
                  <c:v>-919962.58</c:v>
                </c:pt>
                <c:pt idx="5">
                  <c:v>-31653.5</c:v>
                </c:pt>
                <c:pt idx="6">
                  <c:v>1492367.4</c:v>
                </c:pt>
                <c:pt idx="7">
                  <c:v>49954.05</c:v>
                </c:pt>
                <c:pt idx="8">
                  <c:v>-2547064.83</c:v>
                </c:pt>
                <c:pt idx="9">
                  <c:v>1560352.81</c:v>
                </c:pt>
                <c:pt idx="10">
                  <c:v>3277827.64</c:v>
                </c:pt>
                <c:pt idx="11">
                  <c:v>-303101.25</c:v>
                </c:pt>
                <c:pt idx="12">
                  <c:v>-2605786.69</c:v>
                </c:pt>
                <c:pt idx="13">
                  <c:v>-259617.74</c:v>
                </c:pt>
                <c:pt idx="14">
                  <c:v>-80429.83</c:v>
                </c:pt>
                <c:pt idx="15">
                  <c:v>25854.99</c:v>
                </c:pt>
                <c:pt idx="16">
                  <c:v>143357.84</c:v>
                </c:pt>
                <c:pt idx="17">
                  <c:v>-33697.480000000003</c:v>
                </c:pt>
                <c:pt idx="18">
                  <c:v>87507.75</c:v>
                </c:pt>
                <c:pt idx="19">
                  <c:v>-299077.3</c:v>
                </c:pt>
                <c:pt idx="20">
                  <c:v>789242.1</c:v>
                </c:pt>
                <c:pt idx="21">
                  <c:v>-49038.53</c:v>
                </c:pt>
                <c:pt idx="22">
                  <c:v>-307554.43</c:v>
                </c:pt>
                <c:pt idx="23">
                  <c:v>-9289.2800000000007</c:v>
                </c:pt>
                <c:pt idx="24">
                  <c:v>600632.51</c:v>
                </c:pt>
                <c:pt idx="25">
                  <c:v>727159.3</c:v>
                </c:pt>
                <c:pt idx="26">
                  <c:v>210273.95</c:v>
                </c:pt>
                <c:pt idx="27">
                  <c:v>-357070.48</c:v>
                </c:pt>
                <c:pt idx="28">
                  <c:v>-286472.45</c:v>
                </c:pt>
                <c:pt idx="29">
                  <c:v>61321.62</c:v>
                </c:pt>
                <c:pt idx="30">
                  <c:v>-549764.1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37-433F-98DD-51263D6D0E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193864"/>
        <c:axId val="467679304"/>
      </c:barChart>
      <c:catAx>
        <c:axId val="19219386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9304"/>
        <c:crosses val="autoZero"/>
        <c:auto val="0"/>
        <c:lblAlgn val="ctr"/>
        <c:lblOffset val="100"/>
        <c:tickLblSkip val="5"/>
        <c:tickMarkSkip val="5"/>
        <c:noMultiLvlLbl val="0"/>
      </c:catAx>
      <c:valAx>
        <c:axId val="467679304"/>
        <c:scaling>
          <c:orientation val="minMax"/>
          <c:max val="10000000"/>
          <c:min val="-3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193864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846835072"/>
        <c:scaling>
          <c:orientation val="minMax"/>
          <c:max val="100000000"/>
          <c:min val="-30000000"/>
        </c:scaling>
        <c:delete val="0"/>
        <c:axPos val="r"/>
        <c:numFmt formatCode="#,##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8200368"/>
        <c:crosses val="max"/>
        <c:crossBetween val="between"/>
        <c:majorUnit val="50000000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dateAx>
        <c:axId val="78820036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846835072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Estimated DAM oversold vs RENA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May_RENA!$J$1</c:f>
              <c:strCache>
                <c:ptCount val="1"/>
                <c:pt idx="0">
                  <c:v>Sum of oversold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May_RENA!$H$2:$H$32</c:f>
              <c:numCache>
                <c:formatCode>m/d/yyyy</c:formatCode>
                <c:ptCount val="31"/>
                <c:pt idx="0">
                  <c:v>44682</c:v>
                </c:pt>
                <c:pt idx="1">
                  <c:v>44683</c:v>
                </c:pt>
                <c:pt idx="2">
                  <c:v>44684</c:v>
                </c:pt>
                <c:pt idx="3">
                  <c:v>44685</c:v>
                </c:pt>
                <c:pt idx="4">
                  <c:v>44686</c:v>
                </c:pt>
                <c:pt idx="5">
                  <c:v>44687</c:v>
                </c:pt>
                <c:pt idx="6">
                  <c:v>44688</c:v>
                </c:pt>
                <c:pt idx="7">
                  <c:v>44689</c:v>
                </c:pt>
                <c:pt idx="8">
                  <c:v>44690</c:v>
                </c:pt>
                <c:pt idx="9">
                  <c:v>44691</c:v>
                </c:pt>
                <c:pt idx="10">
                  <c:v>44692</c:v>
                </c:pt>
                <c:pt idx="11">
                  <c:v>44693</c:v>
                </c:pt>
                <c:pt idx="12">
                  <c:v>44694</c:v>
                </c:pt>
                <c:pt idx="13">
                  <c:v>44695</c:v>
                </c:pt>
                <c:pt idx="14">
                  <c:v>44696</c:v>
                </c:pt>
                <c:pt idx="15">
                  <c:v>44697</c:v>
                </c:pt>
                <c:pt idx="16">
                  <c:v>44698</c:v>
                </c:pt>
                <c:pt idx="17">
                  <c:v>44699</c:v>
                </c:pt>
                <c:pt idx="18">
                  <c:v>44700</c:v>
                </c:pt>
                <c:pt idx="19">
                  <c:v>44701</c:v>
                </c:pt>
                <c:pt idx="20">
                  <c:v>44702</c:v>
                </c:pt>
                <c:pt idx="21">
                  <c:v>44703</c:v>
                </c:pt>
                <c:pt idx="22">
                  <c:v>44704</c:v>
                </c:pt>
                <c:pt idx="23">
                  <c:v>44705</c:v>
                </c:pt>
                <c:pt idx="24">
                  <c:v>44706</c:v>
                </c:pt>
                <c:pt idx="25">
                  <c:v>44707</c:v>
                </c:pt>
                <c:pt idx="26">
                  <c:v>44708</c:v>
                </c:pt>
                <c:pt idx="27">
                  <c:v>44709</c:v>
                </c:pt>
                <c:pt idx="28">
                  <c:v>44710</c:v>
                </c:pt>
                <c:pt idx="29">
                  <c:v>44711</c:v>
                </c:pt>
                <c:pt idx="30">
                  <c:v>44712</c:v>
                </c:pt>
              </c:numCache>
            </c:numRef>
          </c:cat>
          <c:val>
            <c:numRef>
              <c:f>May_RENA!$J$2:$J$32</c:f>
              <c:numCache>
                <c:formatCode>#,##0.0</c:formatCode>
                <c:ptCount val="31"/>
                <c:pt idx="0">
                  <c:v>310647.79000000004</c:v>
                </c:pt>
                <c:pt idx="1">
                  <c:v>-213205.87999999986</c:v>
                </c:pt>
                <c:pt idx="2">
                  <c:v>401453.3600000001</c:v>
                </c:pt>
                <c:pt idx="3">
                  <c:v>44965.929999999978</c:v>
                </c:pt>
                <c:pt idx="4">
                  <c:v>-592818.24000000022</c:v>
                </c:pt>
                <c:pt idx="5">
                  <c:v>-812647.10999999987</c:v>
                </c:pt>
                <c:pt idx="6">
                  <c:v>1684410.5099999998</c:v>
                </c:pt>
                <c:pt idx="7">
                  <c:v>-302805.75</c:v>
                </c:pt>
                <c:pt idx="8">
                  <c:v>-5412728.8090917915</c:v>
                </c:pt>
                <c:pt idx="9">
                  <c:v>-717820.29999999993</c:v>
                </c:pt>
                <c:pt idx="10">
                  <c:v>2923094.72</c:v>
                </c:pt>
                <c:pt idx="11">
                  <c:v>-1481595.8099999996</c:v>
                </c:pt>
                <c:pt idx="12">
                  <c:v>-3557538.8800000004</c:v>
                </c:pt>
                <c:pt idx="13">
                  <c:v>-353393.19</c:v>
                </c:pt>
                <c:pt idx="14">
                  <c:v>-242976.53</c:v>
                </c:pt>
                <c:pt idx="15">
                  <c:v>-265946.19</c:v>
                </c:pt>
                <c:pt idx="16">
                  <c:v>167036.23000000013</c:v>
                </c:pt>
                <c:pt idx="17">
                  <c:v>62052.640000000014</c:v>
                </c:pt>
                <c:pt idx="18">
                  <c:v>246411.44999999992</c:v>
                </c:pt>
                <c:pt idx="19">
                  <c:v>-173534.24</c:v>
                </c:pt>
                <c:pt idx="20">
                  <c:v>951802.6799999997</c:v>
                </c:pt>
                <c:pt idx="21">
                  <c:v>-189841.15</c:v>
                </c:pt>
                <c:pt idx="22">
                  <c:v>-301512.06</c:v>
                </c:pt>
                <c:pt idx="23">
                  <c:v>-207287.22</c:v>
                </c:pt>
                <c:pt idx="24">
                  <c:v>637121.23</c:v>
                </c:pt>
                <c:pt idx="25">
                  <c:v>-2121403.71</c:v>
                </c:pt>
                <c:pt idx="26">
                  <c:v>-1298923.81</c:v>
                </c:pt>
                <c:pt idx="27">
                  <c:v>-350737.55</c:v>
                </c:pt>
                <c:pt idx="28">
                  <c:v>3342.8599999999969</c:v>
                </c:pt>
                <c:pt idx="29">
                  <c:v>250190.11999999997</c:v>
                </c:pt>
                <c:pt idx="30">
                  <c:v>-446902.63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CC-4073-9FC5-91E95E32DE78}"/>
            </c:ext>
          </c:extLst>
        </c:ser>
        <c:ser>
          <c:idx val="1"/>
          <c:order val="1"/>
          <c:tx>
            <c:strRef>
              <c:f>May_RENA!$E$1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May_RENA!$H$2:$H$32</c:f>
              <c:numCache>
                <c:formatCode>m/d/yyyy</c:formatCode>
                <c:ptCount val="31"/>
                <c:pt idx="0">
                  <c:v>44682</c:v>
                </c:pt>
                <c:pt idx="1">
                  <c:v>44683</c:v>
                </c:pt>
                <c:pt idx="2">
                  <c:v>44684</c:v>
                </c:pt>
                <c:pt idx="3">
                  <c:v>44685</c:v>
                </c:pt>
                <c:pt idx="4">
                  <c:v>44686</c:v>
                </c:pt>
                <c:pt idx="5">
                  <c:v>44687</c:v>
                </c:pt>
                <c:pt idx="6">
                  <c:v>44688</c:v>
                </c:pt>
                <c:pt idx="7">
                  <c:v>44689</c:v>
                </c:pt>
                <c:pt idx="8">
                  <c:v>44690</c:v>
                </c:pt>
                <c:pt idx="9">
                  <c:v>44691</c:v>
                </c:pt>
                <c:pt idx="10">
                  <c:v>44692</c:v>
                </c:pt>
                <c:pt idx="11">
                  <c:v>44693</c:v>
                </c:pt>
                <c:pt idx="12">
                  <c:v>44694</c:v>
                </c:pt>
                <c:pt idx="13">
                  <c:v>44695</c:v>
                </c:pt>
                <c:pt idx="14">
                  <c:v>44696</c:v>
                </c:pt>
                <c:pt idx="15">
                  <c:v>44697</c:v>
                </c:pt>
                <c:pt idx="16">
                  <c:v>44698</c:v>
                </c:pt>
                <c:pt idx="17">
                  <c:v>44699</c:v>
                </c:pt>
                <c:pt idx="18">
                  <c:v>44700</c:v>
                </c:pt>
                <c:pt idx="19">
                  <c:v>44701</c:v>
                </c:pt>
                <c:pt idx="20">
                  <c:v>44702</c:v>
                </c:pt>
                <c:pt idx="21">
                  <c:v>44703</c:v>
                </c:pt>
                <c:pt idx="22">
                  <c:v>44704</c:v>
                </c:pt>
                <c:pt idx="23">
                  <c:v>44705</c:v>
                </c:pt>
                <c:pt idx="24">
                  <c:v>44706</c:v>
                </c:pt>
                <c:pt idx="25">
                  <c:v>44707</c:v>
                </c:pt>
                <c:pt idx="26">
                  <c:v>44708</c:v>
                </c:pt>
                <c:pt idx="27">
                  <c:v>44709</c:v>
                </c:pt>
                <c:pt idx="28">
                  <c:v>44710</c:v>
                </c:pt>
                <c:pt idx="29">
                  <c:v>44711</c:v>
                </c:pt>
                <c:pt idx="30">
                  <c:v>44712</c:v>
                </c:pt>
              </c:numCache>
            </c:numRef>
          </c:cat>
          <c:val>
            <c:numRef>
              <c:f>May_RENA!$E$2:$E$32</c:f>
              <c:numCache>
                <c:formatCode>#,##0.0</c:formatCode>
                <c:ptCount val="31"/>
                <c:pt idx="0">
                  <c:v>71825.98</c:v>
                </c:pt>
                <c:pt idx="1">
                  <c:v>-12301.63</c:v>
                </c:pt>
                <c:pt idx="2">
                  <c:v>195334.37</c:v>
                </c:pt>
                <c:pt idx="3">
                  <c:v>-49476.17</c:v>
                </c:pt>
                <c:pt idx="4">
                  <c:v>-919962.58</c:v>
                </c:pt>
                <c:pt idx="5">
                  <c:v>-31653.5</c:v>
                </c:pt>
                <c:pt idx="6">
                  <c:v>1492367.4</c:v>
                </c:pt>
                <c:pt idx="7">
                  <c:v>49954.05</c:v>
                </c:pt>
                <c:pt idx="8">
                  <c:v>-2547064.83</c:v>
                </c:pt>
                <c:pt idx="9">
                  <c:v>1560352.81</c:v>
                </c:pt>
                <c:pt idx="10">
                  <c:v>3277827.64</c:v>
                </c:pt>
                <c:pt idx="11">
                  <c:v>-303101.25</c:v>
                </c:pt>
                <c:pt idx="12">
                  <c:v>-2605786.69</c:v>
                </c:pt>
                <c:pt idx="13">
                  <c:v>-259617.74</c:v>
                </c:pt>
                <c:pt idx="14">
                  <c:v>-80429.83</c:v>
                </c:pt>
                <c:pt idx="15">
                  <c:v>25854.99</c:v>
                </c:pt>
                <c:pt idx="16">
                  <c:v>143357.84</c:v>
                </c:pt>
                <c:pt idx="17">
                  <c:v>-33697.480000000003</c:v>
                </c:pt>
                <c:pt idx="18">
                  <c:v>87507.75</c:v>
                </c:pt>
                <c:pt idx="19">
                  <c:v>-299077.3</c:v>
                </c:pt>
                <c:pt idx="20">
                  <c:v>789242.1</c:v>
                </c:pt>
                <c:pt idx="21">
                  <c:v>-49038.53</c:v>
                </c:pt>
                <c:pt idx="22">
                  <c:v>-307554.43</c:v>
                </c:pt>
                <c:pt idx="23">
                  <c:v>-9289.2800000000007</c:v>
                </c:pt>
                <c:pt idx="24">
                  <c:v>600632.51</c:v>
                </c:pt>
                <c:pt idx="25">
                  <c:v>727159.3</c:v>
                </c:pt>
                <c:pt idx="26">
                  <c:v>210273.95</c:v>
                </c:pt>
                <c:pt idx="27">
                  <c:v>-357070.48</c:v>
                </c:pt>
                <c:pt idx="28">
                  <c:v>-286472.45</c:v>
                </c:pt>
                <c:pt idx="29">
                  <c:v>61321.62</c:v>
                </c:pt>
                <c:pt idx="30">
                  <c:v>-549764.1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CC-4073-9FC5-91E95E32DE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600"/>
        <c:axId val="467675776"/>
      </c:barChart>
      <c:catAx>
        <c:axId val="46767460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5776"/>
        <c:crosses val="autoZero"/>
        <c:auto val="0"/>
        <c:lblAlgn val="ctr"/>
        <c:lblOffset val="100"/>
        <c:tickLblSkip val="5"/>
        <c:noMultiLvlLbl val="0"/>
      </c:catAx>
      <c:valAx>
        <c:axId val="467675776"/>
        <c:scaling>
          <c:orientation val="minMax"/>
          <c:min val="-5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60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CRR value</a:t>
            </a:r>
            <a:r>
              <a:rPr lang="en-US" b="1" baseline="0"/>
              <a:t> vs DAM congestion Rent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Payment/Charge to CRRAH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44682</c:v>
                </c:pt>
                <c:pt idx="1">
                  <c:v>44683</c:v>
                </c:pt>
                <c:pt idx="2">
                  <c:v>44684</c:v>
                </c:pt>
                <c:pt idx="3">
                  <c:v>44685</c:v>
                </c:pt>
                <c:pt idx="4">
                  <c:v>44686</c:v>
                </c:pt>
                <c:pt idx="5">
                  <c:v>44687</c:v>
                </c:pt>
                <c:pt idx="6">
                  <c:v>44688</c:v>
                </c:pt>
                <c:pt idx="7">
                  <c:v>44689</c:v>
                </c:pt>
                <c:pt idx="8">
                  <c:v>44690</c:v>
                </c:pt>
                <c:pt idx="9">
                  <c:v>44691</c:v>
                </c:pt>
                <c:pt idx="10">
                  <c:v>44692</c:v>
                </c:pt>
                <c:pt idx="11">
                  <c:v>44693</c:v>
                </c:pt>
                <c:pt idx="12">
                  <c:v>44694</c:v>
                </c:pt>
                <c:pt idx="13">
                  <c:v>44695</c:v>
                </c:pt>
                <c:pt idx="14">
                  <c:v>44696</c:v>
                </c:pt>
                <c:pt idx="15">
                  <c:v>44697</c:v>
                </c:pt>
                <c:pt idx="16">
                  <c:v>44698</c:v>
                </c:pt>
                <c:pt idx="17">
                  <c:v>44699</c:v>
                </c:pt>
                <c:pt idx="18">
                  <c:v>44700</c:v>
                </c:pt>
                <c:pt idx="19">
                  <c:v>44701</c:v>
                </c:pt>
                <c:pt idx="20">
                  <c:v>44702</c:v>
                </c:pt>
                <c:pt idx="21">
                  <c:v>44703</c:v>
                </c:pt>
                <c:pt idx="22">
                  <c:v>44704</c:v>
                </c:pt>
                <c:pt idx="23">
                  <c:v>44705</c:v>
                </c:pt>
                <c:pt idx="24">
                  <c:v>44706</c:v>
                </c:pt>
                <c:pt idx="25">
                  <c:v>44707</c:v>
                </c:pt>
                <c:pt idx="26">
                  <c:v>44708</c:v>
                </c:pt>
                <c:pt idx="27">
                  <c:v>44709</c:v>
                </c:pt>
                <c:pt idx="28">
                  <c:v>44710</c:v>
                </c:pt>
                <c:pt idx="29">
                  <c:v>44711</c:v>
                </c:pt>
                <c:pt idx="30">
                  <c:v>44712</c:v>
                </c:pt>
              </c:numCache>
            </c:numRef>
          </c:cat>
          <c:val>
            <c:numRef>
              <c:f>Sheet1!$B$2:$B$32</c:f>
              <c:numCache>
                <c:formatCode>#,##0.0</c:formatCode>
                <c:ptCount val="31"/>
                <c:pt idx="0">
                  <c:v>11561501.51</c:v>
                </c:pt>
                <c:pt idx="1">
                  <c:v>14514379.690000001</c:v>
                </c:pt>
                <c:pt idx="2">
                  <c:v>13155511</c:v>
                </c:pt>
                <c:pt idx="3">
                  <c:v>14180610.16</c:v>
                </c:pt>
                <c:pt idx="4">
                  <c:v>12099554.239999998</c:v>
                </c:pt>
                <c:pt idx="5">
                  <c:v>14327097.23</c:v>
                </c:pt>
                <c:pt idx="6">
                  <c:v>15207948.520000001</c:v>
                </c:pt>
                <c:pt idx="7">
                  <c:v>20534370.789999999</c:v>
                </c:pt>
                <c:pt idx="8">
                  <c:v>23454724.050000001</c:v>
                </c:pt>
                <c:pt idx="9">
                  <c:v>20117210.710000001</c:v>
                </c:pt>
                <c:pt idx="10">
                  <c:v>23703396.16</c:v>
                </c:pt>
                <c:pt idx="11">
                  <c:v>27896960.219999999</c:v>
                </c:pt>
                <c:pt idx="12">
                  <c:v>17182527.439999998</c:v>
                </c:pt>
                <c:pt idx="13">
                  <c:v>12924244.859999999</c:v>
                </c:pt>
                <c:pt idx="14">
                  <c:v>15876403.91</c:v>
                </c:pt>
                <c:pt idx="15">
                  <c:v>13032998.9</c:v>
                </c:pt>
                <c:pt idx="16">
                  <c:v>19401987.73</c:v>
                </c:pt>
                <c:pt idx="17">
                  <c:v>13044300.82</c:v>
                </c:pt>
                <c:pt idx="18">
                  <c:v>10869987.880000001</c:v>
                </c:pt>
                <c:pt idx="19">
                  <c:v>11508547.670000002</c:v>
                </c:pt>
                <c:pt idx="20">
                  <c:v>12450067.460000001</c:v>
                </c:pt>
                <c:pt idx="21">
                  <c:v>3719589.7800000003</c:v>
                </c:pt>
                <c:pt idx="22">
                  <c:v>4938414.3100000005</c:v>
                </c:pt>
                <c:pt idx="23">
                  <c:v>4205944.3499999996</c:v>
                </c:pt>
                <c:pt idx="24">
                  <c:v>4062812.8100000005</c:v>
                </c:pt>
                <c:pt idx="25">
                  <c:v>2592951.3899999997</c:v>
                </c:pt>
                <c:pt idx="26">
                  <c:v>9042719.5999999996</c:v>
                </c:pt>
                <c:pt idx="27">
                  <c:v>19015200.349999998</c:v>
                </c:pt>
                <c:pt idx="28">
                  <c:v>20588518.050000001</c:v>
                </c:pt>
                <c:pt idx="29">
                  <c:v>12622842.68</c:v>
                </c:pt>
                <c:pt idx="30">
                  <c:v>12051232.43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0E-4B3E-9A30-B6D43B194B7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DACONGRENT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44682</c:v>
                </c:pt>
                <c:pt idx="1">
                  <c:v>44683</c:v>
                </c:pt>
                <c:pt idx="2">
                  <c:v>44684</c:v>
                </c:pt>
                <c:pt idx="3">
                  <c:v>44685</c:v>
                </c:pt>
                <c:pt idx="4">
                  <c:v>44686</c:v>
                </c:pt>
                <c:pt idx="5">
                  <c:v>44687</c:v>
                </c:pt>
                <c:pt idx="6">
                  <c:v>44688</c:v>
                </c:pt>
                <c:pt idx="7">
                  <c:v>44689</c:v>
                </c:pt>
                <c:pt idx="8">
                  <c:v>44690</c:v>
                </c:pt>
                <c:pt idx="9">
                  <c:v>44691</c:v>
                </c:pt>
                <c:pt idx="10">
                  <c:v>44692</c:v>
                </c:pt>
                <c:pt idx="11">
                  <c:v>44693</c:v>
                </c:pt>
                <c:pt idx="12">
                  <c:v>44694</c:v>
                </c:pt>
                <c:pt idx="13">
                  <c:v>44695</c:v>
                </c:pt>
                <c:pt idx="14">
                  <c:v>44696</c:v>
                </c:pt>
                <c:pt idx="15">
                  <c:v>44697</c:v>
                </c:pt>
                <c:pt idx="16">
                  <c:v>44698</c:v>
                </c:pt>
                <c:pt idx="17">
                  <c:v>44699</c:v>
                </c:pt>
                <c:pt idx="18">
                  <c:v>44700</c:v>
                </c:pt>
                <c:pt idx="19">
                  <c:v>44701</c:v>
                </c:pt>
                <c:pt idx="20">
                  <c:v>44702</c:v>
                </c:pt>
                <c:pt idx="21">
                  <c:v>44703</c:v>
                </c:pt>
                <c:pt idx="22">
                  <c:v>44704</c:v>
                </c:pt>
                <c:pt idx="23">
                  <c:v>44705</c:v>
                </c:pt>
                <c:pt idx="24">
                  <c:v>44706</c:v>
                </c:pt>
                <c:pt idx="25">
                  <c:v>44707</c:v>
                </c:pt>
                <c:pt idx="26">
                  <c:v>44708</c:v>
                </c:pt>
                <c:pt idx="27">
                  <c:v>44709</c:v>
                </c:pt>
                <c:pt idx="28">
                  <c:v>44710</c:v>
                </c:pt>
                <c:pt idx="29">
                  <c:v>44711</c:v>
                </c:pt>
                <c:pt idx="30">
                  <c:v>44712</c:v>
                </c:pt>
              </c:numCache>
            </c:numRef>
          </c:cat>
          <c:val>
            <c:numRef>
              <c:f>Sheet1!$C$2:$C$32</c:f>
              <c:numCache>
                <c:formatCode>#,##0.0</c:formatCode>
                <c:ptCount val="31"/>
                <c:pt idx="0">
                  <c:v>12424255.58</c:v>
                </c:pt>
                <c:pt idx="1">
                  <c:v>14914605.199999999</c:v>
                </c:pt>
                <c:pt idx="2">
                  <c:v>13374187.26</c:v>
                </c:pt>
                <c:pt idx="3">
                  <c:v>14541144.01</c:v>
                </c:pt>
                <c:pt idx="4">
                  <c:v>11613352.539999999</c:v>
                </c:pt>
                <c:pt idx="5">
                  <c:v>14284027.6</c:v>
                </c:pt>
                <c:pt idx="6">
                  <c:v>16663937.34</c:v>
                </c:pt>
                <c:pt idx="7">
                  <c:v>23012048.640000001</c:v>
                </c:pt>
                <c:pt idx="8">
                  <c:v>26367368.670000002</c:v>
                </c:pt>
                <c:pt idx="9">
                  <c:v>22694177.850000001</c:v>
                </c:pt>
                <c:pt idx="10">
                  <c:v>28941004.789999999</c:v>
                </c:pt>
                <c:pt idx="11">
                  <c:v>34428652.240000002</c:v>
                </c:pt>
                <c:pt idx="12">
                  <c:v>21245558.989999998</c:v>
                </c:pt>
                <c:pt idx="13">
                  <c:v>14638058.09</c:v>
                </c:pt>
                <c:pt idx="14">
                  <c:v>15202932.74</c:v>
                </c:pt>
                <c:pt idx="15">
                  <c:v>15036933.779999999</c:v>
                </c:pt>
                <c:pt idx="16">
                  <c:v>24206069.559999999</c:v>
                </c:pt>
                <c:pt idx="17">
                  <c:v>15516399.130000001</c:v>
                </c:pt>
                <c:pt idx="18">
                  <c:v>14122932.710000001</c:v>
                </c:pt>
                <c:pt idx="19">
                  <c:v>14881915.32</c:v>
                </c:pt>
                <c:pt idx="20">
                  <c:v>15549033.27</c:v>
                </c:pt>
                <c:pt idx="21">
                  <c:v>4751916.88</c:v>
                </c:pt>
                <c:pt idx="22">
                  <c:v>6400589.75</c:v>
                </c:pt>
                <c:pt idx="23">
                  <c:v>5261892.92</c:v>
                </c:pt>
                <c:pt idx="24">
                  <c:v>5408789.3499999996</c:v>
                </c:pt>
                <c:pt idx="25">
                  <c:v>3442394.79</c:v>
                </c:pt>
                <c:pt idx="26">
                  <c:v>11926847.970000001</c:v>
                </c:pt>
                <c:pt idx="27">
                  <c:v>24147793.949999999</c:v>
                </c:pt>
                <c:pt idx="28">
                  <c:v>26105726.210000001</c:v>
                </c:pt>
                <c:pt idx="29">
                  <c:v>15966725.93</c:v>
                </c:pt>
                <c:pt idx="30">
                  <c:v>14926436.550000001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0E-4B3E-9A30-B6D43B194B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3646160"/>
        <c:axId val="693647336"/>
      </c:barChart>
      <c:catAx>
        <c:axId val="693646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7336"/>
        <c:crosses val="autoZero"/>
        <c:auto val="0"/>
        <c:lblAlgn val="ctr"/>
        <c:lblOffset val="100"/>
        <c:tickLblSkip val="5"/>
        <c:noMultiLvlLbl val="0"/>
      </c:catAx>
      <c:valAx>
        <c:axId val="693647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6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Daily Credit/Charge to CRR Balancing Account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4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DAILY_CREDIT_OR_SHORT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44682</c:v>
                </c:pt>
                <c:pt idx="1">
                  <c:v>44683</c:v>
                </c:pt>
                <c:pt idx="2">
                  <c:v>44684</c:v>
                </c:pt>
                <c:pt idx="3">
                  <c:v>44685</c:v>
                </c:pt>
                <c:pt idx="4">
                  <c:v>44686</c:v>
                </c:pt>
                <c:pt idx="5">
                  <c:v>44687</c:v>
                </c:pt>
                <c:pt idx="6">
                  <c:v>44688</c:v>
                </c:pt>
                <c:pt idx="7">
                  <c:v>44689</c:v>
                </c:pt>
                <c:pt idx="8">
                  <c:v>44690</c:v>
                </c:pt>
                <c:pt idx="9">
                  <c:v>44691</c:v>
                </c:pt>
                <c:pt idx="10">
                  <c:v>44692</c:v>
                </c:pt>
                <c:pt idx="11">
                  <c:v>44693</c:v>
                </c:pt>
                <c:pt idx="12">
                  <c:v>44694</c:v>
                </c:pt>
                <c:pt idx="13">
                  <c:v>44695</c:v>
                </c:pt>
                <c:pt idx="14">
                  <c:v>44696</c:v>
                </c:pt>
                <c:pt idx="15">
                  <c:v>44697</c:v>
                </c:pt>
                <c:pt idx="16">
                  <c:v>44698</c:v>
                </c:pt>
                <c:pt idx="17">
                  <c:v>44699</c:v>
                </c:pt>
                <c:pt idx="18">
                  <c:v>44700</c:v>
                </c:pt>
                <c:pt idx="19">
                  <c:v>44701</c:v>
                </c:pt>
                <c:pt idx="20">
                  <c:v>44702</c:v>
                </c:pt>
                <c:pt idx="21">
                  <c:v>44703</c:v>
                </c:pt>
                <c:pt idx="22">
                  <c:v>44704</c:v>
                </c:pt>
                <c:pt idx="23">
                  <c:v>44705</c:v>
                </c:pt>
                <c:pt idx="24">
                  <c:v>44706</c:v>
                </c:pt>
                <c:pt idx="25">
                  <c:v>44707</c:v>
                </c:pt>
                <c:pt idx="26">
                  <c:v>44708</c:v>
                </c:pt>
                <c:pt idx="27">
                  <c:v>44709</c:v>
                </c:pt>
                <c:pt idx="28">
                  <c:v>44710</c:v>
                </c:pt>
                <c:pt idx="29">
                  <c:v>44711</c:v>
                </c:pt>
                <c:pt idx="30">
                  <c:v>44712</c:v>
                </c:pt>
              </c:numCache>
            </c:numRef>
          </c:cat>
          <c:val>
            <c:numRef>
              <c:f>Sheet1!$D$2:$D$32</c:f>
              <c:numCache>
                <c:formatCode>#,##0.0</c:formatCode>
                <c:ptCount val="31"/>
                <c:pt idx="0">
                  <c:v>862754.07</c:v>
                </c:pt>
                <c:pt idx="1">
                  <c:v>400225.51</c:v>
                </c:pt>
                <c:pt idx="2">
                  <c:v>218676.26</c:v>
                </c:pt>
                <c:pt idx="3">
                  <c:v>360533.85</c:v>
                </c:pt>
                <c:pt idx="4">
                  <c:v>-486201.7</c:v>
                </c:pt>
                <c:pt idx="5">
                  <c:v>-43069.63</c:v>
                </c:pt>
                <c:pt idx="6">
                  <c:v>1455988.82</c:v>
                </c:pt>
                <c:pt idx="7">
                  <c:v>2477677.85</c:v>
                </c:pt>
                <c:pt idx="8">
                  <c:v>2912644.62</c:v>
                </c:pt>
                <c:pt idx="9">
                  <c:v>2576967.14</c:v>
                </c:pt>
                <c:pt idx="10">
                  <c:v>5237608.63</c:v>
                </c:pt>
                <c:pt idx="11">
                  <c:v>6531692.0199999996</c:v>
                </c:pt>
                <c:pt idx="12">
                  <c:v>4063031.55</c:v>
                </c:pt>
                <c:pt idx="13">
                  <c:v>1713813.23</c:v>
                </c:pt>
                <c:pt idx="14">
                  <c:v>-673471.17</c:v>
                </c:pt>
                <c:pt idx="15">
                  <c:v>2003934.88</c:v>
                </c:pt>
                <c:pt idx="16">
                  <c:v>4804081.83</c:v>
                </c:pt>
                <c:pt idx="17">
                  <c:v>2472098.31</c:v>
                </c:pt>
                <c:pt idx="18">
                  <c:v>3252944.83</c:v>
                </c:pt>
                <c:pt idx="19">
                  <c:v>3373367.65</c:v>
                </c:pt>
                <c:pt idx="20">
                  <c:v>3098965.81</c:v>
                </c:pt>
                <c:pt idx="21">
                  <c:v>1032327.1</c:v>
                </c:pt>
                <c:pt idx="22">
                  <c:v>1462175.44</c:v>
                </c:pt>
                <c:pt idx="23">
                  <c:v>1055948.57</c:v>
                </c:pt>
                <c:pt idx="24">
                  <c:v>1345976.54</c:v>
                </c:pt>
                <c:pt idx="25">
                  <c:v>849443.4</c:v>
                </c:pt>
                <c:pt idx="26">
                  <c:v>2884128.37</c:v>
                </c:pt>
                <c:pt idx="27">
                  <c:v>5132593.5999999996</c:v>
                </c:pt>
                <c:pt idx="28">
                  <c:v>5517208.1600000001</c:v>
                </c:pt>
                <c:pt idx="29">
                  <c:v>3343883.25</c:v>
                </c:pt>
                <c:pt idx="30">
                  <c:v>2875204.12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BD-4330-BBC4-6306D654FC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6490160"/>
        <c:axId val="716486632"/>
      </c:barChart>
      <c:catAx>
        <c:axId val="716490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86632"/>
        <c:crosses val="autoZero"/>
        <c:auto val="0"/>
        <c:lblAlgn val="ctr"/>
        <c:lblOffset val="100"/>
        <c:tickLblSkip val="5"/>
        <c:noMultiLvlLbl val="0"/>
      </c:catAx>
      <c:valAx>
        <c:axId val="716486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90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4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86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69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Review of May RENA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CMWG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August 8th, 2022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Sum of RENA 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4409"/>
              </p:ext>
            </p:extLst>
          </p:nvPr>
        </p:nvGraphicFramePr>
        <p:xfrm>
          <a:off x="461682" y="1386682"/>
          <a:ext cx="8072718" cy="3979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795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with RT Congestion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269084"/>
            <a:ext cx="8534400" cy="4319832"/>
          </a:xfrm>
        </p:spPr>
        <p:txBody>
          <a:bodyPr/>
          <a:lstStyle/>
          <a:p>
            <a:r>
              <a:rPr lang="en-US" sz="2000" dirty="0"/>
              <a:t>The total RENA in May was $0.6M, while the total SCED congestion rent was around $701M. 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4490066"/>
              </p:ext>
            </p:extLst>
          </p:nvPr>
        </p:nvGraphicFramePr>
        <p:xfrm>
          <a:off x="595312" y="2133600"/>
          <a:ext cx="8029575" cy="4050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1439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and estimated DAM oversold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269084"/>
            <a:ext cx="8534400" cy="4319832"/>
          </a:xfrm>
        </p:spPr>
        <p:txBody>
          <a:bodyPr/>
          <a:lstStyle/>
          <a:p>
            <a:r>
              <a:rPr lang="en-US" sz="2000" dirty="0"/>
              <a:t>The total estimated DAM oversold amount in May was around </a:t>
            </a:r>
          </a:p>
          <a:p>
            <a:pPr marL="0" indent="0">
              <a:buNone/>
            </a:pPr>
            <a:r>
              <a:rPr lang="en-US" sz="2000" dirty="0"/>
              <a:t>     -$11.4M.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0868524"/>
              </p:ext>
            </p:extLst>
          </p:nvPr>
        </p:nvGraphicFramePr>
        <p:xfrm>
          <a:off x="738186" y="2226468"/>
          <a:ext cx="7796213" cy="3869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2886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7D362-1EA2-4A6C-A1E5-1EEABCB5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 5/7/2022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B44FD-E84E-46F2-B472-79B811D50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091742"/>
            <a:ext cx="8534400" cy="4674516"/>
          </a:xfrm>
        </p:spPr>
        <p:txBody>
          <a:bodyPr/>
          <a:lstStyle/>
          <a:p>
            <a:r>
              <a:rPr lang="en-US" sz="1800" dirty="0"/>
              <a:t>About $1.5M RENA was observed on OD 5/7. Most of the RENA was related to the DAM oversold on the RT constraint. </a:t>
            </a:r>
          </a:p>
          <a:p>
            <a:endParaRPr lang="en-US" sz="1800" dirty="0"/>
          </a:p>
          <a:p>
            <a:r>
              <a:rPr lang="en-US" sz="1800" dirty="0"/>
              <a:t>DAM oversold on the RT constraint: There was about $1.8M DAM oversold on the RT constraint SCAGHIL5: CAGNON_MR4L on OD 5/7. The oversold was related to a forced outage on the other transformer at the station.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56102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7D362-1EA2-4A6C-A1E5-1EEABCB5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 5/10/2022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B44FD-E84E-46F2-B472-79B811D50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091742"/>
            <a:ext cx="8534400" cy="4674516"/>
          </a:xfrm>
        </p:spPr>
        <p:txBody>
          <a:bodyPr/>
          <a:lstStyle/>
          <a:p>
            <a:r>
              <a:rPr lang="en-US" sz="1800" dirty="0"/>
              <a:t>About $1.6M RENA was observed on OD 5/10. Most of the RENA was related to the impact from PTP w/links to options.</a:t>
            </a:r>
          </a:p>
          <a:p>
            <a:endParaRPr lang="en-US" sz="1800" dirty="0"/>
          </a:p>
          <a:p>
            <a:r>
              <a:rPr lang="en-US" sz="1800" dirty="0"/>
              <a:t>Impact from PTP w/links to options: The RENA impact from PTP w/links to options was about $1.8M on OD 5/10. The high impact was due to the high RT congestion on the day. The values of certain PTP w/links to options, which mostly were sourced from Resource Nodes in the south area, went negative when their source prices were significantly higher than their sink prices.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46425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7D362-1EA2-4A6C-A1E5-1EEABCB5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 5/11/2022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B44FD-E84E-46F2-B472-79B811D50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091742"/>
            <a:ext cx="8534400" cy="4674516"/>
          </a:xfrm>
        </p:spPr>
        <p:txBody>
          <a:bodyPr/>
          <a:lstStyle/>
          <a:p>
            <a:r>
              <a:rPr lang="en-US" sz="1800" dirty="0"/>
              <a:t>About $3.3M RENA was observed on OD 5/11. Most of the RENA was related to the DAM oversold on the RT constraints. </a:t>
            </a:r>
          </a:p>
          <a:p>
            <a:endParaRPr lang="en-US" sz="1800" dirty="0"/>
          </a:p>
          <a:p>
            <a:r>
              <a:rPr lang="en-US" sz="1800" dirty="0"/>
              <a:t>DAM oversold on the RT constraints: There was about $1.4M and $1.1M DAM oversold on the RT constraint DSTPRED5: CKT_3124_1 and </a:t>
            </a:r>
            <a:r>
              <a:rPr lang="pt-BR" sz="1800" dirty="0"/>
              <a:t>BASE CASE: N_TO_H, </a:t>
            </a:r>
            <a:r>
              <a:rPr lang="en-US" sz="1800" dirty="0"/>
              <a:t>respectively. The oversold on DSTPRED5: CKT_3124_1 was related to the forced outage on a nearby 345kV transmission line. And the oversold on </a:t>
            </a:r>
            <a:r>
              <a:rPr lang="pt-BR" sz="1800" dirty="0"/>
              <a:t>BASE CASE: N_TO_H </a:t>
            </a:r>
            <a:r>
              <a:rPr lang="en-US" sz="1800" dirty="0"/>
              <a:t>was related to the North to Houston GTC which was binding at lower interface limit than the one used in DAM.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50495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5182"/>
            <a:ext cx="8610600" cy="5204618"/>
          </a:xfrm>
        </p:spPr>
        <p:txBody>
          <a:bodyPr/>
          <a:lstStyle/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The total monthly RENA observed in May 2022 was relatively low, despite of very high congestion in RTM.</a:t>
            </a:r>
          </a:p>
          <a:p>
            <a:endParaRPr lang="en-US" sz="2000" dirty="0"/>
          </a:p>
          <a:p>
            <a:r>
              <a:rPr lang="en-US" sz="2000" dirty="0"/>
              <a:t>The highest RENA happened on OD 5/11 with $3.3M, which was mostly related to DAM “oversold” on RT constraints. </a:t>
            </a:r>
          </a:p>
          <a:p>
            <a:endParaRPr lang="en-US" sz="2000" dirty="0"/>
          </a:p>
          <a:p>
            <a:pPr algn="just"/>
            <a:r>
              <a:rPr lang="en-US" sz="2000" dirty="0"/>
              <a:t>PTP w/links to options also contributed part of RENA in May, with a total of </a:t>
            </a:r>
            <a:r>
              <a:rPr lang="en-US" sz="2000"/>
              <a:t>$17.4M</a:t>
            </a:r>
            <a:r>
              <a:rPr lang="en-US" sz="2000" dirty="0"/>
              <a:t>. The high value was mostly caused by the significant high congestions observed in RTM. </a:t>
            </a:r>
          </a:p>
          <a:p>
            <a:endParaRPr lang="en-US" sz="2000" dirty="0"/>
          </a:p>
          <a:p>
            <a:endParaRPr lang="en-US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8304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CRR Balance Account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7819780"/>
              </p:ext>
            </p:extLst>
          </p:nvPr>
        </p:nvGraphicFramePr>
        <p:xfrm>
          <a:off x="533400" y="990600"/>
          <a:ext cx="8260405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0320097"/>
              </p:ext>
            </p:extLst>
          </p:nvPr>
        </p:nvGraphicFramePr>
        <p:xfrm>
          <a:off x="561035" y="3657600"/>
          <a:ext cx="823277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205537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38741</TotalTime>
  <Words>478</Words>
  <Application>Microsoft Office PowerPoint</Application>
  <PresentationFormat>On-screen Show (4:3)</PresentationFormat>
  <Paragraphs>50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Sum of RENA </vt:lpstr>
      <vt:lpstr>Daily RENA with RT Congestion </vt:lpstr>
      <vt:lpstr>Daily RENA and estimated DAM oversold</vt:lpstr>
      <vt:lpstr>OD 5/7/2022</vt:lpstr>
      <vt:lpstr>OD 5/10/2022</vt:lpstr>
      <vt:lpstr>OD 5/11/2022</vt:lpstr>
      <vt:lpstr>Summary</vt:lpstr>
      <vt:lpstr>May CRR Balance Account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Chen, Jian</cp:lastModifiedBy>
  <cp:revision>589</cp:revision>
  <cp:lastPrinted>2021-07-16T14:42:57Z</cp:lastPrinted>
  <dcterms:created xsi:type="dcterms:W3CDTF">2016-01-21T15:20:31Z</dcterms:created>
  <dcterms:modified xsi:type="dcterms:W3CDTF">2022-08-04T19:50:14Z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