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8"/>
  </p:notesMasterIdLst>
  <p:handoutMasterIdLst>
    <p:handoutMasterId r:id="rId19"/>
  </p:handoutMasterIdLst>
  <p:sldIdLst>
    <p:sldId id="260" r:id="rId8"/>
    <p:sldId id="318" r:id="rId9"/>
    <p:sldId id="617" r:id="rId10"/>
    <p:sldId id="615" r:id="rId11"/>
    <p:sldId id="621" r:id="rId12"/>
    <p:sldId id="601" r:id="rId13"/>
    <p:sldId id="622" r:id="rId14"/>
    <p:sldId id="602" r:id="rId15"/>
    <p:sldId id="609" r:id="rId16"/>
    <p:sldId id="620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daw, Brian" initials="BB" lastIdx="5" clrIdx="0">
    <p:extLst>
      <p:ext uri="{19B8F6BF-5375-455C-9EA6-DF929625EA0E}">
        <p15:presenceInfo xmlns:p15="http://schemas.microsoft.com/office/powerpoint/2012/main" userId="S::Brian.Brandaw@ercot.com::04aee657-8aa0-46ae-8d87-76153d8b46f3" providerId="AD"/>
      </p:ext>
    </p:extLst>
  </p:cmAuthor>
  <p:cmAuthor id="2" name="Jinright, Susan" initials="JS" lastIdx="5" clrIdx="1">
    <p:extLst>
      <p:ext uri="{19B8F6BF-5375-455C-9EA6-DF929625EA0E}">
        <p15:presenceInfo xmlns:p15="http://schemas.microsoft.com/office/powerpoint/2012/main" userId="S::Susan.Jinright@ercot.com::2984c2d6-c956-49a0-9b02-bca874b9fc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67" d="100"/>
          <a:sy n="67" d="100"/>
        </p:scale>
        <p:origin x="1644" y="4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D268840-BF02-4F0B-BABD-CE6A89A8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BE4DB42-EF9B-4D22-82BC-F85C20C3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23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60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09399B-141B-4FDF-950C-C47746FA0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ERCOT Confidential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08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calendar/event?id=1637611945240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Matt.Mereness@ercot.com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1600200"/>
            <a:ext cx="56460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Projects with Interface Change Requirements</a:t>
            </a:r>
          </a:p>
          <a:p>
            <a:r>
              <a:rPr lang="en-US" sz="2400" b="1" dirty="0"/>
              <a:t>FFRA, Firm-Fuel, ECRS</a:t>
            </a:r>
          </a:p>
          <a:p>
            <a:endParaRPr lang="en-US" dirty="0"/>
          </a:p>
          <a:p>
            <a:r>
              <a:rPr lang="en-US" dirty="0"/>
              <a:t>Matt Mereness</a:t>
            </a:r>
          </a:p>
          <a:p>
            <a:endParaRPr lang="en-US" dirty="0"/>
          </a:p>
          <a:p>
            <a:r>
              <a:rPr lang="en-US" dirty="0"/>
              <a:t>August 4, 2022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03D6E-CE91-4D60-8480-09C8231C8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2400" dirty="0"/>
              <a:t>Reminder of Improved Market Readiness concepts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05E002-954C-447C-97E7-35DDE1554D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BD094A3E-1CA9-431A-A07A-667413CFC7A2}"/>
              </a:ext>
            </a:extLst>
          </p:cNvPr>
          <p:cNvSpPr txBox="1">
            <a:spLocks/>
          </p:cNvSpPr>
          <p:nvPr/>
        </p:nvSpPr>
        <p:spPr>
          <a:xfrm>
            <a:off x="273076" y="914400"/>
            <a:ext cx="8534400" cy="53104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en-US" sz="20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process changes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en-US" sz="2000" i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Early development and delivery of changes to interface specifications</a:t>
            </a: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Projects will assess the level of market interface impacts and incorporate into project plans to mitigate risks (example, MOTE duration).</a:t>
            </a:r>
          </a:p>
          <a:p>
            <a:pPr>
              <a:buFont typeface="+mj-lt"/>
              <a:buAutoNum type="arabicPeriod"/>
            </a:pPr>
            <a:r>
              <a:rPr lang="en-US" sz="20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Communication changes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en-US" sz="20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team will publish interface changes earlier, posting to both the MIS and Technology Working Group (TWG) stakeholder forum.</a:t>
            </a: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TWG review of MP interface changes and estimated key project dates:</a:t>
            </a:r>
          </a:p>
          <a:p>
            <a:pPr lvl="2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Interface specifications release date / Project/Business workshop date</a:t>
            </a:r>
          </a:p>
          <a:p>
            <a:pPr lvl="2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MOTE availability date / Go-Live date</a:t>
            </a:r>
          </a:p>
          <a:p>
            <a:pPr>
              <a:buFont typeface="+mj-lt"/>
              <a:buAutoNum type="arabicPeriod" startAt="3"/>
            </a:pPr>
            <a:r>
              <a:rPr lang="en-US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Market Readiness changes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endParaRPr lang="en-US" sz="1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ERCOT is improving the MP feedback loop (for FFRA &amp; ECRS implementations) since both projects affect all Ancillary Service submissions (creates reliability risk):</a:t>
            </a: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Concept of early Market Notice to communicate risk and MOTE requirements.</a:t>
            </a: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Concept of longer MOTE Duration (increase from 4 weeks to 7 weeks).</a:t>
            </a: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Concept of requiring and publishing MOTE submissions by QSEs.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6CAAD08E-3803-42E0-AC98-1BE13370E38A}"/>
              </a:ext>
            </a:extLst>
          </p:cNvPr>
          <p:cNvSpPr txBox="1">
            <a:spLocks/>
          </p:cNvSpPr>
          <p:nvPr/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E7085C4-D6A8-46D9-A1BA-F87C2DEFFCDB}" type="slidenum">
              <a:rPr lang="en-US" sz="900" smtClean="0">
                <a:solidFill>
                  <a:srgbClr val="FFFFFF"/>
                </a:solidFill>
                <a:latin typeface="Arial"/>
              </a:rPr>
              <a:pPr>
                <a:defRPr/>
              </a:pPr>
              <a:t>10</a:t>
            </a:fld>
            <a:endParaRPr lang="en-US" sz="900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8208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0960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4724400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Protocol Projects with Upcoming Market Facing Changes 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NPRR863/FFRA delivery 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NPRR1120 Firm Fuel Supply Service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NPRR863/ECRS delivery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Market Readiness for FFRA in MOTE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Feedback for next TWG Meeting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NPRR863/FFRA</a:t>
            </a:r>
            <a:br>
              <a:rPr lang="en-US" sz="2400" dirty="0"/>
            </a:br>
            <a:r>
              <a:rPr lang="en-US" sz="2400" dirty="0"/>
              <a:t>Fast-Frequency Response Advancement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916" y="1219200"/>
            <a:ext cx="8534400" cy="4419600"/>
          </a:xfrm>
        </p:spPr>
        <p:txBody>
          <a:bodyPr/>
          <a:lstStyle/>
          <a:p>
            <a:r>
              <a:rPr lang="en-US" sz="1800" u="sng" dirty="0">
                <a:solidFill>
                  <a:schemeClr val="tx2"/>
                </a:solidFill>
              </a:rPr>
              <a:t>FFRA Market Readiness Dates :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Interface changes reviewed at </a:t>
            </a:r>
            <a:r>
              <a:rPr lang="en-US" sz="1800" dirty="0">
                <a:solidFill>
                  <a:schemeClr val="tx2"/>
                </a:solidFill>
                <a:hlinkClick r:id="rId2"/>
              </a:rPr>
              <a:t>December 7, 2021 workshop </a:t>
            </a:r>
            <a:endParaRPr lang="en-US" sz="1800" dirty="0">
              <a:solidFill>
                <a:schemeClr val="tx2"/>
              </a:solidFill>
            </a:endParaRPr>
          </a:p>
          <a:p>
            <a:pPr lvl="2"/>
            <a:r>
              <a:rPr lang="en-US" sz="1400" dirty="0">
                <a:solidFill>
                  <a:schemeClr val="tx2"/>
                </a:solidFill>
              </a:rPr>
              <a:t>Updates at every TWG meeting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Market Notice concerning Market Readiness May 20, 2022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Interface changes are not backward compatible.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All QSEs that are qualified providers of Responsive Reserve Service (RRS), Regulation Service, and/or Non-Spinning Reserve Service will be required to demonstrate their ability to submit offers for these Ancillary Services using the new interface prior to implementation of the FFRA project</a:t>
            </a:r>
          </a:p>
          <a:p>
            <a:pPr lvl="1"/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Project/Business workshop date- July 25, 2022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MOTE deployment- August 15, 2022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MOTE participation required, monitored, and published by ERCOT. </a:t>
            </a:r>
          </a:p>
          <a:p>
            <a:pPr lvl="3"/>
            <a:r>
              <a:rPr lang="en-US" sz="10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Weeks 1 &amp; 2 (Aug 15 – Aug 26): No submission summary published</a:t>
            </a:r>
          </a:p>
          <a:p>
            <a:pPr lvl="3"/>
            <a:r>
              <a:rPr lang="en-US" sz="10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Weeks 3 &amp; 4 (Aug 29 – Sep 9):  Publish weekly submission summary by QSE (target 50% success)</a:t>
            </a:r>
          </a:p>
          <a:p>
            <a:pPr lvl="3"/>
            <a:r>
              <a:rPr lang="en-US" sz="10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Weeks 5 &amp; 6 (Sep 12 – Sep 23):  Publish weekly submission summary by QSE (target 75% success)</a:t>
            </a:r>
          </a:p>
          <a:p>
            <a:pPr lvl="3"/>
            <a:r>
              <a:rPr lang="en-US" sz="10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Week   7 &amp; 8 (Sept 26 – Oct 7):  Publish weekly submission summary by QSE (target 95% success)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FFRA Go-Live October 13,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45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NPRR1020</a:t>
            </a:r>
            <a:br>
              <a:rPr lang="en-US" sz="2400" dirty="0"/>
            </a:br>
            <a:r>
              <a:rPr lang="en-US" sz="2400" dirty="0"/>
              <a:t>Firm Fuel Supply Service Project 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916" y="1143000"/>
            <a:ext cx="8534400" cy="3200400"/>
          </a:xfrm>
        </p:spPr>
        <p:txBody>
          <a:bodyPr/>
          <a:lstStyle/>
          <a:p>
            <a:r>
              <a:rPr lang="en-US" sz="1800" u="sng" dirty="0">
                <a:solidFill>
                  <a:schemeClr val="tx2"/>
                </a:solidFill>
              </a:rPr>
              <a:t>Firm Fuel Service Market Readiness Dates :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Interface changes are backward compatible</a:t>
            </a:r>
          </a:p>
          <a:p>
            <a:pPr lvl="2"/>
            <a:r>
              <a:rPr lang="en-US" sz="1400" dirty="0">
                <a:solidFill>
                  <a:schemeClr val="tx2"/>
                </a:solidFill>
              </a:rPr>
              <a:t>ERCOT posted XSD and External Interfaces Spec document on July 6, 2022</a:t>
            </a:r>
          </a:p>
          <a:p>
            <a:pPr lvl="2"/>
            <a:r>
              <a:rPr lang="en-US" sz="1400" dirty="0">
                <a:solidFill>
                  <a:schemeClr val="tx2"/>
                </a:solidFill>
              </a:rPr>
              <a:t>Changes limited to QSEs awarded </a:t>
            </a:r>
            <a:r>
              <a:rPr lang="en-US" sz="1400" dirty="0" err="1">
                <a:solidFill>
                  <a:schemeClr val="tx2"/>
                </a:solidFill>
              </a:rPr>
              <a:t>FirmFuel</a:t>
            </a:r>
            <a:r>
              <a:rPr lang="en-US" sz="1400" dirty="0">
                <a:solidFill>
                  <a:schemeClr val="tx2"/>
                </a:solidFill>
              </a:rPr>
              <a:t> that will submit Availability Plans</a:t>
            </a:r>
          </a:p>
          <a:p>
            <a:pPr lvl="1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XSD change for awarded QSEs to use in Availability Plan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MOTE deployment is August 15, 2022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QSEs will have ability to submit Availability Plans with FFSS type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Since backward compatible, no MOTE testing requirements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Firm Fuel software deployment is October 13, 2022 for Nov 15, 2022 Operating 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93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NPRR1020</a:t>
            </a:r>
            <a:br>
              <a:rPr lang="en-US" sz="2400" dirty="0"/>
            </a:br>
            <a:r>
              <a:rPr lang="en-US" sz="2400" dirty="0"/>
              <a:t>FFSS Interface Design Specifications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916" y="1379537"/>
            <a:ext cx="8534400" cy="1897063"/>
          </a:xfrm>
        </p:spPr>
        <p:txBody>
          <a:bodyPr/>
          <a:lstStyle/>
          <a:p>
            <a:r>
              <a:rPr lang="en-US" sz="1800" u="sng" dirty="0">
                <a:solidFill>
                  <a:schemeClr val="tx2"/>
                </a:solidFill>
              </a:rPr>
              <a:t>Changes in Design Specifications (3 files posted with meeting):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Market Submission Validation Rules 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External Interfaces Spec documents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External </a:t>
            </a:r>
            <a:r>
              <a:rPr lang="en-US" sz="1800" dirty="0" err="1">
                <a:solidFill>
                  <a:schemeClr val="tx2"/>
                </a:solidFill>
              </a:rPr>
              <a:t>WebServices</a:t>
            </a:r>
            <a:r>
              <a:rPr lang="en-US" sz="1800" dirty="0">
                <a:solidFill>
                  <a:schemeClr val="tx2"/>
                </a:solidFill>
              </a:rPr>
              <a:t> XSD v 1.24 </a:t>
            </a:r>
          </a:p>
          <a:p>
            <a:pPr lvl="1"/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B9F1A43-4EE7-4C87-95A7-509863F3D7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048000"/>
            <a:ext cx="7490933" cy="2109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850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6C26A-3FA1-425C-8F09-60344C0D9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sz="2400" dirty="0"/>
              <a:t>ECRS (in NPRR863)</a:t>
            </a:r>
            <a:br>
              <a:rPr lang="en-US" sz="2400" dirty="0"/>
            </a:br>
            <a:r>
              <a:rPr lang="en-US" sz="2400" dirty="0"/>
              <a:t>ERCOT Contingency Reserve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B6E14-E39A-4CF1-A765-F876C20A1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319832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High-priority PUCT project </a:t>
            </a: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Incorporates new 10-minute Ancillary Service (ERCOT Contingency Reserve Service).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Project completing planning and “potential dates” are: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September 2022 posting of interface changes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7-8 weeks of MOTE availability before go-live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May 2023 Go-Live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Impacts </a:t>
            </a:r>
          </a:p>
          <a:p>
            <a:pPr lvl="1"/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</a:rPr>
              <a:t>This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new Ancillary Service may impact all AS-related submissions and may not be backward compatible.</a:t>
            </a:r>
          </a:p>
          <a:p>
            <a:pPr lvl="1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ERCOT will leverage FFRA lessons-learned for market readiness.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8934E4-BB0F-4E3E-8470-A5A9910A68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67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6C26A-3FA1-425C-8F09-60344C0D9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sz="2400" dirty="0"/>
              <a:t>Market Readiness for FFRA in MOTE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B6E14-E39A-4CF1-A765-F876C20A1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76800"/>
          </a:xfrm>
        </p:spPr>
        <p:txBody>
          <a:bodyPr/>
          <a:lstStyle/>
          <a:p>
            <a:r>
              <a:rPr lang="en-US" sz="2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MOTE Market Readiness Reporting (Aug 15-Oct 7)</a:t>
            </a:r>
            <a:r>
              <a:rPr lang="en-US" sz="22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</a:p>
          <a:p>
            <a:pPr lvl="1"/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ERCOT will evaluate which QSEs offered Ancillary Services into the Day-Ahead Market over the past 90 days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Creates population of QSE to be tracked for MOTE submissions</a:t>
            </a:r>
          </a:p>
          <a:p>
            <a:pPr lvl="1"/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Require each QSE to submit at least 1 A/S Offer per week (any A/S)</a:t>
            </a:r>
          </a:p>
          <a:p>
            <a:pPr lvl="1"/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On Monday of the following week ERCOT will publish spreadsheet of QSEs reflecting status of A/S Offer submission</a:t>
            </a:r>
          </a:p>
          <a:p>
            <a:pPr lvl="2"/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Weeks 1 &amp; 2 (Aug 15 – Aug 26): No submission summary published</a:t>
            </a:r>
          </a:p>
          <a:p>
            <a:pPr lvl="2"/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Weeks 3 &amp; 4 (Aug 29 – Sep 9):   Publish weekly submission summary by QSE (target 50% success)</a:t>
            </a:r>
          </a:p>
          <a:p>
            <a:pPr lvl="2"/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Weeks 5 &amp; 6 (Sep 12 – Sep 23):  Publish weekly submission summary by QSE (target 75% success)</a:t>
            </a:r>
          </a:p>
          <a:p>
            <a:pPr lvl="2"/>
            <a:r>
              <a:rPr lang="en-US" sz="12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Week   7 &amp; 8 (Sept 26 – Oct 7):  Publish weekly submission summary by QSE (target 95% success)</a:t>
            </a:r>
          </a:p>
          <a:p>
            <a:pPr lvl="1"/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MOTE can be used as sandbox for MP training and preparation</a:t>
            </a:r>
          </a:p>
          <a:p>
            <a:pPr lvl="3"/>
            <a:endParaRPr lang="en-US" sz="1000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22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ERCOT project team is in process of developing Cutover Plan</a:t>
            </a:r>
          </a:p>
          <a:p>
            <a:pPr lvl="1"/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Plan to provide to QSEs at least one month before cutover and will have a WebEx to discuss plan and take questions.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8934E4-BB0F-4E3E-8470-A5A9910A68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77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Feedback for next TWG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916" y="990600"/>
            <a:ext cx="8534400" cy="4876800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Current plan for next TWG meeting:</a:t>
            </a:r>
          </a:p>
          <a:p>
            <a:pPr lvl="1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Continue discuss of changes and/or additional details for:</a:t>
            </a:r>
          </a:p>
          <a:p>
            <a:pPr lvl="2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NPRR863/FFRA (October 13, 2022 release)</a:t>
            </a:r>
          </a:p>
          <a:p>
            <a:pPr lvl="2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NPRR1120 Firm Fuel Supply Service (October 13, 2022)</a:t>
            </a:r>
          </a:p>
          <a:p>
            <a:pPr lvl="2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NPRR863/ECRS (potentially May 2023)</a:t>
            </a:r>
          </a:p>
          <a:p>
            <a:pPr lvl="2"/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Continue Discussion of Market Readiness and new projects on horizon</a:t>
            </a:r>
          </a:p>
          <a:p>
            <a:pPr lvl="2"/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ERCOT open to feedback/questions for next TWG meeting</a:t>
            </a:r>
          </a:p>
          <a:p>
            <a:pPr lvl="1"/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Feedback can be directed to </a:t>
            </a:r>
            <a:r>
              <a:rPr lang="en-US" sz="1400" dirty="0">
                <a:hlinkClick r:id="rId2"/>
              </a:rPr>
              <a:t>Matt.Mereness@ercot.com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45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19581-6C74-425D-B36C-B511A7D02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E983A-BFAC-4067-86D6-64BA8D188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Reminder of improved Market Readiness concepts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12ECA7-4F44-410A-A6E3-778579A6D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44538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276159</TotalTime>
  <Words>933</Words>
  <Application>Microsoft Office PowerPoint</Application>
  <PresentationFormat>On-screen Show (4:3)</PresentationFormat>
  <Paragraphs>106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1_Custom Design</vt:lpstr>
      <vt:lpstr>Office Theme</vt:lpstr>
      <vt:lpstr>Custom Design</vt:lpstr>
      <vt:lpstr>1_Office Theme</vt:lpstr>
      <vt:lpstr>PowerPoint Presentation</vt:lpstr>
      <vt:lpstr>Outline</vt:lpstr>
      <vt:lpstr>NPRR863/FFRA Fast-Frequency Response Advancement Project</vt:lpstr>
      <vt:lpstr>NPRR1020 Firm Fuel Supply Service Project  </vt:lpstr>
      <vt:lpstr>NPRR1020 FFSS Interface Design Specifications</vt:lpstr>
      <vt:lpstr>ECRS (in NPRR863) ERCOT Contingency Reserve Service</vt:lpstr>
      <vt:lpstr>Market Readiness for FFRA in MOTE</vt:lpstr>
      <vt:lpstr>Feedback for next TWG Meeting</vt:lpstr>
      <vt:lpstr>Appendix</vt:lpstr>
      <vt:lpstr>Reminder of Improved Market Readiness concepts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2818</cp:revision>
  <cp:lastPrinted>2020-02-05T17:47:59Z</cp:lastPrinted>
  <dcterms:created xsi:type="dcterms:W3CDTF">2016-01-21T15:20:31Z</dcterms:created>
  <dcterms:modified xsi:type="dcterms:W3CDTF">2022-08-02T19:20:07Z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