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  <p:sldMasterId id="2147483661" r:id="rId7"/>
  </p:sldMasterIdLst>
  <p:notesMasterIdLst>
    <p:notesMasterId r:id="rId18"/>
  </p:notesMasterIdLst>
  <p:handoutMasterIdLst>
    <p:handoutMasterId r:id="rId19"/>
  </p:handoutMasterIdLst>
  <p:sldIdLst>
    <p:sldId id="260" r:id="rId8"/>
    <p:sldId id="318" r:id="rId9"/>
    <p:sldId id="617" r:id="rId10"/>
    <p:sldId id="615" r:id="rId11"/>
    <p:sldId id="621" r:id="rId12"/>
    <p:sldId id="601" r:id="rId13"/>
    <p:sldId id="622" r:id="rId14"/>
    <p:sldId id="602" r:id="rId15"/>
    <p:sldId id="609" r:id="rId16"/>
    <p:sldId id="620" r:id="rId1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randaw, Brian" initials="BB" lastIdx="5" clrIdx="0">
    <p:extLst>
      <p:ext uri="{19B8F6BF-5375-455C-9EA6-DF929625EA0E}">
        <p15:presenceInfo xmlns:p15="http://schemas.microsoft.com/office/powerpoint/2012/main" userId="S::Brian.Brandaw@ercot.com::04aee657-8aa0-46ae-8d87-76153d8b46f3" providerId="AD"/>
      </p:ext>
    </p:extLst>
  </p:cmAuthor>
  <p:cmAuthor id="2" name="Jinright, Susan" initials="JS" lastIdx="5" clrIdx="1">
    <p:extLst>
      <p:ext uri="{19B8F6BF-5375-455C-9EA6-DF929625EA0E}">
        <p15:presenceInfo xmlns:p15="http://schemas.microsoft.com/office/powerpoint/2012/main" userId="S::Susan.Jinright@ercot.com::2984c2d6-c956-49a0-9b02-bca874b9fce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99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590" autoAdjust="0"/>
    <p:restoredTop sz="96721" autoAdjust="0"/>
  </p:normalViewPr>
  <p:slideViewPr>
    <p:cSldViewPr showGuides="1">
      <p:cViewPr varScale="1">
        <p:scale>
          <a:sx n="67" d="100"/>
          <a:sy n="67" d="100"/>
        </p:scale>
        <p:origin x="1644" y="4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" Type="http://schemas.openxmlformats.org/officeDocument/2006/relationships/customXml" Target="../customXml/item2.xml"/><Relationship Id="rId16" Type="http://schemas.openxmlformats.org/officeDocument/2006/relationships/slide" Target="slides/slide9.xml"/><Relationship Id="rId20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4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8.xml"/><Relationship Id="rId23" Type="http://schemas.openxmlformats.org/officeDocument/2006/relationships/theme" Target="theme/theme1.xml"/><Relationship Id="rId10" Type="http://schemas.openxmlformats.org/officeDocument/2006/relationships/slide" Target="slides/slide3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8/2/2022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8/2/2022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70889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3">
            <a:extLst>
              <a:ext uri="{FF2B5EF4-FFF2-40B4-BE49-F238E27FC236}">
                <a16:creationId xmlns:a16="http://schemas.microsoft.com/office/drawing/2014/main" id="{3D268840-BF02-4F0B-BABD-CE6A89A8AAF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6BE4DB42-EF9B-4D22-82BC-F85C20C3C9B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5235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5609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theme" Target="../theme/theme4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154552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2F09399B-141B-4FDF-950C-C47746FA058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154552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ERCOT Confidential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60881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rcot.com/calendar/event?id=1637611945240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mailto:Matt.Mereness@ercot.com" TargetMode="Externa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412906" y="1600200"/>
            <a:ext cx="564603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Projects with Interface Change Requirements</a:t>
            </a:r>
          </a:p>
          <a:p>
            <a:r>
              <a:rPr lang="en-US" sz="2400" b="1" dirty="0"/>
              <a:t>FFRA, Firm-Fuel, ECRS</a:t>
            </a:r>
          </a:p>
          <a:p>
            <a:endParaRPr lang="en-US" dirty="0"/>
          </a:p>
          <a:p>
            <a:r>
              <a:rPr lang="en-US" dirty="0"/>
              <a:t>Matt Mereness</a:t>
            </a:r>
          </a:p>
          <a:p>
            <a:endParaRPr lang="en-US" dirty="0"/>
          </a:p>
          <a:p>
            <a:r>
              <a:rPr lang="en-US" dirty="0"/>
              <a:t>August 4, 2022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203D6E-CE91-4D60-8480-09C8231C8B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670718"/>
          </a:xfrm>
        </p:spPr>
        <p:txBody>
          <a:bodyPr/>
          <a:lstStyle/>
          <a:p>
            <a:r>
              <a:rPr lang="en-US" sz="2400" dirty="0"/>
              <a:t>Reminder of Improved Market Readiness concepts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005E002-954C-447C-97E7-35DDE1554D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Content Placeholder 8">
            <a:extLst>
              <a:ext uri="{FF2B5EF4-FFF2-40B4-BE49-F238E27FC236}">
                <a16:creationId xmlns:a16="http://schemas.microsoft.com/office/drawing/2014/main" id="{BD094A3E-1CA9-431A-A07A-667413CFC7A2}"/>
              </a:ext>
            </a:extLst>
          </p:cNvPr>
          <p:cNvSpPr txBox="1">
            <a:spLocks/>
          </p:cNvSpPr>
          <p:nvPr/>
        </p:nvSpPr>
        <p:spPr>
          <a:xfrm>
            <a:off x="273076" y="914400"/>
            <a:ext cx="8534400" cy="5310432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+mj-lt"/>
              <a:buAutoNum type="arabicPeriod"/>
            </a:pPr>
            <a:r>
              <a:rPr lang="en-US" sz="2000" u="sng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Project process changes</a:t>
            </a: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:</a:t>
            </a:r>
            <a:endParaRPr lang="en-US" sz="2000" i="1" u="sng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1"/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Early development and delivery of changes to interface specifications</a:t>
            </a:r>
          </a:p>
          <a:p>
            <a:pPr lvl="1"/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Projects will assess the level of market interface impacts and incorporate into project plans to mitigate risks (example, MOTE duration).</a:t>
            </a:r>
          </a:p>
          <a:p>
            <a:pPr>
              <a:buFont typeface="+mj-lt"/>
              <a:buAutoNum type="arabicPeriod"/>
            </a:pPr>
            <a:r>
              <a:rPr lang="en-US" sz="2000" u="sng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Communication changes</a:t>
            </a: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:</a:t>
            </a:r>
            <a:endParaRPr lang="en-US" sz="2000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1"/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Project team will publish interface changes earlier, posting to both the MIS and Technology Working Group (TWG) stakeholder forum.</a:t>
            </a:r>
          </a:p>
          <a:p>
            <a:pPr lvl="1"/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TWG review of MP interface changes and estimated key project dates:</a:t>
            </a:r>
          </a:p>
          <a:p>
            <a:pPr lvl="2"/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Interface specifications release date / Project/Business workshop date</a:t>
            </a:r>
          </a:p>
          <a:p>
            <a:pPr lvl="2"/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MOTE availability date / Go-Live date</a:t>
            </a:r>
          </a:p>
          <a:p>
            <a:pPr>
              <a:buFont typeface="+mj-lt"/>
              <a:buAutoNum type="arabicPeriod" startAt="3"/>
            </a:pPr>
            <a:r>
              <a:rPr lang="en-US" sz="1800" u="sng" dirty="0">
                <a:solidFill>
                  <a:schemeClr val="tx1">
                    <a:lumMod val="65000"/>
                    <a:lumOff val="35000"/>
                  </a:schemeClr>
                </a:solidFill>
              </a:rPr>
              <a:t>Market Readiness changes</a:t>
            </a:r>
            <a:r>
              <a:rPr lang="en-US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: </a:t>
            </a:r>
            <a:endParaRPr lang="en-US" sz="1600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457200" lvl="1" indent="0">
              <a:buNone/>
            </a:pP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ERCOT is improving the MP feedback loop (for FFRA &amp; ECRS implementations) since both projects affect all Ancillary Service submissions (creates reliability risk):</a:t>
            </a:r>
          </a:p>
          <a:p>
            <a:pPr lvl="1"/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Concept of early Market Notice to communicate risk and MOTE requirements.</a:t>
            </a:r>
          </a:p>
          <a:p>
            <a:pPr lvl="1"/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Concept of longer MOTE Duration (increase from 4 weeks to 7 weeks).</a:t>
            </a:r>
          </a:p>
          <a:p>
            <a:pPr lvl="1"/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Concept of requiring and publishing MOTE submissions by QSEs.</a:t>
            </a:r>
          </a:p>
        </p:txBody>
      </p:sp>
      <p:sp>
        <p:nvSpPr>
          <p:cNvPr id="6" name="Slide Number Placeholder 1">
            <a:extLst>
              <a:ext uri="{FF2B5EF4-FFF2-40B4-BE49-F238E27FC236}">
                <a16:creationId xmlns:a16="http://schemas.microsoft.com/office/drawing/2014/main" id="{6CAAD08E-3803-42E0-AC98-1BE13370E38A}"/>
              </a:ext>
            </a:extLst>
          </p:cNvPr>
          <p:cNvSpPr txBox="1">
            <a:spLocks/>
          </p:cNvSpPr>
          <p:nvPr/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0E7085C4-D6A8-46D9-A1BA-F87C2DEFFCDB}" type="slidenum">
              <a:rPr lang="en-US" sz="900" smtClean="0">
                <a:solidFill>
                  <a:srgbClr val="FFFFFF"/>
                </a:solidFill>
                <a:latin typeface="Arial"/>
              </a:rPr>
              <a:pPr>
                <a:defRPr/>
              </a:pPr>
              <a:t>10</a:t>
            </a:fld>
            <a:endParaRPr lang="en-US" sz="900" dirty="0">
              <a:solidFill>
                <a:srgbClr val="FFFFFF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682081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6096000" cy="518318"/>
          </a:xfrm>
        </p:spPr>
        <p:txBody>
          <a:bodyPr/>
          <a:lstStyle/>
          <a:p>
            <a:r>
              <a:rPr lang="en-US" sz="2400" b="1" dirty="0">
                <a:solidFill>
                  <a:schemeClr val="accent1"/>
                </a:solidFill>
              </a:rPr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686800" cy="4724400"/>
          </a:xfrm>
        </p:spPr>
        <p:txBody>
          <a:bodyPr/>
          <a:lstStyle/>
          <a:p>
            <a:pPr>
              <a:tabLst>
                <a:tab pos="2176463" algn="l"/>
                <a:tab pos="7199313" algn="l"/>
              </a:tabLst>
            </a:pP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Protocol Projects with Upcoming Market Facing Changes </a:t>
            </a:r>
          </a:p>
          <a:p>
            <a:pPr lvl="1">
              <a:tabLst>
                <a:tab pos="2176463" algn="l"/>
                <a:tab pos="7199313" algn="l"/>
              </a:tabLst>
            </a:pP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NPRR863/FFRA delivery </a:t>
            </a:r>
          </a:p>
          <a:p>
            <a:pPr lvl="1">
              <a:tabLst>
                <a:tab pos="2176463" algn="l"/>
                <a:tab pos="7199313" algn="l"/>
              </a:tabLst>
            </a:pP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NPRR1120 Firm Fuel Supply Service</a:t>
            </a:r>
          </a:p>
          <a:p>
            <a:pPr lvl="1">
              <a:tabLst>
                <a:tab pos="2176463" algn="l"/>
                <a:tab pos="7199313" algn="l"/>
              </a:tabLst>
            </a:pP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NPRR863/ECRS delivery</a:t>
            </a:r>
          </a:p>
          <a:p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Market Readiness for FFRA in MOTE</a:t>
            </a:r>
          </a:p>
          <a:p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Feedback for next TWG Meeting</a:t>
            </a:r>
          </a:p>
          <a:p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Appendix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42558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1A514B-D5DA-4710-95C1-F7E4043E08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46918"/>
          </a:xfrm>
        </p:spPr>
        <p:txBody>
          <a:bodyPr/>
          <a:lstStyle/>
          <a:p>
            <a:r>
              <a:rPr lang="en-US" sz="2400" dirty="0"/>
              <a:t>NPRR863/FFRA</a:t>
            </a:r>
            <a:br>
              <a:rPr lang="en-US" sz="2400" dirty="0"/>
            </a:br>
            <a:r>
              <a:rPr lang="en-US" sz="2400" dirty="0"/>
              <a:t>Fast-Frequency Response Advancement Project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E70743-6D22-40AD-9E30-9E96898DCF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2916" y="1219200"/>
            <a:ext cx="8534400" cy="4419600"/>
          </a:xfrm>
        </p:spPr>
        <p:txBody>
          <a:bodyPr/>
          <a:lstStyle/>
          <a:p>
            <a:r>
              <a:rPr lang="en-US" sz="1800" u="sng" dirty="0">
                <a:solidFill>
                  <a:schemeClr val="tx2"/>
                </a:solidFill>
              </a:rPr>
              <a:t>FFRA Market Readiness Dates :</a:t>
            </a:r>
          </a:p>
          <a:p>
            <a:pPr lvl="1"/>
            <a:r>
              <a:rPr lang="en-US" sz="1800" dirty="0">
                <a:solidFill>
                  <a:schemeClr val="tx2"/>
                </a:solidFill>
              </a:rPr>
              <a:t>Interface changes reviewed at </a:t>
            </a:r>
            <a:r>
              <a:rPr lang="en-US" sz="1800" dirty="0">
                <a:solidFill>
                  <a:schemeClr val="tx2"/>
                </a:solidFill>
                <a:hlinkClick r:id="rId2"/>
              </a:rPr>
              <a:t>December 7, 2021 workshop </a:t>
            </a:r>
            <a:endParaRPr lang="en-US" sz="1800" dirty="0">
              <a:solidFill>
                <a:schemeClr val="tx2"/>
              </a:solidFill>
            </a:endParaRPr>
          </a:p>
          <a:p>
            <a:pPr lvl="2"/>
            <a:r>
              <a:rPr lang="en-US" sz="1400" dirty="0">
                <a:solidFill>
                  <a:schemeClr val="tx2"/>
                </a:solidFill>
              </a:rPr>
              <a:t>Updates at every TWG meeting</a:t>
            </a:r>
          </a:p>
          <a:p>
            <a:pPr lvl="1"/>
            <a:r>
              <a:rPr lang="en-US" sz="1800" dirty="0">
                <a:solidFill>
                  <a:schemeClr val="tx2"/>
                </a:solidFill>
              </a:rPr>
              <a:t>Market Notice concerning Market Readiness May 20, 2022</a:t>
            </a:r>
          </a:p>
          <a:p>
            <a:pPr lvl="2"/>
            <a:r>
              <a:rPr lang="en-US" sz="1400" dirty="0">
                <a:solidFill>
                  <a:schemeClr val="tx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Interface changes are not backward compatible.</a:t>
            </a:r>
          </a:p>
          <a:p>
            <a:pPr lvl="2"/>
            <a:r>
              <a:rPr lang="en-US" sz="1400" dirty="0">
                <a:solidFill>
                  <a:schemeClr val="tx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All QSEs that are qualified providers of Responsive Reserve Service (RRS), Regulation Service, and/or Non-Spinning Reserve Service will be required to demonstrate their ability to submit offers for these Ancillary Services using the new interface prior to implementation of the FFRA project</a:t>
            </a:r>
          </a:p>
          <a:p>
            <a:pPr lvl="1"/>
            <a:r>
              <a:rPr lang="en-US" sz="1800" dirty="0">
                <a:solidFill>
                  <a:schemeClr val="tx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Project/Business workshop date- July 25, 2022</a:t>
            </a:r>
          </a:p>
          <a:p>
            <a:pPr lvl="1"/>
            <a:r>
              <a:rPr lang="en-US" sz="18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MOTE deployment- August 15, 2022</a:t>
            </a:r>
          </a:p>
          <a:p>
            <a:pPr lvl="2"/>
            <a:r>
              <a:rPr lang="en-US" sz="1400" dirty="0">
                <a:solidFill>
                  <a:schemeClr val="tx2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MOTE participation required, monitored, and published by ERCOT. </a:t>
            </a:r>
          </a:p>
          <a:p>
            <a:pPr lvl="3"/>
            <a:r>
              <a:rPr lang="en-US" sz="1000" dirty="0">
                <a:solidFill>
                  <a:schemeClr val="tx2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Weeks 1 &amp; 2 (Aug 15 – Aug 26): No submission summary published</a:t>
            </a:r>
          </a:p>
          <a:p>
            <a:pPr lvl="3"/>
            <a:r>
              <a:rPr lang="en-US" sz="1000" dirty="0">
                <a:solidFill>
                  <a:schemeClr val="tx2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Weeks 3 &amp; 4 (Aug 29 – Sep 9):  Publish weekly submission summary by QSE (target 50% success)</a:t>
            </a:r>
          </a:p>
          <a:p>
            <a:pPr lvl="3"/>
            <a:r>
              <a:rPr lang="en-US" sz="1000" dirty="0">
                <a:solidFill>
                  <a:schemeClr val="tx2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Weeks 5 &amp; 6 (Sep 12 – Sep 23):  Publish weekly submission summary by QSE (target 75% success)</a:t>
            </a:r>
          </a:p>
          <a:p>
            <a:pPr lvl="3"/>
            <a:r>
              <a:rPr lang="en-US" sz="1000" dirty="0">
                <a:solidFill>
                  <a:schemeClr val="tx2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Week   7 &amp; 8 (Sept 26 – Oct 7):  Publish weekly submission summary by QSE (target 95% success)</a:t>
            </a:r>
          </a:p>
          <a:p>
            <a:pPr lvl="1"/>
            <a:r>
              <a:rPr lang="en-US" sz="18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FFRA Go-Live October 13, 2022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86D0D35-51F9-4418-9960-2905D19B470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5453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1A514B-D5DA-4710-95C1-F7E4043E08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46918"/>
          </a:xfrm>
        </p:spPr>
        <p:txBody>
          <a:bodyPr/>
          <a:lstStyle/>
          <a:p>
            <a:r>
              <a:rPr lang="en-US" sz="2400" dirty="0"/>
              <a:t>NPRR1020</a:t>
            </a:r>
            <a:br>
              <a:rPr lang="en-US" sz="2400" dirty="0"/>
            </a:br>
            <a:r>
              <a:rPr lang="en-US" sz="2400" dirty="0"/>
              <a:t>Firm Fuel Supply Service Project </a:t>
            </a:r>
            <a:br>
              <a:rPr lang="en-US" sz="2400" dirty="0"/>
            </a:br>
            <a:endParaRPr lang="en-US" sz="2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E70743-6D22-40AD-9E30-9E96898DCF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2916" y="1143000"/>
            <a:ext cx="8534400" cy="3200400"/>
          </a:xfrm>
        </p:spPr>
        <p:txBody>
          <a:bodyPr/>
          <a:lstStyle/>
          <a:p>
            <a:r>
              <a:rPr lang="en-US" sz="1800" u="sng" dirty="0">
                <a:solidFill>
                  <a:schemeClr val="tx2"/>
                </a:solidFill>
              </a:rPr>
              <a:t>Firm Fuel Service Market Readiness Dates :</a:t>
            </a:r>
          </a:p>
          <a:p>
            <a:pPr lvl="1"/>
            <a:r>
              <a:rPr lang="en-US" sz="1800" dirty="0">
                <a:solidFill>
                  <a:schemeClr val="tx2"/>
                </a:solidFill>
              </a:rPr>
              <a:t>Interface changes are backward compatible</a:t>
            </a:r>
          </a:p>
          <a:p>
            <a:pPr lvl="2"/>
            <a:r>
              <a:rPr lang="en-US" sz="1400" dirty="0">
                <a:solidFill>
                  <a:schemeClr val="tx2"/>
                </a:solidFill>
              </a:rPr>
              <a:t>ERCOT posted XSD and External Interfaces Spec document on July 6, 2022</a:t>
            </a:r>
          </a:p>
          <a:p>
            <a:pPr lvl="2"/>
            <a:r>
              <a:rPr lang="en-US" sz="1400" dirty="0">
                <a:solidFill>
                  <a:schemeClr val="tx2"/>
                </a:solidFill>
              </a:rPr>
              <a:t>Changes limited to QSEs awarded </a:t>
            </a:r>
            <a:r>
              <a:rPr lang="en-US" sz="1400" dirty="0" err="1">
                <a:solidFill>
                  <a:schemeClr val="tx2"/>
                </a:solidFill>
              </a:rPr>
              <a:t>FirmFuel</a:t>
            </a:r>
            <a:r>
              <a:rPr lang="en-US" sz="1400" dirty="0">
                <a:solidFill>
                  <a:schemeClr val="tx2"/>
                </a:solidFill>
              </a:rPr>
              <a:t> that will submit Availability Plans</a:t>
            </a:r>
          </a:p>
          <a:p>
            <a:pPr lvl="1"/>
            <a:r>
              <a:rPr lang="en-US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XSD change for awarded QSEs to use in Availability Plan</a:t>
            </a:r>
          </a:p>
          <a:p>
            <a:pPr lvl="1"/>
            <a:r>
              <a:rPr lang="en-US" sz="18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MOTE deployment is August 15, 2022</a:t>
            </a:r>
          </a:p>
          <a:p>
            <a:pPr lvl="2"/>
            <a:r>
              <a:rPr lang="en-US" sz="1400" dirty="0">
                <a:solidFill>
                  <a:schemeClr val="tx2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QSEs will have ability to submit Availability Plans with FFSS type</a:t>
            </a:r>
          </a:p>
          <a:p>
            <a:pPr lvl="2"/>
            <a:r>
              <a:rPr lang="en-US" sz="1400" dirty="0">
                <a:solidFill>
                  <a:schemeClr val="tx2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Since backward compatible, no MOTE testing requirements</a:t>
            </a:r>
          </a:p>
          <a:p>
            <a:pPr lvl="1"/>
            <a:r>
              <a:rPr lang="en-US" sz="18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Firm Fuel software deployment is October 13, 2022 for Nov 15, 2022 Operating Day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86D0D35-51F9-4418-9960-2905D19B470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7930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1A514B-D5DA-4710-95C1-F7E4043E08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46918"/>
          </a:xfrm>
        </p:spPr>
        <p:txBody>
          <a:bodyPr/>
          <a:lstStyle/>
          <a:p>
            <a:r>
              <a:rPr lang="en-US" sz="2400" dirty="0"/>
              <a:t>NPRR1020</a:t>
            </a:r>
            <a:br>
              <a:rPr lang="en-US" sz="2400" dirty="0"/>
            </a:br>
            <a:r>
              <a:rPr lang="en-US" sz="2400" dirty="0"/>
              <a:t>FFSS Interface Design Specifications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E70743-6D22-40AD-9E30-9E96898DCF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2916" y="1379537"/>
            <a:ext cx="8534400" cy="1897063"/>
          </a:xfrm>
        </p:spPr>
        <p:txBody>
          <a:bodyPr/>
          <a:lstStyle/>
          <a:p>
            <a:r>
              <a:rPr lang="en-US" sz="1800" u="sng" dirty="0">
                <a:solidFill>
                  <a:schemeClr val="tx2"/>
                </a:solidFill>
              </a:rPr>
              <a:t>Changes in Design Specifications (3 files posted with meeting):</a:t>
            </a:r>
          </a:p>
          <a:p>
            <a:pPr lvl="1"/>
            <a:r>
              <a:rPr lang="en-US" sz="1800" dirty="0">
                <a:solidFill>
                  <a:schemeClr val="tx2"/>
                </a:solidFill>
              </a:rPr>
              <a:t>Market Submission Validation Rules </a:t>
            </a:r>
          </a:p>
          <a:p>
            <a:pPr lvl="1"/>
            <a:r>
              <a:rPr lang="en-US" sz="1800" dirty="0">
                <a:solidFill>
                  <a:schemeClr val="tx2"/>
                </a:solidFill>
              </a:rPr>
              <a:t>External Interfaces Spec documents</a:t>
            </a:r>
          </a:p>
          <a:p>
            <a:pPr lvl="1"/>
            <a:r>
              <a:rPr lang="en-US" sz="1800" dirty="0">
                <a:solidFill>
                  <a:schemeClr val="tx2"/>
                </a:solidFill>
              </a:rPr>
              <a:t>External </a:t>
            </a:r>
            <a:r>
              <a:rPr lang="en-US" sz="1800" dirty="0" err="1">
                <a:solidFill>
                  <a:schemeClr val="tx2"/>
                </a:solidFill>
              </a:rPr>
              <a:t>WebServices</a:t>
            </a:r>
            <a:r>
              <a:rPr lang="en-US" sz="1800" dirty="0">
                <a:solidFill>
                  <a:schemeClr val="tx2"/>
                </a:solidFill>
              </a:rPr>
              <a:t> XSD v 1.24 </a:t>
            </a:r>
          </a:p>
          <a:p>
            <a:pPr lvl="1"/>
            <a:endParaRPr lang="en-US" sz="1800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86D0D35-51F9-4418-9960-2905D19B470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B9F1A43-4EE7-4C87-95A7-509863F3D7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3048000"/>
            <a:ext cx="7490933" cy="21097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88502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36C26A-3FA1-425C-8F09-60344C0D99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899318"/>
          </a:xfrm>
        </p:spPr>
        <p:txBody>
          <a:bodyPr/>
          <a:lstStyle/>
          <a:p>
            <a:r>
              <a:rPr lang="en-US" sz="2400" dirty="0"/>
              <a:t>ECRS (in NPRR863)</a:t>
            </a:r>
            <a:br>
              <a:rPr lang="en-US" sz="2400" dirty="0"/>
            </a:br>
            <a:r>
              <a:rPr lang="en-US" sz="2400" dirty="0"/>
              <a:t>ERCOT Contingency Reserve Service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DB6E14-E39A-4CF1-A765-F876C20A1C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295400"/>
            <a:ext cx="8534400" cy="4319832"/>
          </a:xfrm>
        </p:spPr>
        <p:txBody>
          <a:bodyPr/>
          <a:lstStyle/>
          <a:p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High-priority PUCT project </a:t>
            </a:r>
          </a:p>
          <a:p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Incorporates new 10-minute Ancillary Service (ERCOT Contingency Reserve Service).</a:t>
            </a:r>
          </a:p>
          <a:p>
            <a:r>
              <a:rPr lang="en-US" sz="2000" dirty="0">
                <a:solidFill>
                  <a:srgbClr val="FF0000"/>
                </a:solidFill>
              </a:rPr>
              <a:t>Project completing planning and “potential dates” are:</a:t>
            </a:r>
          </a:p>
          <a:p>
            <a:pPr lvl="1"/>
            <a:r>
              <a:rPr lang="en-US" sz="1600" dirty="0">
                <a:solidFill>
                  <a:srgbClr val="FF0000"/>
                </a:solidFill>
              </a:rPr>
              <a:t>September 2022 posting of interface changes</a:t>
            </a:r>
          </a:p>
          <a:p>
            <a:pPr lvl="1"/>
            <a:r>
              <a:rPr lang="en-US" sz="1600" dirty="0">
                <a:solidFill>
                  <a:srgbClr val="FF0000"/>
                </a:solidFill>
              </a:rPr>
              <a:t>7-8 weeks of MOTE availability before go-live</a:t>
            </a:r>
          </a:p>
          <a:p>
            <a:pPr lvl="1"/>
            <a:r>
              <a:rPr lang="en-US" sz="1600" dirty="0">
                <a:solidFill>
                  <a:srgbClr val="FF0000"/>
                </a:solidFill>
              </a:rPr>
              <a:t>May 2023 Go-Live</a:t>
            </a:r>
            <a:endParaRPr lang="en-US" sz="1200" dirty="0">
              <a:solidFill>
                <a:srgbClr val="FF0000"/>
              </a:solidFill>
            </a:endParaRPr>
          </a:p>
          <a:p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Project Impacts </a:t>
            </a:r>
          </a:p>
          <a:p>
            <a:pPr lvl="1"/>
            <a:r>
              <a:rPr lang="en-US" sz="1600">
                <a:solidFill>
                  <a:schemeClr val="tx1">
                    <a:lumMod val="65000"/>
                    <a:lumOff val="35000"/>
                  </a:schemeClr>
                </a:solidFill>
              </a:rPr>
              <a:t>This </a:t>
            </a: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new Ancillary Service may impact all AS-related submissions and may not be backward compatible.</a:t>
            </a:r>
          </a:p>
          <a:p>
            <a:pPr lvl="1"/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ERCOT will leverage FFRA lessons-learned for market readiness.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8934E4-BB0F-4E3E-8470-A5A9910A683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4670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36C26A-3FA1-425C-8F09-60344C0D99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899318"/>
          </a:xfrm>
        </p:spPr>
        <p:txBody>
          <a:bodyPr/>
          <a:lstStyle/>
          <a:p>
            <a:r>
              <a:rPr lang="en-US" sz="2400" dirty="0"/>
              <a:t>Market Readiness for FFRA in MOTE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DB6E14-E39A-4CF1-A765-F876C20A1C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4876800"/>
          </a:xfrm>
        </p:spPr>
        <p:txBody>
          <a:bodyPr/>
          <a:lstStyle/>
          <a:p>
            <a:r>
              <a:rPr lang="en-US" sz="22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MOTE Market Readiness Reporting (Aug 15-Oct 7)</a:t>
            </a:r>
            <a:r>
              <a:rPr lang="en-US" sz="2200" dirty="0">
                <a:solidFill>
                  <a:schemeClr val="tx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:</a:t>
            </a:r>
          </a:p>
          <a:p>
            <a:pPr lvl="1"/>
            <a:r>
              <a:rPr lang="en-US" sz="1800" dirty="0">
                <a:solidFill>
                  <a:schemeClr val="tx2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ERCOT will evaluate which QSEs offered Ancillary Services into the Day-Ahead Market over the past 90 days</a:t>
            </a:r>
          </a:p>
          <a:p>
            <a:pPr lvl="2"/>
            <a:r>
              <a:rPr lang="en-US" sz="1400" dirty="0">
                <a:solidFill>
                  <a:schemeClr val="tx2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Creates population of QSE to be tracked for MOTE submissions</a:t>
            </a:r>
          </a:p>
          <a:p>
            <a:pPr lvl="1"/>
            <a:r>
              <a:rPr lang="en-US" sz="1800" dirty="0">
                <a:solidFill>
                  <a:schemeClr val="tx2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Require each QSE to submit at least 1 A/S Offer per week (any A/S)</a:t>
            </a:r>
          </a:p>
          <a:p>
            <a:pPr lvl="1"/>
            <a:r>
              <a:rPr lang="en-US" sz="1800" dirty="0">
                <a:solidFill>
                  <a:schemeClr val="tx2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On Monday of the following week ERCOT will publish spreadsheet of QSEs reflecting status of A/S Offer submission</a:t>
            </a:r>
          </a:p>
          <a:p>
            <a:pPr lvl="2"/>
            <a:r>
              <a:rPr lang="en-US" sz="1200" dirty="0">
                <a:solidFill>
                  <a:schemeClr val="tx2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Weeks 1 &amp; 2 (Aug 15 – Aug 26): No submission summary published</a:t>
            </a:r>
          </a:p>
          <a:p>
            <a:pPr lvl="2"/>
            <a:r>
              <a:rPr lang="en-US" sz="1200" dirty="0">
                <a:solidFill>
                  <a:schemeClr val="tx2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Weeks 3 &amp; 4 (Aug 29 – Sep 9):   Publish weekly submission summary by QSE (target 50% success)</a:t>
            </a:r>
          </a:p>
          <a:p>
            <a:pPr lvl="2"/>
            <a:r>
              <a:rPr lang="en-US" sz="1200" dirty="0">
                <a:solidFill>
                  <a:schemeClr val="tx2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Weeks 5 &amp; 6 (Sep 12 – Sep 23):  Publish weekly submission summary by QSE (target 75% success)</a:t>
            </a:r>
          </a:p>
          <a:p>
            <a:pPr lvl="2"/>
            <a:r>
              <a:rPr lang="en-US" sz="1200" dirty="0">
                <a:solidFill>
                  <a:schemeClr val="tx2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Week   7 &amp; 8 (Sept 26 – Oct 7):  Publish weekly submission summary by QSE (target 95% success)</a:t>
            </a:r>
          </a:p>
          <a:p>
            <a:pPr lvl="1"/>
            <a:r>
              <a:rPr lang="en-US" sz="1600" dirty="0">
                <a:solidFill>
                  <a:schemeClr val="tx2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MOTE can be used as sandbox for MP training and preparation</a:t>
            </a:r>
          </a:p>
          <a:p>
            <a:pPr lvl="3"/>
            <a:endParaRPr lang="en-US" sz="1000" dirty="0">
              <a:solidFill>
                <a:schemeClr val="tx2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r>
              <a:rPr lang="en-US" sz="2200" dirty="0">
                <a:solidFill>
                  <a:schemeClr val="tx2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ERCOT project team is in process of developing Cutover Plan</a:t>
            </a:r>
          </a:p>
          <a:p>
            <a:pPr lvl="1"/>
            <a:r>
              <a:rPr lang="en-US" sz="1800" dirty="0">
                <a:solidFill>
                  <a:schemeClr val="tx2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Plan to provide to QSEs at least one month before cutover and will have a WebEx to discuss plan and take questions.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8934E4-BB0F-4E3E-8470-A5A9910A683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8775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1A514B-D5DA-4710-95C1-F7E4043E08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sz="2400" dirty="0"/>
              <a:t>Feedback for next TWG Meeting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E70743-6D22-40AD-9E30-9E96898DCF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2916" y="990600"/>
            <a:ext cx="8534400" cy="4876800"/>
          </a:xfrm>
        </p:spPr>
        <p:txBody>
          <a:bodyPr/>
          <a:lstStyle/>
          <a:p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Current plan for next TWG meeting:</a:t>
            </a:r>
          </a:p>
          <a:p>
            <a:pPr lvl="1"/>
            <a:r>
              <a:rPr lang="en-US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Continue discuss of changes and/or additional details for:</a:t>
            </a:r>
          </a:p>
          <a:p>
            <a:pPr lvl="2"/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NPRR863/FFRA (October 13, 2022 release)</a:t>
            </a:r>
          </a:p>
          <a:p>
            <a:pPr lvl="2"/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NPRR1120 Firm Fuel Supply Service (October 13, 2022)</a:t>
            </a:r>
          </a:p>
          <a:p>
            <a:pPr lvl="2"/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NPRR863/ECRS (potentially May 2023)</a:t>
            </a:r>
          </a:p>
          <a:p>
            <a:pPr lvl="2"/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Continue Discussion of Market Readiness and new projects on horizon</a:t>
            </a:r>
          </a:p>
          <a:p>
            <a:pPr lvl="2"/>
            <a:endParaRPr lang="en-US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ERCOT open to feedback/questions for next TWG meeting</a:t>
            </a:r>
          </a:p>
          <a:p>
            <a:pPr lvl="1"/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Feedback can be directed to </a:t>
            </a:r>
            <a:r>
              <a:rPr lang="en-US" sz="1400" dirty="0">
                <a:hlinkClick r:id="rId2"/>
              </a:rPr>
              <a:t>Matt.Mereness@ercot.com</a:t>
            </a:r>
            <a:endParaRPr lang="en-US" sz="1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86D0D35-51F9-4418-9960-2905D19B470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7450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119581-6C74-425D-B36C-B511A7D02B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Appendix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EE983A-BFAC-4067-86D6-64BA8D1881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Reminder of improved Market Readiness concepts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D12ECA7-4F44-410A-A6E3-778579A6D8E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445383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1_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248F63C-08AC-4CDD-B36F-0851B11853CB}">
  <ds:schemaRefs>
    <ds:schemaRef ds:uri="http://purl.org/dc/terms/"/>
    <ds:schemaRef ds:uri="http://schemas.openxmlformats.org/package/2006/metadata/core-properties"/>
    <ds:schemaRef ds:uri="http://purl.org/dc/dcmitype/"/>
    <ds:schemaRef ds:uri="c34af464-7aa1-4edd-9be4-83dffc1cb926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276159</TotalTime>
  <Words>933</Words>
  <Application>Microsoft Office PowerPoint</Application>
  <PresentationFormat>On-screen Show (4:3)</PresentationFormat>
  <Paragraphs>106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1_Custom Design</vt:lpstr>
      <vt:lpstr>Office Theme</vt:lpstr>
      <vt:lpstr>Custom Design</vt:lpstr>
      <vt:lpstr>1_Office Theme</vt:lpstr>
      <vt:lpstr>PowerPoint Presentation</vt:lpstr>
      <vt:lpstr>Outline</vt:lpstr>
      <vt:lpstr>NPRR863/FFRA Fast-Frequency Response Advancement Project</vt:lpstr>
      <vt:lpstr>NPRR1020 Firm Fuel Supply Service Project  </vt:lpstr>
      <vt:lpstr>NPRR1020 FFSS Interface Design Specifications</vt:lpstr>
      <vt:lpstr>ECRS (in NPRR863) ERCOT Contingency Reserve Service</vt:lpstr>
      <vt:lpstr>Market Readiness for FFRA in MOTE</vt:lpstr>
      <vt:lpstr>Feedback for next TWG Meeting</vt:lpstr>
      <vt:lpstr>Appendix</vt:lpstr>
      <vt:lpstr>Reminder of Improved Market Readiness concepts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Mereness, Matt</cp:lastModifiedBy>
  <cp:revision>2818</cp:revision>
  <cp:lastPrinted>2020-02-05T17:47:59Z</cp:lastPrinted>
  <dcterms:created xsi:type="dcterms:W3CDTF">2016-01-21T15:20:31Z</dcterms:created>
  <dcterms:modified xsi:type="dcterms:W3CDTF">2022-08-02T19:20:07Z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