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 id="2" name="Ayson, Janice" initials="AJ" lastIdx="2" clrIdx="1">
    <p:extLst>
      <p:ext uri="{19B8F6BF-5375-455C-9EA6-DF929625EA0E}">
        <p15:presenceInfo xmlns:p15="http://schemas.microsoft.com/office/powerpoint/2012/main" userId="S::Janice.Ayson@ercot.com::f2bb4e96-48b2-4079-a64c-325f474add9b" providerId="AD"/>
      </p:ext>
    </p:extLst>
  </p:cmAuthor>
  <p:cmAuthor id="3" name="Ragsdale, Kenneth" initials="RK" lastIdx="1" clrIdx="2">
    <p:extLst>
      <p:ext uri="{19B8F6BF-5375-455C-9EA6-DF929625EA0E}">
        <p15:presenceInfo xmlns:p15="http://schemas.microsoft.com/office/powerpoint/2012/main" userId="S::kenneth.ragsdale@ercot.com::d1bf57d2-decc-44c5-8949-ae28e3ed5ea3" providerId="AD"/>
      </p:ext>
    </p:extLst>
  </p:cmAuthor>
  <p:cmAuthor id="4" name="Kenneth Ragsdale" initials="KRR" lastIdx="1" clrIdx="3">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0" d="100"/>
          <a:sy n="130" d="100"/>
        </p:scale>
        <p:origin x="996"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a:t>ERCOT – Southern Cross Transmission</a:t>
            </a:r>
          </a:p>
          <a:p>
            <a:r>
              <a:rPr lang="en-US" sz="2000" b="1"/>
              <a:t>ROS/WMS Working Group Assignments</a:t>
            </a:r>
          </a:p>
          <a:p>
            <a:endParaRPr lang="en-US">
              <a:solidFill>
                <a:schemeClr val="tx2"/>
              </a:solidFill>
            </a:endParaRPr>
          </a:p>
          <a:p>
            <a:r>
              <a:rPr lang="en-US"/>
              <a:t>Janice Ayson</a:t>
            </a:r>
          </a:p>
          <a:p>
            <a:r>
              <a:rPr lang="en-US"/>
              <a:t>ERCOT</a:t>
            </a:r>
          </a:p>
          <a:p>
            <a:endParaRPr lang="en-US">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380238777"/>
              </p:ext>
            </p:extLst>
          </p:nvPr>
        </p:nvGraphicFramePr>
        <p:xfrm>
          <a:off x="271346" y="990600"/>
          <a:ext cx="8534400" cy="3551481"/>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a:t>Directive</a:t>
                      </a:r>
                    </a:p>
                  </a:txBody>
                  <a:tcPr/>
                </a:tc>
                <a:tc>
                  <a:txBody>
                    <a:bodyPr/>
                    <a:lstStyle/>
                    <a:p>
                      <a:pPr algn="ctr"/>
                      <a:r>
                        <a:rPr lang="en-US" sz="1300"/>
                        <a:t>Status</a:t>
                      </a:r>
                    </a:p>
                  </a:txBody>
                  <a:tcPr/>
                </a:tc>
                <a:tc>
                  <a:txBody>
                    <a:bodyPr/>
                    <a:lstStyle/>
                    <a:p>
                      <a:pPr algn="ctr"/>
                      <a:r>
                        <a:rPr lang="en-US" sz="1300"/>
                        <a:t>Target Dates </a:t>
                      </a:r>
                    </a:p>
                  </a:txBody>
                  <a:tcPr/>
                </a:tc>
                <a:extLst>
                  <a:ext uri="{0D108BD9-81ED-4DB2-BD59-A6C34878D82A}">
                    <a16:rowId xmlns:a16="http://schemas.microsoft.com/office/drawing/2014/main" val="10000"/>
                  </a:ext>
                </a:extLst>
              </a:tr>
              <a:tr h="1041366">
                <a:tc>
                  <a:txBody>
                    <a:bodyPr/>
                    <a:lstStyle/>
                    <a:p>
                      <a:r>
                        <a:rPr lang="en-US" sz="1050" b="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Whitepaper published. </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pPr algn="ctr"/>
                      <a:r>
                        <a:rPr lang="en-US" sz="1050" b="0" baseline="0" dirty="0">
                          <a:solidFill>
                            <a:schemeClr val="tx1"/>
                          </a:solidFill>
                        </a:rPr>
                        <a:t>Whitepaper: </a:t>
                      </a:r>
                    </a:p>
                    <a:p>
                      <a:pPr algn="ctr"/>
                      <a:r>
                        <a:rPr lang="en-US" sz="1050" b="0" baseline="0" dirty="0" err="1">
                          <a:solidFill>
                            <a:schemeClr val="tx1"/>
                          </a:solidFill>
                        </a:rPr>
                        <a:t>BoD</a:t>
                      </a:r>
                      <a:r>
                        <a:rPr lang="en-US" sz="1050" b="0" baseline="0" dirty="0">
                          <a:solidFill>
                            <a:schemeClr val="tx1"/>
                          </a:solidFill>
                        </a:rPr>
                        <a:t> on 8/16/2022</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a:solidFill>
                            <a:schemeClr val="tx1"/>
                          </a:solidFill>
                        </a:rPr>
                        <a:t>NPRR999 approved.  Language grey-boxed until implementation is complete.  Target implementation start and go-live dates are not yet determined.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scheduled activity</a:t>
                      </a:r>
                    </a:p>
                    <a:p>
                      <a:pPr algn="ctr"/>
                      <a:endParaRPr lang="en-US" sz="1050" b="0" baseline="0" dirty="0">
                        <a:solidFill>
                          <a:schemeClr val="tx1"/>
                        </a:solidFill>
                      </a:endParaRPr>
                    </a:p>
                  </a:txBody>
                  <a:tcPr/>
                </a:tc>
                <a:extLst>
                  <a:ext uri="{0D108BD9-81ED-4DB2-BD59-A6C34878D82A}">
                    <a16:rowId xmlns:a16="http://schemas.microsoft.com/office/drawing/2014/main" val="2965161843"/>
                  </a:ext>
                </a:extLst>
              </a:tr>
              <a:tr h="437475">
                <a:tc>
                  <a:txBody>
                    <a:bodyPr/>
                    <a:lstStyle/>
                    <a:p>
                      <a:r>
                        <a:rPr lang="en-US" sz="1050">
                          <a:solidFill>
                            <a:schemeClr val="tx1"/>
                          </a:solidFill>
                        </a:rPr>
                        <a:t>Directive #9 -</a:t>
                      </a:r>
                      <a:r>
                        <a:rPr lang="en-US" sz="1050" baseline="0">
                          <a:solidFill>
                            <a:schemeClr val="tx1"/>
                          </a:solidFill>
                        </a:rPr>
                        <a:t> Ancillary services</a:t>
                      </a:r>
                      <a:endParaRPr lang="en-US" sz="105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r h="437475">
                <a:tc>
                  <a:txBody>
                    <a:bodyPr/>
                    <a:lstStyle/>
                    <a:p>
                      <a:r>
                        <a:rPr lang="en-US" sz="1050" dirty="0">
                          <a:solidFill>
                            <a:schemeClr val="tx1"/>
                          </a:solidFill>
                        </a:rPr>
                        <a:t>Directive #11 – Cost allocation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published.</a:t>
                      </a:r>
                    </a:p>
                  </a:txBody>
                  <a:tcPr/>
                </a:tc>
                <a:tc>
                  <a:txBody>
                    <a:bodyPr/>
                    <a:lstStyle/>
                    <a:p>
                      <a:pPr algn="ctr"/>
                      <a:r>
                        <a:rPr lang="en-US" sz="1050" b="0" baseline="0" dirty="0">
                          <a:solidFill>
                            <a:schemeClr val="tx1"/>
                          </a:solidFill>
                        </a:rPr>
                        <a:t>Whitepaper: </a:t>
                      </a:r>
                    </a:p>
                    <a:p>
                      <a:pPr algn="ctr"/>
                      <a:r>
                        <a:rPr lang="en-US" sz="1050" b="0" baseline="0" dirty="0" err="1">
                          <a:solidFill>
                            <a:schemeClr val="tx1"/>
                          </a:solidFill>
                        </a:rPr>
                        <a:t>BoD</a:t>
                      </a:r>
                      <a:r>
                        <a:rPr lang="en-US" sz="1050" b="0" baseline="0" dirty="0">
                          <a:solidFill>
                            <a:schemeClr val="tx1"/>
                          </a:solidFill>
                        </a:rPr>
                        <a:t> on 8/16/2022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txBody>
                  <a:tcPr/>
                </a:tc>
                <a:extLst>
                  <a:ext uri="{0D108BD9-81ED-4DB2-BD59-A6C34878D82A}">
                    <a16:rowId xmlns:a16="http://schemas.microsoft.com/office/drawing/2014/main" val="2418246142"/>
                  </a:ext>
                </a:extLst>
              </a:tr>
              <a:tr h="437475">
                <a:tc>
                  <a:txBody>
                    <a:bodyPr/>
                    <a:lstStyle/>
                    <a:p>
                      <a:r>
                        <a:rPr lang="en-US" sz="1050" dirty="0">
                          <a:solidFill>
                            <a:schemeClr val="tx1"/>
                          </a:solidFill>
                        </a:rPr>
                        <a:t>Directive #12 – Export related cost allocation to QSE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published.</a:t>
                      </a:r>
                    </a:p>
                  </a:txBody>
                  <a:tcPr/>
                </a:tc>
                <a:tc>
                  <a:txBody>
                    <a:bodyPr/>
                    <a:lstStyle/>
                    <a:p>
                      <a:pPr algn="ctr"/>
                      <a:r>
                        <a:rPr lang="en-US" sz="1050" b="0" baseline="0" dirty="0">
                          <a:solidFill>
                            <a:schemeClr val="tx1"/>
                          </a:solidFill>
                        </a:rPr>
                        <a:t>Whitepaper: </a:t>
                      </a:r>
                    </a:p>
                    <a:p>
                      <a:pPr algn="ctr"/>
                      <a:r>
                        <a:rPr lang="en-US" sz="1050" b="0" baseline="0" dirty="0" err="1">
                          <a:solidFill>
                            <a:schemeClr val="tx1"/>
                          </a:solidFill>
                        </a:rPr>
                        <a:t>BoD</a:t>
                      </a:r>
                      <a:r>
                        <a:rPr lang="en-US" sz="1050" b="0" baseline="0" dirty="0">
                          <a:solidFill>
                            <a:schemeClr val="tx1"/>
                          </a:solidFill>
                        </a:rPr>
                        <a:t> on 8/16/2022</a:t>
                      </a:r>
                    </a:p>
                  </a:txBody>
                  <a:tcPr/>
                </a:tc>
                <a:extLst>
                  <a:ext uri="{0D108BD9-81ED-4DB2-BD59-A6C34878D82A}">
                    <a16:rowId xmlns:a16="http://schemas.microsoft.com/office/drawing/2014/main" val="2595465469"/>
                  </a:ext>
                </a:extLst>
              </a:tr>
            </a:tbl>
          </a:graphicData>
        </a:graphic>
      </p:graphicFrame>
      <p:sp>
        <p:nvSpPr>
          <p:cNvPr id="5" name="TextBox 4"/>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2022</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Appendix</a:t>
            </a:r>
          </a:p>
        </p:txBody>
      </p:sp>
      <p:sp>
        <p:nvSpPr>
          <p:cNvPr id="3" name="TextBox 2"/>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2022</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344561">
                <a:tc>
                  <a:txBody>
                    <a:bodyPr/>
                    <a:lstStyle/>
                    <a:p>
                      <a:r>
                        <a:rPr lang="en-US" sz="1000" b="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a:solidFill>
                            <a:schemeClr val="tx1"/>
                          </a:solidFill>
                          <a:latin typeface="+mn-lt"/>
                        </a:rPr>
                        <a:t>Directive # 2 – Coordination agreement</a:t>
                      </a:r>
                    </a:p>
                  </a:txBody>
                  <a:tcPr/>
                </a:tc>
                <a:tc>
                  <a:txBody>
                    <a:bodyPr/>
                    <a:lstStyle/>
                    <a:p>
                      <a:pPr marL="0" marR="0">
                        <a:spcBef>
                          <a:spcPts val="0"/>
                        </a:spcBef>
                        <a:spcAft>
                          <a:spcPts val="0"/>
                        </a:spcAft>
                      </a:pPr>
                      <a:r>
                        <a:rPr lang="en-US" sz="100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a:effectLst/>
                          <a:latin typeface="+mn-lt"/>
                        </a:rPr>
                        <a:t>Directive #3 -- Ramp rate restrictions</a:t>
                      </a:r>
                      <a:endParaRPr lang="en-US" sz="1000">
                        <a:effectLst/>
                        <a:latin typeface="+mn-lt"/>
                        <a:ea typeface="Times New Roman" panose="02020603050405020304" pitchFamily="18" charset="0"/>
                      </a:endParaRPr>
                    </a:p>
                  </a:txBody>
                  <a:tcPr/>
                </a:tc>
                <a:tc>
                  <a:txBody>
                    <a:bodyPr/>
                    <a:lstStyle/>
                    <a:p>
                      <a:r>
                        <a:rPr lang="en-US" sz="1000" kern="120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a:solidFill>
                          <a:schemeClr val="tx1"/>
                        </a:solidFill>
                        <a:latin typeface="+mn-lt"/>
                      </a:endParaRPr>
                    </a:p>
                  </a:txBody>
                  <a:tcP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a:effectLst/>
                          <a:latin typeface="+mn-lt"/>
                        </a:rPr>
                        <a:t>Directive #4 -- Outage coordination</a:t>
                      </a:r>
                      <a:endParaRPr lang="en-US" sz="1000">
                        <a:effectLst/>
                        <a:latin typeface="+mn-lt"/>
                        <a:ea typeface="Times New Roman" panose="02020603050405020304" pitchFamily="18" charset="0"/>
                      </a:endParaRPr>
                    </a:p>
                  </a:txBody>
                  <a:tcPr/>
                </a:tc>
                <a:tc>
                  <a:txBody>
                    <a:bodyPr/>
                    <a:lstStyle/>
                    <a:p>
                      <a:r>
                        <a:rPr lang="en-US" sz="1000" kern="120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a:solidFill>
                          <a:schemeClr val="tx1"/>
                        </a:solidFill>
                        <a:latin typeface="+mn-lt"/>
                      </a:endParaRPr>
                    </a:p>
                  </a:txBody>
                  <a:tcP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a:solidFill>
                            <a:schemeClr val="tx1"/>
                          </a:solidFill>
                          <a:latin typeface="+mn-lt"/>
                        </a:rPr>
                        <a:t>Directive #5 - Planning model considerations</a:t>
                      </a:r>
                    </a:p>
                  </a:txBody>
                  <a:tcPr/>
                </a:tc>
                <a:tc>
                  <a:txBody>
                    <a:bodyPr/>
                    <a:lstStyle/>
                    <a:p>
                      <a:pPr marL="0" marR="0"/>
                      <a:r>
                        <a:rPr lang="en-US" sz="100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a:solidFill>
                            <a:schemeClr val="tx1"/>
                          </a:solidFill>
                          <a:latin typeface="+mn-lt"/>
                        </a:rPr>
                        <a:t>Directive #6 - Planning studies</a:t>
                      </a:r>
                      <a:r>
                        <a:rPr lang="en-US" sz="1000" baseline="0">
                          <a:solidFill>
                            <a:schemeClr val="tx1"/>
                          </a:solidFill>
                          <a:latin typeface="+mn-lt"/>
                        </a:rPr>
                        <a:t> for transmission upgrades</a:t>
                      </a:r>
                      <a:endParaRPr lang="en-US" sz="1000">
                        <a:solidFill>
                          <a:schemeClr val="tx1"/>
                        </a:solidFill>
                        <a:latin typeface="+mn-lt"/>
                      </a:endParaRPr>
                    </a:p>
                  </a:txBody>
                  <a:tcPr/>
                </a:tc>
                <a:tc>
                  <a:txBody>
                    <a:bodyPr/>
                    <a:lstStyle/>
                    <a:p>
                      <a:pPr marL="0" marR="0"/>
                      <a:r>
                        <a:rPr lang="en-US" sz="100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a:solidFill>
                            <a:schemeClr val="tx1"/>
                          </a:solidFill>
                          <a:latin typeface="+mn-lt"/>
                        </a:rPr>
                        <a:t>Directive #7</a:t>
                      </a:r>
                      <a:r>
                        <a:rPr lang="en-US" sz="1000" baseline="0">
                          <a:solidFill>
                            <a:schemeClr val="tx1"/>
                          </a:solidFill>
                          <a:latin typeface="+mn-lt"/>
                        </a:rPr>
                        <a:t> </a:t>
                      </a:r>
                      <a:r>
                        <a:rPr lang="en-US" sz="1000">
                          <a:solidFill>
                            <a:schemeClr val="tx1"/>
                          </a:solidFill>
                          <a:latin typeface="+mn-lt"/>
                        </a:rPr>
                        <a:t>– Congestion management</a:t>
                      </a:r>
                    </a:p>
                  </a:txBody>
                  <a:tcPr/>
                </a:tc>
                <a:tc>
                  <a:txBody>
                    <a:bodyPr/>
                    <a:lstStyle/>
                    <a:p>
                      <a:pPr marL="0" marR="0"/>
                      <a:r>
                        <a:rPr lang="en-US" sz="100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In Progress</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a:t>TBD</a:t>
            </a:r>
          </a:p>
        </p:txBody>
      </p:sp>
      <p:sp>
        <p:nvSpPr>
          <p:cNvPr id="14" name="TextBox 13"/>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2022</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5" name="Flowchart: Terminator 14">
            <a:extLst>
              <a:ext uri="{FF2B5EF4-FFF2-40B4-BE49-F238E27FC236}">
                <a16:creationId xmlns:a16="http://schemas.microsoft.com/office/drawing/2014/main" id="{0BDFB8C7-635F-45D8-8F41-47F9522B9B6E}"/>
              </a:ext>
            </a:extLst>
          </p:cNvPr>
          <p:cNvSpPr/>
          <p:nvPr/>
        </p:nvSpPr>
        <p:spPr>
          <a:xfrm>
            <a:off x="7796349" y="4925354"/>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344561">
                <a:tc>
                  <a:txBody>
                    <a:bodyPr/>
                    <a:lstStyle/>
                    <a:p>
                      <a:r>
                        <a:rPr lang="en-US" sz="1000">
                          <a:solidFill>
                            <a:schemeClr val="tx1"/>
                          </a:solidFill>
                          <a:latin typeface="+mn-lt"/>
                        </a:rPr>
                        <a:t>Directive #8 -</a:t>
                      </a:r>
                      <a:r>
                        <a:rPr lang="en-US" sz="1000" baseline="0">
                          <a:solidFill>
                            <a:schemeClr val="tx1"/>
                          </a:solidFill>
                          <a:latin typeface="+mn-lt"/>
                        </a:rPr>
                        <a:t> Frequency response and voltage support</a:t>
                      </a:r>
                      <a:endParaRPr lang="en-US" sz="1000">
                        <a:solidFill>
                          <a:schemeClr val="tx1"/>
                        </a:solidFill>
                        <a:latin typeface="+mn-lt"/>
                      </a:endParaRPr>
                    </a:p>
                  </a:txBody>
                  <a:tcPr>
                    <a:solidFill>
                      <a:srgbClr val="CBE3EB"/>
                    </a:solidFill>
                  </a:tcPr>
                </a:tc>
                <a:tc>
                  <a:txBody>
                    <a:bodyPr/>
                    <a:lstStyle/>
                    <a:p>
                      <a:pPr marL="0" marR="0"/>
                      <a:r>
                        <a:rPr lang="en-US" sz="100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a:solidFill>
                            <a:schemeClr val="tx1"/>
                          </a:solidFill>
                          <a:latin typeface="+mn-lt"/>
                        </a:rPr>
                        <a:t>Directive #9 -</a:t>
                      </a:r>
                      <a:r>
                        <a:rPr lang="en-US" sz="1000" baseline="0">
                          <a:solidFill>
                            <a:schemeClr val="tx1"/>
                          </a:solidFill>
                          <a:latin typeface="+mn-lt"/>
                        </a:rPr>
                        <a:t> Ancillary services</a:t>
                      </a:r>
                      <a:endParaRPr lang="en-US" sz="100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a:effectLst/>
                          <a:latin typeface="+mn-lt"/>
                        </a:rPr>
                        <a:t>Directive #11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a:solidFill>
                            <a:schemeClr val="tx1"/>
                          </a:solidFill>
                          <a:latin typeface="+mn-lt"/>
                        </a:rPr>
                        <a:t>Directive #12</a:t>
                      </a: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a:solidFill>
                            <a:schemeClr val="tx1"/>
                          </a:solidFill>
                          <a:latin typeface="+mn-lt"/>
                        </a:rPr>
                        <a:t>Directive #13 – Status</a:t>
                      </a:r>
                      <a:r>
                        <a:rPr lang="en-US" sz="1000" baseline="0">
                          <a:solidFill>
                            <a:schemeClr val="tx1"/>
                          </a:solidFill>
                          <a:latin typeface="+mn-lt"/>
                        </a:rPr>
                        <a:t> Reporting</a:t>
                      </a:r>
                      <a:endParaRPr lang="en-US" sz="1000">
                        <a:solidFill>
                          <a:schemeClr val="tx1"/>
                        </a:solidFill>
                        <a:latin typeface="+mn-lt"/>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a:solidFill>
                            <a:schemeClr val="tx1"/>
                          </a:solidFill>
                          <a:latin typeface="+mn-lt"/>
                        </a:rPr>
                        <a:t>Directive #14 – Status</a:t>
                      </a:r>
                      <a:r>
                        <a:rPr lang="en-US" sz="1000" baseline="0">
                          <a:solidFill>
                            <a:schemeClr val="tx1"/>
                          </a:solidFill>
                          <a:latin typeface="+mn-lt"/>
                        </a:rPr>
                        <a:t> Reporting</a:t>
                      </a:r>
                      <a:endParaRPr lang="en-US" sz="1000">
                        <a:solidFill>
                          <a:schemeClr val="tx1"/>
                        </a:solidFill>
                        <a:latin typeface="+mn-lt"/>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Ongoing</a:t>
            </a:r>
          </a:p>
        </p:txBody>
      </p:sp>
      <p:sp>
        <p:nvSpPr>
          <p:cNvPr id="17" name="TextBox 16"/>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2022</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8" name="Flowchart: Terminator 17">
            <a:extLst>
              <a:ext uri="{FF2B5EF4-FFF2-40B4-BE49-F238E27FC236}">
                <a16:creationId xmlns:a16="http://schemas.microsoft.com/office/drawing/2014/main" id="{15F35CDE-B84E-4094-85A2-FBFFD6102777}"/>
              </a:ext>
            </a:extLst>
          </p:cNvPr>
          <p:cNvSpPr/>
          <p:nvPr/>
        </p:nvSpPr>
        <p:spPr>
          <a:xfrm>
            <a:off x="7787263" y="1551405"/>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F2038B9-6918-4AD0-9ECE-8799B53BC63E}"/>
              </a:ext>
            </a:extLst>
          </p:cNvPr>
          <p:cNvSpPr/>
          <p:nvPr/>
        </p:nvSpPr>
        <p:spPr>
          <a:xfrm>
            <a:off x="7805735" y="3965657"/>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In Progress</a:t>
            </a:r>
          </a:p>
        </p:txBody>
      </p:sp>
      <p:sp>
        <p:nvSpPr>
          <p:cNvPr id="20" name="Flowchart: Terminator 19">
            <a:extLst>
              <a:ext uri="{FF2B5EF4-FFF2-40B4-BE49-F238E27FC236}">
                <a16:creationId xmlns:a16="http://schemas.microsoft.com/office/drawing/2014/main" id="{4D6932AA-BB0A-42E1-A266-B1FB754C9CF5}"/>
              </a:ext>
            </a:extLst>
          </p:cNvPr>
          <p:cNvSpPr/>
          <p:nvPr/>
        </p:nvSpPr>
        <p:spPr>
          <a:xfrm>
            <a:off x="7803427" y="4727045"/>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In Progress</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E1FCA776AD4B44B81A57B059081B18" ma:contentTypeVersion="5" ma:contentTypeDescription="Create a new document." ma:contentTypeScope="" ma:versionID="bed094e75667f7f517e0d40c2009dbb1">
  <xsd:schema xmlns:xsd="http://www.w3.org/2001/XMLSchema" xmlns:xs="http://www.w3.org/2001/XMLSchema" xmlns:p="http://schemas.microsoft.com/office/2006/metadata/properties" xmlns:ns3="cab09d9c-5730-44ce-a74a-32ebb28ed15c" xmlns:ns4="e50c2e4a-fb1d-4161-81b9-5623c3f0c82b" targetNamespace="http://schemas.microsoft.com/office/2006/metadata/properties" ma:root="true" ma:fieldsID="30df89d0cb8a2b2322012fec37b7be54" ns3:_="" ns4:_="">
    <xsd:import namespace="cab09d9c-5730-44ce-a74a-32ebb28ed15c"/>
    <xsd:import namespace="e50c2e4a-fb1d-4161-81b9-5623c3f0c82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b09d9c-5730-44ce-a74a-32ebb28ed1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0c2e4a-fb1d-4161-81b9-5623c3f0c82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53527-7E1A-4EEE-BCC9-91DFAA5D1BE2}">
  <ds:schemaRefs>
    <ds:schemaRef ds:uri="cab09d9c-5730-44ce-a74a-32ebb28ed15c"/>
    <ds:schemaRef ds:uri="e50c2e4a-fb1d-4161-81b9-5623c3f0c8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dcmitype/"/>
    <ds:schemaRef ds:uri="e50c2e4a-fb1d-4161-81b9-5623c3f0c82b"/>
    <ds:schemaRef ds:uri="http://purl.org/dc/elements/1.1/"/>
    <ds:schemaRef ds:uri="cab09d9c-5730-44ce-a74a-32ebb28ed15c"/>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TotalTime>
  <Words>1095</Words>
  <Application>Microsoft Office PowerPoint</Application>
  <PresentationFormat>On-screen Show (4:3)</PresentationFormat>
  <Paragraphs>87</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8</cp:revision>
  <cp:lastPrinted>2018-12-20T17:29:53Z</cp:lastPrinted>
  <dcterms:created xsi:type="dcterms:W3CDTF">2016-01-21T15:20:31Z</dcterms:created>
  <dcterms:modified xsi:type="dcterms:W3CDTF">2022-08-01T15:26:21Z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0x0101009DE1FCA776AD4B44B81A57B059081B18</vt:lpwstr>
  </property>
</Properties>
</file>