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3"/>
    <p:sldMasterId id="2147483846" r:id="rId4"/>
  </p:sldMasterIdLst>
  <p:notesMasterIdLst>
    <p:notesMasterId r:id="rId19"/>
  </p:notesMasterIdLst>
  <p:handoutMasterIdLst>
    <p:handoutMasterId r:id="rId20"/>
  </p:handoutMasterIdLst>
  <p:sldIdLst>
    <p:sldId id="256" r:id="rId5"/>
    <p:sldId id="257" r:id="rId6"/>
    <p:sldId id="271" r:id="rId7"/>
    <p:sldId id="307" r:id="rId8"/>
    <p:sldId id="263" r:id="rId9"/>
    <p:sldId id="316" r:id="rId10"/>
    <p:sldId id="317" r:id="rId11"/>
    <p:sldId id="261" r:id="rId12"/>
    <p:sldId id="318" r:id="rId13"/>
    <p:sldId id="305" r:id="rId14"/>
    <p:sldId id="265" r:id="rId15"/>
    <p:sldId id="266" r:id="rId16"/>
    <p:sldId id="267"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90952" autoAdjust="0"/>
  </p:normalViewPr>
  <p:slideViewPr>
    <p:cSldViewPr snapToGrid="0">
      <p:cViewPr>
        <p:scale>
          <a:sx n="100" d="100"/>
          <a:sy n="100" d="100"/>
        </p:scale>
        <p:origin x="-216" y="-46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B863C2-8AE5-4E7D-8514-EDF1701C3B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1662CA1-761F-49DD-8A82-560D76A61E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D43F9D-956A-4D7D-9535-B777B0FB42F8}" type="datetimeFigureOut">
              <a:rPr lang="en-US" smtClean="0"/>
              <a:t>7/27/2022</a:t>
            </a:fld>
            <a:endParaRPr lang="en-US"/>
          </a:p>
        </p:txBody>
      </p:sp>
      <p:sp>
        <p:nvSpPr>
          <p:cNvPr id="4" name="Footer Placeholder 3">
            <a:extLst>
              <a:ext uri="{FF2B5EF4-FFF2-40B4-BE49-F238E27FC236}">
                <a16:creationId xmlns:a16="http://schemas.microsoft.com/office/drawing/2014/main" id="{4DDC6FD9-7ACA-4E93-A1EE-8FEE361C23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7B1E2C7-C3BD-44A4-9C5F-75E730881EE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D7DC3C-8AB2-484E-8603-95E1A684C438}" type="slidenum">
              <a:rPr lang="en-US" smtClean="0"/>
              <a:t>‹#›</a:t>
            </a:fld>
            <a:endParaRPr lang="en-US"/>
          </a:p>
        </p:txBody>
      </p:sp>
    </p:spTree>
    <p:extLst>
      <p:ext uri="{BB962C8B-B14F-4D97-AF65-F5344CB8AC3E}">
        <p14:creationId xmlns:p14="http://schemas.microsoft.com/office/powerpoint/2010/main" val="3287183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865B2F-F21E-4F77-989B-FF40EED96EB5}" type="datetimeFigureOut">
              <a:rPr lang="en-US" smtClean="0"/>
              <a:t>7/27/2022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617F5-F7E7-4082-A0B7-487022105C2B}" type="slidenum">
              <a:rPr lang="en-US" smtClean="0"/>
              <a:t>‹#›</a:t>
            </a:fld>
            <a:endParaRPr lang="en-US"/>
          </a:p>
        </p:txBody>
      </p:sp>
    </p:spTree>
    <p:extLst>
      <p:ext uri="{BB962C8B-B14F-4D97-AF65-F5344CB8AC3E}">
        <p14:creationId xmlns:p14="http://schemas.microsoft.com/office/powerpoint/2010/main" val="419370525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29C617F5-F7E7-4082-A0B7-487022105C2B}" type="slidenum">
              <a:rPr lang="en-US" smtClean="0"/>
              <a:t>1</a:t>
            </a:fld>
            <a:endParaRPr lang="en-US"/>
          </a:p>
        </p:txBody>
      </p:sp>
    </p:spTree>
    <p:extLst>
      <p:ext uri="{BB962C8B-B14F-4D97-AF65-F5344CB8AC3E}">
        <p14:creationId xmlns:p14="http://schemas.microsoft.com/office/powerpoint/2010/main" val="4223468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29C617F5-F7E7-4082-A0B7-487022105C2B}" type="slidenum">
              <a:rPr lang="en-US" smtClean="0"/>
              <a:t>10</a:t>
            </a:fld>
            <a:endParaRPr lang="en-US"/>
          </a:p>
        </p:txBody>
      </p:sp>
    </p:spTree>
    <p:extLst>
      <p:ext uri="{BB962C8B-B14F-4D97-AF65-F5344CB8AC3E}">
        <p14:creationId xmlns:p14="http://schemas.microsoft.com/office/powerpoint/2010/main" val="3159818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11</a:t>
            </a:fld>
            <a:endParaRPr lang="en-US"/>
          </a:p>
        </p:txBody>
      </p:sp>
    </p:spTree>
    <p:extLst>
      <p:ext uri="{BB962C8B-B14F-4D97-AF65-F5344CB8AC3E}">
        <p14:creationId xmlns:p14="http://schemas.microsoft.com/office/powerpoint/2010/main" val="3828870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12</a:t>
            </a:fld>
            <a:endParaRPr lang="en-US"/>
          </a:p>
        </p:txBody>
      </p:sp>
    </p:spTree>
    <p:extLst>
      <p:ext uri="{BB962C8B-B14F-4D97-AF65-F5344CB8AC3E}">
        <p14:creationId xmlns:p14="http://schemas.microsoft.com/office/powerpoint/2010/main" val="73252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13</a:t>
            </a:fld>
            <a:endParaRPr lang="en-US"/>
          </a:p>
        </p:txBody>
      </p:sp>
    </p:spTree>
    <p:extLst>
      <p:ext uri="{BB962C8B-B14F-4D97-AF65-F5344CB8AC3E}">
        <p14:creationId xmlns:p14="http://schemas.microsoft.com/office/powerpoint/2010/main" val="2792353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14</a:t>
            </a:fld>
            <a:endParaRPr lang="en-US"/>
          </a:p>
        </p:txBody>
      </p:sp>
    </p:spTree>
    <p:extLst>
      <p:ext uri="{BB962C8B-B14F-4D97-AF65-F5344CB8AC3E}">
        <p14:creationId xmlns:p14="http://schemas.microsoft.com/office/powerpoint/2010/main" val="418956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29C617F5-F7E7-4082-A0B7-487022105C2B}" type="slidenum">
              <a:rPr lang="en-US" smtClean="0"/>
              <a:t>2</a:t>
            </a:fld>
            <a:endParaRPr lang="en-US"/>
          </a:p>
        </p:txBody>
      </p:sp>
    </p:spTree>
    <p:extLst>
      <p:ext uri="{BB962C8B-B14F-4D97-AF65-F5344CB8AC3E}">
        <p14:creationId xmlns:p14="http://schemas.microsoft.com/office/powerpoint/2010/main" val="1764038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C617F5-F7E7-4082-A0B7-487022105C2B}" type="slidenum">
              <a:rPr lang="en-US" smtClean="0"/>
              <a:t>3</a:t>
            </a:fld>
            <a:endParaRPr lang="en-US"/>
          </a:p>
        </p:txBody>
      </p:sp>
    </p:spTree>
    <p:extLst>
      <p:ext uri="{BB962C8B-B14F-4D97-AF65-F5344CB8AC3E}">
        <p14:creationId xmlns:p14="http://schemas.microsoft.com/office/powerpoint/2010/main" val="408929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C617F5-F7E7-4082-A0B7-487022105C2B}" type="slidenum">
              <a:rPr lang="en-US" smtClean="0"/>
              <a:t>4</a:t>
            </a:fld>
            <a:endParaRPr lang="en-US"/>
          </a:p>
        </p:txBody>
      </p:sp>
    </p:spTree>
    <p:extLst>
      <p:ext uri="{BB962C8B-B14F-4D97-AF65-F5344CB8AC3E}">
        <p14:creationId xmlns:p14="http://schemas.microsoft.com/office/powerpoint/2010/main" val="350018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5</a:t>
            </a:fld>
            <a:endParaRPr lang="en-US"/>
          </a:p>
        </p:txBody>
      </p:sp>
    </p:spTree>
    <p:extLst>
      <p:ext uri="{BB962C8B-B14F-4D97-AF65-F5344CB8AC3E}">
        <p14:creationId xmlns:p14="http://schemas.microsoft.com/office/powerpoint/2010/main" val="2502336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6</a:t>
            </a:fld>
            <a:endParaRPr lang="en-US"/>
          </a:p>
        </p:txBody>
      </p:sp>
    </p:spTree>
    <p:extLst>
      <p:ext uri="{BB962C8B-B14F-4D97-AF65-F5344CB8AC3E}">
        <p14:creationId xmlns:p14="http://schemas.microsoft.com/office/powerpoint/2010/main" val="2598336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7</a:t>
            </a:fld>
            <a:endParaRPr lang="en-US"/>
          </a:p>
        </p:txBody>
      </p:sp>
    </p:spTree>
    <p:extLst>
      <p:ext uri="{BB962C8B-B14F-4D97-AF65-F5344CB8AC3E}">
        <p14:creationId xmlns:p14="http://schemas.microsoft.com/office/powerpoint/2010/main" val="2376025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8</a:t>
            </a:fld>
            <a:endParaRPr lang="en-US"/>
          </a:p>
        </p:txBody>
      </p:sp>
    </p:spTree>
    <p:extLst>
      <p:ext uri="{BB962C8B-B14F-4D97-AF65-F5344CB8AC3E}">
        <p14:creationId xmlns:p14="http://schemas.microsoft.com/office/powerpoint/2010/main" val="2027978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29C617F5-F7E7-4082-A0B7-487022105C2B}" type="slidenum">
              <a:rPr lang="en-US" smtClean="0"/>
              <a:t>9</a:t>
            </a:fld>
            <a:endParaRPr lang="en-US"/>
          </a:p>
        </p:txBody>
      </p:sp>
    </p:spTree>
    <p:extLst>
      <p:ext uri="{BB962C8B-B14F-4D97-AF65-F5344CB8AC3E}">
        <p14:creationId xmlns:p14="http://schemas.microsoft.com/office/powerpoint/2010/main" val="3698553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64526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089369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3692516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459493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263527"/>
            <a:ext cx="10058400" cy="1450757"/>
          </a:xfrm>
        </p:spPr>
        <p:txBody>
          <a:bodyPr/>
          <a:lstStyle>
            <a:lvl1pPr marL="0">
              <a:defRPr u="none"/>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376506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812214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8849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29B3E-34B0-4887-8974-26878BAFF8D7}"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3278201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29B3E-34B0-4887-8974-26878BAFF8D7}"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1894716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9A29B3E-34B0-4887-8974-26878BAFF8D7}" type="datetimeFigureOut">
              <a:rPr lang="en-US" smtClean="0"/>
              <a:t>7/27/2022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3451194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E9FF1D-E430-4A7B-9C11-1DEC9AAA44FC}" type="slidenum">
              <a:rPr lang="en-US" smtClean="0"/>
              <a:t>‹#›</a:t>
            </a:fld>
            <a:endParaRPr lang="en-US"/>
          </a:p>
        </p:txBody>
      </p:sp>
    </p:spTree>
    <p:extLst>
      <p:ext uri="{BB962C8B-B14F-4D97-AF65-F5344CB8AC3E}">
        <p14:creationId xmlns:p14="http://schemas.microsoft.com/office/powerpoint/2010/main" val="176853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088351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1160861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1171677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53340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9082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29B3E-34B0-4887-8974-26878BAFF8D7}"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9FF1D-E430-4A7B-9C11-1DEC9AAA44F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7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316163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29B3E-34B0-4887-8974-26878BAFF8D7}"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1061978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29B3E-34B0-4887-8974-26878BAFF8D7}"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258738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9A29B3E-34B0-4887-8974-26878BAFF8D7}" type="datetimeFigureOut">
              <a:rPr lang="en-US" smtClean="0"/>
              <a:t>7/27/2022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410756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E9FF1D-E430-4A7B-9C11-1DEC9AAA44FC}" type="slidenum">
              <a:rPr lang="en-US" smtClean="0"/>
              <a:t>‹#›</a:t>
            </a:fld>
            <a:endParaRPr lang="en-US"/>
          </a:p>
        </p:txBody>
      </p:sp>
    </p:spTree>
    <p:extLst>
      <p:ext uri="{BB962C8B-B14F-4D97-AF65-F5344CB8AC3E}">
        <p14:creationId xmlns:p14="http://schemas.microsoft.com/office/powerpoint/2010/main" val="4292856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A29B3E-34B0-4887-8974-26878BAFF8D7}"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9FF1D-E430-4A7B-9C11-1DEC9AAA44FC}" type="slidenum">
              <a:rPr lang="en-US" smtClean="0"/>
              <a:t>‹#›</a:t>
            </a:fld>
            <a:endParaRPr lang="en-US"/>
          </a:p>
        </p:txBody>
      </p:sp>
    </p:spTree>
    <p:extLst>
      <p:ext uri="{BB962C8B-B14F-4D97-AF65-F5344CB8AC3E}">
        <p14:creationId xmlns:p14="http://schemas.microsoft.com/office/powerpoint/2010/main" val="396279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9A29B3E-34B0-4887-8974-26878BAFF8D7}" type="datetimeFigureOut">
              <a:rPr lang="en-US" smtClean="0"/>
              <a:t>7/27/2022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E9FF1D-E430-4A7B-9C11-1DEC9AAA44F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014369"/>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9A29B3E-34B0-4887-8974-26878BAFF8D7}" type="datetimeFigureOut">
              <a:rPr lang="en-US" smtClean="0"/>
              <a:t>7/27/2022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E9FF1D-E430-4A7B-9C11-1DEC9AAA44FC}" type="slidenum">
              <a:rPr lang="en-US" smtClean="0"/>
              <a:t>‹#›</a:t>
            </a:fld>
            <a:endParaRPr lang="en-US"/>
          </a:p>
        </p:txBody>
      </p:sp>
    </p:spTree>
    <p:extLst>
      <p:ext uri="{BB962C8B-B14F-4D97-AF65-F5344CB8AC3E}">
        <p14:creationId xmlns:p14="http://schemas.microsoft.com/office/powerpoint/2010/main" val="1809446937"/>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3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772" y="571500"/>
            <a:ext cx="11500455" cy="1828800"/>
          </a:xfrm>
        </p:spPr>
        <p:txBody>
          <a:bodyPr anchor="ctr">
            <a:noAutofit/>
          </a:bodyPr>
          <a:lstStyle/>
          <a:p>
            <a:pPr algn="ctr"/>
            <a:r>
              <a:rPr lang="en-US" sz="6000" b="1" dirty="0"/>
              <a:t>System Protection Working Group</a:t>
            </a:r>
            <a:br>
              <a:rPr lang="en-US" sz="6000" b="1" dirty="0"/>
            </a:br>
            <a:r>
              <a:rPr lang="en-US" sz="6000" b="1" dirty="0"/>
              <a:t>(SPWG)</a:t>
            </a:r>
          </a:p>
        </p:txBody>
      </p:sp>
      <p:sp>
        <p:nvSpPr>
          <p:cNvPr id="3" name="Subtitle 2"/>
          <p:cNvSpPr>
            <a:spLocks noGrp="1"/>
          </p:cNvSpPr>
          <p:nvPr>
            <p:ph type="subTitle" idx="1"/>
          </p:nvPr>
        </p:nvSpPr>
        <p:spPr>
          <a:xfrm>
            <a:off x="1593056" y="4760305"/>
            <a:ext cx="9005888" cy="1183295"/>
          </a:xfrm>
        </p:spPr>
        <p:txBody>
          <a:bodyPr anchor="ctr">
            <a:noAutofit/>
          </a:bodyPr>
          <a:lstStyle/>
          <a:p>
            <a:pPr algn="ctr"/>
            <a:r>
              <a:rPr lang="en-US" sz="2000" b="1" dirty="0"/>
              <a:t>August 10, 2022</a:t>
            </a:r>
          </a:p>
          <a:p>
            <a:pPr algn="ctr"/>
            <a:r>
              <a:rPr lang="en-US" sz="2000" b="1" dirty="0"/>
              <a:t>Chair: Bret Burford, P.E.</a:t>
            </a:r>
          </a:p>
        </p:txBody>
      </p:sp>
      <p:sp>
        <p:nvSpPr>
          <p:cNvPr id="21" name="Title 1">
            <a:extLst>
              <a:ext uri="{FF2B5EF4-FFF2-40B4-BE49-F238E27FC236}">
                <a16:creationId xmlns:a16="http://schemas.microsoft.com/office/drawing/2014/main" id="{B9758B5C-2ECD-46D3-BCB9-43203909932D}"/>
              </a:ext>
            </a:extLst>
          </p:cNvPr>
          <p:cNvSpPr txBox="1">
            <a:spLocks/>
          </p:cNvSpPr>
          <p:nvPr/>
        </p:nvSpPr>
        <p:spPr>
          <a:xfrm>
            <a:off x="345772" y="2632320"/>
            <a:ext cx="11500455" cy="138088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n-US" sz="5400" b="1" dirty="0"/>
              <a:t>Update to ROS</a:t>
            </a:r>
          </a:p>
        </p:txBody>
      </p:sp>
      <p:cxnSp>
        <p:nvCxnSpPr>
          <p:cNvPr id="23" name="Straight Connector 22">
            <a:extLst>
              <a:ext uri="{FF2B5EF4-FFF2-40B4-BE49-F238E27FC236}">
                <a16:creationId xmlns:a16="http://schemas.microsoft.com/office/drawing/2014/main" id="{D0F3195B-A4B7-48E8-840A-9AC721FC20B6}"/>
              </a:ext>
            </a:extLst>
          </p:cNvPr>
          <p:cNvCxnSpPr>
            <a:cxnSpLocks/>
          </p:cNvCxnSpPr>
          <p:nvPr/>
        </p:nvCxnSpPr>
        <p:spPr>
          <a:xfrm>
            <a:off x="438150" y="4245220"/>
            <a:ext cx="11306175" cy="0"/>
          </a:xfrm>
          <a:prstGeom prst="line">
            <a:avLst/>
          </a:prstGeom>
          <a:ln w="19050">
            <a:solidFill>
              <a:schemeClr val="tx1"/>
            </a:solidFill>
          </a:ln>
          <a:effectLst/>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0848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66799" y="590302"/>
            <a:ext cx="10058400" cy="927100"/>
          </a:xfrm>
        </p:spPr>
        <p:txBody>
          <a:bodyPr>
            <a:normAutofit/>
          </a:bodyPr>
          <a:lstStyle/>
          <a:p>
            <a:pPr algn="ctr"/>
            <a:r>
              <a:rPr lang="en-US" b="1" dirty="0"/>
              <a:t>End of SPWG Presentation</a:t>
            </a:r>
          </a:p>
        </p:txBody>
      </p:sp>
      <p:sp>
        <p:nvSpPr>
          <p:cNvPr id="10" name="TextBox 9">
            <a:extLst>
              <a:ext uri="{FF2B5EF4-FFF2-40B4-BE49-F238E27FC236}">
                <a16:creationId xmlns:a16="http://schemas.microsoft.com/office/drawing/2014/main" id="{4B2D1E26-9F1F-4C31-89DF-305E8E042229}"/>
              </a:ext>
            </a:extLst>
          </p:cNvPr>
          <p:cNvSpPr txBox="1"/>
          <p:nvPr/>
        </p:nvSpPr>
        <p:spPr>
          <a:xfrm>
            <a:off x="1409699" y="2076449"/>
            <a:ext cx="9372600" cy="1800493"/>
          </a:xfrm>
          <a:prstGeom prst="rect">
            <a:avLst/>
          </a:prstGeom>
          <a:noFill/>
        </p:spPr>
        <p:txBody>
          <a:bodyPr wrap="square" rtlCol="0">
            <a:spAutoFit/>
          </a:bodyPr>
          <a:lstStyle/>
          <a:p>
            <a:pPr algn="ctr">
              <a:spcAft>
                <a:spcPts val="600"/>
              </a:spcAft>
            </a:pPr>
            <a:r>
              <a:rPr lang="en-US" sz="2400" dirty="0"/>
              <a:t>Next Meeting Scheduled for November 9-10, 2022</a:t>
            </a:r>
          </a:p>
          <a:p>
            <a:pPr algn="ctr">
              <a:spcAft>
                <a:spcPts val="600"/>
              </a:spcAft>
            </a:pPr>
            <a:endParaRPr lang="en-US" sz="2400" dirty="0"/>
          </a:p>
          <a:p>
            <a:pPr algn="ctr">
              <a:spcAft>
                <a:spcPts val="600"/>
              </a:spcAft>
            </a:pPr>
            <a:endParaRPr lang="en-US" sz="2400" dirty="0"/>
          </a:p>
          <a:p>
            <a:pPr algn="ctr">
              <a:spcAft>
                <a:spcPts val="600"/>
              </a:spcAft>
            </a:pPr>
            <a:r>
              <a:rPr lang="en-US" sz="2400" i="1" dirty="0"/>
              <a:t>Next ERCOT ROS Update will be Provided on December 1, 2022</a:t>
            </a:r>
          </a:p>
        </p:txBody>
      </p:sp>
      <p:cxnSp>
        <p:nvCxnSpPr>
          <p:cNvPr id="6" name="Straight Connector 5">
            <a:extLst>
              <a:ext uri="{FF2B5EF4-FFF2-40B4-BE49-F238E27FC236}">
                <a16:creationId xmlns:a16="http://schemas.microsoft.com/office/drawing/2014/main" id="{567BC6AF-6B43-40CC-958D-228F3269810D}"/>
              </a:ext>
            </a:extLst>
          </p:cNvPr>
          <p:cNvCxnSpPr>
            <a:cxnSpLocks/>
          </p:cNvCxnSpPr>
          <p:nvPr/>
        </p:nvCxnSpPr>
        <p:spPr>
          <a:xfrm>
            <a:off x="442912" y="4064245"/>
            <a:ext cx="11306175" cy="0"/>
          </a:xfrm>
          <a:prstGeom prst="line">
            <a:avLst/>
          </a:prstGeom>
          <a:ln w="19050">
            <a:solidFill>
              <a:schemeClr val="tx1"/>
            </a:solidFill>
          </a:ln>
          <a:effectLst/>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67A7D45A-4EFC-4146-949D-2A03CA900AD8}"/>
              </a:ext>
            </a:extLst>
          </p:cNvPr>
          <p:cNvSpPr txBox="1"/>
          <p:nvPr/>
        </p:nvSpPr>
        <p:spPr>
          <a:xfrm>
            <a:off x="1409699" y="4448174"/>
            <a:ext cx="9372600" cy="1354217"/>
          </a:xfrm>
          <a:prstGeom prst="rect">
            <a:avLst/>
          </a:prstGeom>
          <a:noFill/>
        </p:spPr>
        <p:txBody>
          <a:bodyPr wrap="square" rtlCol="0">
            <a:spAutoFit/>
          </a:bodyPr>
          <a:lstStyle/>
          <a:p>
            <a:pPr algn="ctr">
              <a:spcAft>
                <a:spcPts val="600"/>
              </a:spcAft>
            </a:pPr>
            <a:r>
              <a:rPr lang="en-US" sz="2400" dirty="0"/>
              <a:t>Thank You</a:t>
            </a:r>
          </a:p>
          <a:p>
            <a:pPr algn="ctr">
              <a:spcAft>
                <a:spcPts val="600"/>
              </a:spcAft>
            </a:pPr>
            <a:endParaRPr lang="en-US" sz="2400" dirty="0"/>
          </a:p>
          <a:p>
            <a:pPr algn="ctr">
              <a:spcAft>
                <a:spcPts val="600"/>
              </a:spcAft>
            </a:pPr>
            <a:r>
              <a:rPr lang="en-US" sz="2400" dirty="0"/>
              <a:t>Any Questions?</a:t>
            </a:r>
          </a:p>
        </p:txBody>
      </p:sp>
    </p:spTree>
    <p:extLst>
      <p:ext uri="{BB962C8B-B14F-4D97-AF65-F5344CB8AC3E}">
        <p14:creationId xmlns:p14="http://schemas.microsoft.com/office/powerpoint/2010/main" val="130744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133600" y="76200"/>
            <a:ext cx="7620000" cy="685800"/>
          </a:xfrm>
        </p:spPr>
        <p:txBody>
          <a:bodyPr>
            <a:normAutofit fontScale="90000"/>
          </a:bodyPr>
          <a:lstStyle/>
          <a:p>
            <a:r>
              <a:rPr lang="en-US" dirty="0"/>
              <a:t>Definitions</a:t>
            </a:r>
          </a:p>
        </p:txBody>
      </p:sp>
      <p:sp>
        <p:nvSpPr>
          <p:cNvPr id="7" name="Content Placeholder 2"/>
          <p:cNvSpPr>
            <a:spLocks noGrp="1"/>
          </p:cNvSpPr>
          <p:nvPr>
            <p:ph idx="1"/>
          </p:nvPr>
        </p:nvSpPr>
        <p:spPr>
          <a:xfrm>
            <a:off x="1600200" y="1295400"/>
            <a:ext cx="8686800" cy="4953000"/>
          </a:xfrm>
        </p:spPr>
        <p:txBody>
          <a:bodyPr>
            <a:normAutofit/>
          </a:bodyPr>
          <a:lstStyle/>
          <a:p>
            <a:r>
              <a:rPr lang="en-US" dirty="0"/>
              <a:t>Protection System – </a:t>
            </a:r>
            <a:endParaRPr lang="en-US" b="0" i="1" dirty="0"/>
          </a:p>
          <a:p>
            <a:pPr lvl="1">
              <a:buClr>
                <a:srgbClr val="FFC000"/>
              </a:buClr>
              <a:buSzPct val="150000"/>
              <a:buFont typeface="Arial" panose="020B0604020202020204" pitchFamily="34" charset="0"/>
              <a:buChar char="•"/>
            </a:pPr>
            <a:r>
              <a:rPr lang="en-US" sz="2400" dirty="0"/>
              <a:t>Protective relays which respond to electrical quantities,</a:t>
            </a:r>
          </a:p>
          <a:p>
            <a:pPr lvl="1">
              <a:buClr>
                <a:srgbClr val="FFC000"/>
              </a:buClr>
              <a:buSzPct val="150000"/>
              <a:buFont typeface="Arial" panose="020B0604020202020204" pitchFamily="34" charset="0"/>
              <a:buChar char="•"/>
            </a:pPr>
            <a:r>
              <a:rPr lang="en-US" sz="2400" dirty="0"/>
              <a:t>Communications systems necessary for correct operation of protective functions</a:t>
            </a:r>
          </a:p>
          <a:p>
            <a:pPr lvl="1">
              <a:buClr>
                <a:srgbClr val="FFC000"/>
              </a:buClr>
              <a:buSzPct val="150000"/>
              <a:buFont typeface="Arial" panose="020B0604020202020204" pitchFamily="34" charset="0"/>
              <a:buChar char="•"/>
            </a:pPr>
            <a:r>
              <a:rPr lang="en-US" sz="2400" dirty="0"/>
              <a:t>Voltage and current sensing devices providing inputs to protective relays,</a:t>
            </a:r>
          </a:p>
          <a:p>
            <a:pPr lvl="1">
              <a:buClr>
                <a:srgbClr val="FFC000"/>
              </a:buClr>
              <a:buSzPct val="150000"/>
              <a:buFont typeface="Arial" panose="020B0604020202020204" pitchFamily="34" charset="0"/>
              <a:buChar char="•"/>
            </a:pPr>
            <a:r>
              <a:rPr lang="en-US" sz="2400" dirty="0"/>
              <a:t>Station dc supply associated with protective functions (including station batteries, battery chargers, and non-battery-based dc supply), and</a:t>
            </a:r>
          </a:p>
          <a:p>
            <a:pPr lvl="1">
              <a:buClr>
                <a:srgbClr val="FFC000"/>
              </a:buClr>
              <a:buSzPct val="150000"/>
              <a:buFont typeface="Arial" panose="020B0604020202020204" pitchFamily="34" charset="0"/>
              <a:buChar char="•"/>
            </a:pPr>
            <a:r>
              <a:rPr lang="en-US" sz="2400" dirty="0"/>
              <a:t>Control circuitry associated with protective functions through the trip coil(s) of the circuit breakers or other interrupting devices</a:t>
            </a:r>
          </a:p>
          <a:p>
            <a:pPr marL="400050" lvl="1" indent="0">
              <a:buNone/>
            </a:pPr>
            <a:endParaRPr lang="en-US" sz="2400" i="1" dirty="0"/>
          </a:p>
          <a:p>
            <a:pPr marL="400050" lvl="1" indent="0">
              <a:buNone/>
            </a:pPr>
            <a:endParaRPr lang="en-US" sz="2400" i="1" dirty="0"/>
          </a:p>
        </p:txBody>
      </p:sp>
    </p:spTree>
    <p:extLst>
      <p:ext uri="{BB962C8B-B14F-4D97-AF65-F5344CB8AC3E}">
        <p14:creationId xmlns:p14="http://schemas.microsoft.com/office/powerpoint/2010/main" val="5622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143000"/>
            <a:ext cx="8382000" cy="4953000"/>
          </a:xfrm>
        </p:spPr>
        <p:txBody>
          <a:bodyPr>
            <a:normAutofit/>
          </a:bodyPr>
          <a:lstStyle/>
          <a:p>
            <a:r>
              <a:rPr lang="en-US" dirty="0"/>
              <a:t>Composite Protection System - </a:t>
            </a:r>
            <a:r>
              <a:rPr lang="en-US" b="0" i="1" dirty="0"/>
              <a:t>The total complement of Protection System(s) that function collectively to protect an Element. Backup protection provided by a different Element’s Protection System(s) is excluded.</a:t>
            </a:r>
          </a:p>
          <a:p>
            <a:pPr marL="0" indent="0">
              <a:buNone/>
            </a:pPr>
            <a:endParaRPr lang="en-US" sz="1400" dirty="0"/>
          </a:p>
          <a:p>
            <a:r>
              <a:rPr lang="en-US" dirty="0"/>
              <a:t>Misoperation – </a:t>
            </a:r>
            <a:r>
              <a:rPr lang="en-US" b="0" i="1" dirty="0"/>
              <a:t>The failure a Composite Protection System to operate as intended for protection purposes. Any of the following is a Misoperation:</a:t>
            </a:r>
          </a:p>
          <a:p>
            <a:pPr marL="857250" lvl="1" indent="-457200">
              <a:buAutoNum type="arabicPeriod"/>
            </a:pPr>
            <a:r>
              <a:rPr lang="en-US" sz="2400" dirty="0"/>
              <a:t>Failure to Trip – During Fault – A failure of a Composite Protection system to operate for a Fault condition for which it is designed.</a:t>
            </a:r>
          </a:p>
          <a:p>
            <a:pPr marL="857250" lvl="1" indent="-457200">
              <a:buAutoNum type="arabicPeriod" startAt="2"/>
            </a:pPr>
            <a:r>
              <a:rPr lang="en-US" sz="2400" dirty="0"/>
              <a:t>Failure to Trip – Other than Fault - A failure of a Composite Protection system to operate for a non-Fault condition for which it is designed, such as a power swing, undervoltage, overexcitation, or loss of excitation.</a:t>
            </a:r>
          </a:p>
          <a:p>
            <a:pPr marL="400050" lvl="1" indent="0">
              <a:buNone/>
            </a:pPr>
            <a:endParaRPr lang="en-US" sz="2400" i="1" dirty="0"/>
          </a:p>
          <a:p>
            <a:pPr marL="400050" lvl="1" indent="0">
              <a:buNone/>
            </a:pPr>
            <a:endParaRPr lang="en-US" sz="2400" i="1" dirty="0"/>
          </a:p>
        </p:txBody>
      </p:sp>
      <p:sp>
        <p:nvSpPr>
          <p:cNvPr id="5" name="Title 1"/>
          <p:cNvSpPr>
            <a:spLocks noGrp="1"/>
          </p:cNvSpPr>
          <p:nvPr>
            <p:ph type="title"/>
          </p:nvPr>
        </p:nvSpPr>
        <p:spPr>
          <a:xfrm>
            <a:off x="2133600" y="76200"/>
            <a:ext cx="7620000" cy="685800"/>
          </a:xfrm>
        </p:spPr>
        <p:txBody>
          <a:bodyPr>
            <a:normAutofit fontScale="90000"/>
          </a:bodyPr>
          <a:lstStyle/>
          <a:p>
            <a:r>
              <a:rPr lang="en-US" dirty="0"/>
              <a:t>Definitions</a:t>
            </a:r>
          </a:p>
        </p:txBody>
      </p:sp>
    </p:spTree>
    <p:extLst>
      <p:ext uri="{BB962C8B-B14F-4D97-AF65-F5344CB8AC3E}">
        <p14:creationId xmlns:p14="http://schemas.microsoft.com/office/powerpoint/2010/main" val="746109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1066800"/>
            <a:ext cx="8686800" cy="4953000"/>
          </a:xfrm>
        </p:spPr>
        <p:txBody>
          <a:bodyPr>
            <a:normAutofit/>
          </a:bodyPr>
          <a:lstStyle/>
          <a:p>
            <a:r>
              <a:rPr lang="en-US" dirty="0"/>
              <a:t>Misoperation – </a:t>
            </a:r>
            <a:r>
              <a:rPr lang="en-US" b="0" i="1" dirty="0"/>
              <a:t>The failure a Composite Protection System to operate as intended for protection purposes. Any of the following is a Misoperation:</a:t>
            </a:r>
          </a:p>
          <a:p>
            <a:pPr marL="857250" lvl="1" indent="-457200">
              <a:buAutoNum type="arabicPeriod" startAt="3"/>
            </a:pPr>
            <a:r>
              <a:rPr lang="en-US" sz="2400" dirty="0"/>
              <a:t>Slow Trip – During Fault – A Composite Protection system that is slower than required for a Fault condition if the duration of its operating time resulted in the operation of at least one other Element’s Composite Protection System.</a:t>
            </a:r>
          </a:p>
          <a:p>
            <a:pPr marL="857250" lvl="1" indent="-457200">
              <a:buAutoNum type="arabicPeriod" startAt="3"/>
            </a:pPr>
            <a:r>
              <a:rPr lang="en-US" sz="2400" dirty="0"/>
              <a:t>Slow Trip – Other than Fault - A Composite Protection system that is slower than required for a non-Fault condition, such as a power swing, undervoltage, overexcitation, or loss of excitation, if the duration of its operating time resulted in the operation of at least one other Element’s Composite Protection System.</a:t>
            </a:r>
          </a:p>
          <a:p>
            <a:pPr marL="400050" lvl="1" indent="0">
              <a:buNone/>
            </a:pPr>
            <a:endParaRPr lang="en-US" sz="2400" i="1" dirty="0"/>
          </a:p>
          <a:p>
            <a:pPr marL="400050" lvl="1" indent="0">
              <a:buNone/>
            </a:pPr>
            <a:endParaRPr lang="en-US" sz="2400" i="1" dirty="0"/>
          </a:p>
        </p:txBody>
      </p:sp>
      <p:sp>
        <p:nvSpPr>
          <p:cNvPr id="5" name="Title 1"/>
          <p:cNvSpPr>
            <a:spLocks noGrp="1"/>
          </p:cNvSpPr>
          <p:nvPr>
            <p:ph type="title"/>
          </p:nvPr>
        </p:nvSpPr>
        <p:spPr>
          <a:xfrm>
            <a:off x="2133600" y="76200"/>
            <a:ext cx="7620000" cy="685800"/>
          </a:xfrm>
        </p:spPr>
        <p:txBody>
          <a:bodyPr>
            <a:normAutofit fontScale="90000"/>
          </a:bodyPr>
          <a:lstStyle/>
          <a:p>
            <a:r>
              <a:rPr lang="en-US" dirty="0"/>
              <a:t>Definitions</a:t>
            </a:r>
          </a:p>
        </p:txBody>
      </p:sp>
    </p:spTree>
    <p:extLst>
      <p:ext uri="{BB962C8B-B14F-4D97-AF65-F5344CB8AC3E}">
        <p14:creationId xmlns:p14="http://schemas.microsoft.com/office/powerpoint/2010/main" val="2105729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76200"/>
            <a:ext cx="7620000" cy="685800"/>
          </a:xfrm>
        </p:spPr>
        <p:txBody>
          <a:bodyPr>
            <a:normAutofit fontScale="90000"/>
          </a:bodyPr>
          <a:lstStyle/>
          <a:p>
            <a:r>
              <a:rPr lang="en-US" dirty="0"/>
              <a:t>Definitions</a:t>
            </a:r>
          </a:p>
        </p:txBody>
      </p:sp>
      <p:sp>
        <p:nvSpPr>
          <p:cNvPr id="3" name="Content Placeholder 2"/>
          <p:cNvSpPr>
            <a:spLocks noGrp="1"/>
          </p:cNvSpPr>
          <p:nvPr>
            <p:ph idx="1"/>
          </p:nvPr>
        </p:nvSpPr>
        <p:spPr>
          <a:xfrm>
            <a:off x="1828800" y="1066800"/>
            <a:ext cx="8534400" cy="4953000"/>
          </a:xfrm>
        </p:spPr>
        <p:txBody>
          <a:bodyPr>
            <a:normAutofit/>
          </a:bodyPr>
          <a:lstStyle/>
          <a:p>
            <a:r>
              <a:rPr lang="en-US" dirty="0"/>
              <a:t>Misoperation – </a:t>
            </a:r>
            <a:r>
              <a:rPr lang="en-US" b="0" i="1" dirty="0"/>
              <a:t>The failure a Composite Protection System to operate as intended for protection purposes. Any of the following is a Misoperation:</a:t>
            </a:r>
          </a:p>
          <a:p>
            <a:pPr marL="857250" lvl="1" indent="-457200">
              <a:buAutoNum type="arabicPeriod" startAt="5"/>
            </a:pPr>
            <a:r>
              <a:rPr lang="en-US" sz="2400" dirty="0"/>
              <a:t>Unnecessary Trip – During Fault – An unnecessary Composite Protection system operation for a Fault condition on another Element.</a:t>
            </a:r>
          </a:p>
          <a:p>
            <a:pPr marL="857250" lvl="1" indent="-457200">
              <a:buAutoNum type="arabicPeriod" startAt="5"/>
            </a:pPr>
            <a:r>
              <a:rPr lang="en-US" sz="2400" dirty="0"/>
              <a:t>Unnecessary Trip – Other than Fault - An unnecessary Composite Protection system operation for a non-Fault condition.  A Composite Protection System operation that is caused by personnel during on-site maintenance, testing, inspection, construction, or commissioning activities is not a Misoperation.</a:t>
            </a:r>
          </a:p>
          <a:p>
            <a:pPr marL="400050" lvl="1" indent="0">
              <a:buNone/>
            </a:pPr>
            <a:endParaRPr lang="en-US" sz="2400" i="1" dirty="0"/>
          </a:p>
          <a:p>
            <a:pPr marL="400050" lvl="1" indent="0">
              <a:buNone/>
            </a:pPr>
            <a:endParaRPr lang="en-US" sz="2400" i="1" dirty="0"/>
          </a:p>
        </p:txBody>
      </p:sp>
    </p:spTree>
    <p:extLst>
      <p:ext uri="{BB962C8B-B14F-4D97-AF65-F5344CB8AC3E}">
        <p14:creationId xmlns:p14="http://schemas.microsoft.com/office/powerpoint/2010/main" val="1576015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76275" y="295275"/>
            <a:ext cx="10058400" cy="927100"/>
          </a:xfrm>
        </p:spPr>
        <p:txBody>
          <a:bodyPr>
            <a:normAutofit/>
          </a:bodyPr>
          <a:lstStyle/>
          <a:p>
            <a:r>
              <a:rPr lang="en-US" b="1" dirty="0"/>
              <a:t>SPWG Meeting Overview</a:t>
            </a:r>
          </a:p>
        </p:txBody>
      </p:sp>
      <p:cxnSp>
        <p:nvCxnSpPr>
          <p:cNvPr id="5" name="Straight Connector 4">
            <a:extLst>
              <a:ext uri="{FF2B5EF4-FFF2-40B4-BE49-F238E27FC236}">
                <a16:creationId xmlns:a16="http://schemas.microsoft.com/office/drawing/2014/main" id="{B08C0561-9AD2-4971-91D8-35DA08A70C43}"/>
              </a:ext>
            </a:extLst>
          </p:cNvPr>
          <p:cNvCxnSpPr>
            <a:cxnSpLocks/>
          </p:cNvCxnSpPr>
          <p:nvPr/>
        </p:nvCxnSpPr>
        <p:spPr>
          <a:xfrm>
            <a:off x="676275" y="1222375"/>
            <a:ext cx="6505575" cy="0"/>
          </a:xfrm>
          <a:prstGeom prst="line">
            <a:avLst/>
          </a:prstGeom>
          <a:ln w="9525">
            <a:solidFill>
              <a:schemeClr val="tx1"/>
            </a:solidFill>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4B2D1E26-9F1F-4C31-89DF-305E8E042229}"/>
              </a:ext>
            </a:extLst>
          </p:cNvPr>
          <p:cNvSpPr txBox="1"/>
          <p:nvPr/>
        </p:nvSpPr>
        <p:spPr>
          <a:xfrm>
            <a:off x="1019175" y="1222375"/>
            <a:ext cx="9372600" cy="517064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dirty="0"/>
              <a:t>2</a:t>
            </a:r>
            <a:r>
              <a:rPr lang="en-US" sz="2400" baseline="30000" dirty="0"/>
              <a:t>nd</a:t>
            </a:r>
            <a:r>
              <a:rPr lang="en-US" sz="2400" dirty="0"/>
              <a:t> SPWG Meeting of 2022 was held on July 20, 2022</a:t>
            </a:r>
          </a:p>
          <a:p>
            <a:pPr marL="285750" indent="-285750">
              <a:spcAft>
                <a:spcPts val="1200"/>
              </a:spcAft>
              <a:buFont typeface="Arial" panose="020B0604020202020204" pitchFamily="34" charset="0"/>
              <a:buChar char="•"/>
            </a:pPr>
            <a:r>
              <a:rPr lang="en-US" sz="2400" dirty="0"/>
              <a:t>Topics Discussed:</a:t>
            </a:r>
          </a:p>
          <a:p>
            <a:pPr marL="742950" lvl="1" indent="-285750">
              <a:spcAft>
                <a:spcPts val="1200"/>
              </a:spcAft>
              <a:buFont typeface="Arial" panose="020B0604020202020204" pitchFamily="34" charset="0"/>
              <a:buChar char="•"/>
            </a:pPr>
            <a:r>
              <a:rPr lang="en-US" sz="2000" dirty="0"/>
              <a:t>Texas RE 2022 Q1 Misoperation Data (included)</a:t>
            </a:r>
          </a:p>
          <a:p>
            <a:pPr marL="742950" lvl="1" indent="-285750">
              <a:spcAft>
                <a:spcPts val="1200"/>
              </a:spcAft>
              <a:buFont typeface="Arial" panose="020B0604020202020204" pitchFamily="34" charset="0"/>
              <a:buChar char="•"/>
            </a:pPr>
            <a:r>
              <a:rPr lang="en-US" sz="2000" dirty="0"/>
              <a:t>NERC SPCWG Activities</a:t>
            </a:r>
          </a:p>
          <a:p>
            <a:pPr marL="1200150" lvl="2" indent="-285750">
              <a:spcAft>
                <a:spcPts val="1200"/>
              </a:spcAft>
              <a:buFont typeface="Arial" panose="020B0604020202020204" pitchFamily="34" charset="0"/>
              <a:buChar char="•"/>
            </a:pPr>
            <a:r>
              <a:rPr lang="en-US" sz="1600" dirty="0"/>
              <a:t>PRC-019-2 – Compliance Implementation Guidance completed and sent to NERC for approval.  Technical Reference document has been posted to SPCWG webpage.</a:t>
            </a:r>
          </a:p>
          <a:p>
            <a:pPr marL="1200150" lvl="2" indent="-285750">
              <a:spcAft>
                <a:spcPts val="1200"/>
              </a:spcAft>
              <a:buFont typeface="Arial" panose="020B0604020202020204" pitchFamily="34" charset="0"/>
              <a:buChar char="•"/>
            </a:pPr>
            <a:r>
              <a:rPr lang="en-US" sz="1600" dirty="0"/>
              <a:t>PRC-023 SAR – to be posted for industry comment soon.</a:t>
            </a:r>
          </a:p>
          <a:p>
            <a:pPr marL="1200150" lvl="2" indent="-285750">
              <a:spcAft>
                <a:spcPts val="1200"/>
              </a:spcAft>
              <a:buFont typeface="Arial" panose="020B0604020202020204" pitchFamily="34" charset="0"/>
              <a:buChar char="•"/>
            </a:pPr>
            <a:r>
              <a:rPr lang="en-US" sz="1600" dirty="0"/>
              <a:t>PRC-002 SARs – 1</a:t>
            </a:r>
            <a:r>
              <a:rPr lang="en-US" sz="1600" baseline="30000" dirty="0"/>
              <a:t>st</a:t>
            </a:r>
            <a:r>
              <a:rPr lang="en-US" sz="1600" dirty="0"/>
              <a:t> effort involving Notification requirements was posted for comment/ballot and SDT will meet week of August 8</a:t>
            </a:r>
            <a:r>
              <a:rPr lang="en-US" sz="1600" baseline="30000" dirty="0"/>
              <a:t>th</a:t>
            </a:r>
            <a:r>
              <a:rPr lang="en-US" sz="1600" dirty="0"/>
              <a:t> to review comments; 2</a:t>
            </a:r>
            <a:r>
              <a:rPr lang="en-US" sz="1600" baseline="30000" dirty="0"/>
              <a:t>nd</a:t>
            </a:r>
            <a:r>
              <a:rPr lang="en-US" sz="1600" dirty="0"/>
              <a:t> effort involving DME for IBR locations has only been discussed in a brainstorming session.</a:t>
            </a:r>
          </a:p>
          <a:p>
            <a:pPr marL="1200150" lvl="2" indent="-285750">
              <a:spcAft>
                <a:spcPts val="1200"/>
              </a:spcAft>
              <a:buFont typeface="Arial" panose="020B0604020202020204" pitchFamily="34" charset="0"/>
              <a:buChar char="•"/>
            </a:pPr>
            <a:r>
              <a:rPr lang="en-US" sz="1600" dirty="0"/>
              <a:t>PRC-005 SAR – Testing of AVR protective functions, etc.; SAR still in revision stage.</a:t>
            </a:r>
          </a:p>
          <a:p>
            <a:pPr marL="742950" lvl="1" indent="-285750">
              <a:spcAft>
                <a:spcPts val="1200"/>
              </a:spcAft>
              <a:buFont typeface="Arial" panose="020B0604020202020204" pitchFamily="34" charset="0"/>
              <a:buChar char="•"/>
            </a:pPr>
            <a:r>
              <a:rPr lang="en-US" sz="2000" dirty="0"/>
              <a:t>Reviewed latest ERCOT Study report for NOGRR226 – UFLS change for 59.4 Hz</a:t>
            </a:r>
          </a:p>
          <a:p>
            <a:pPr marL="742950" lvl="1" indent="-285750">
              <a:spcAft>
                <a:spcPts val="1200"/>
              </a:spcAft>
              <a:buFont typeface="Arial" panose="020B0604020202020204" pitchFamily="34" charset="0"/>
              <a:buChar char="•"/>
            </a:pPr>
            <a:r>
              <a:rPr lang="en-US" sz="2000" dirty="0"/>
              <a:t>ERCOT SPWG Future Year cases are posted in MIS</a:t>
            </a:r>
          </a:p>
        </p:txBody>
      </p:sp>
    </p:spTree>
    <p:extLst>
      <p:ext uri="{BB962C8B-B14F-4D97-AF65-F5344CB8AC3E}">
        <p14:creationId xmlns:p14="http://schemas.microsoft.com/office/powerpoint/2010/main" val="2090729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69520A-1939-4202-AABD-30C856C998F8}"/>
              </a:ext>
            </a:extLst>
          </p:cNvPr>
          <p:cNvSpPr txBox="1">
            <a:spLocks/>
          </p:cNvSpPr>
          <p:nvPr/>
        </p:nvSpPr>
        <p:spPr>
          <a:xfrm>
            <a:off x="345772" y="2028825"/>
            <a:ext cx="11500455" cy="1828800"/>
          </a:xfrm>
          <a:prstGeom prst="rect">
            <a:avLst/>
          </a:prstGeom>
        </p:spPr>
        <p:txBody>
          <a:bodyPr vert="horz" lIns="91440" tIns="45720" rIns="91440" bIns="45720" rtlCol="0" anchor="ctr" anchorCtr="0">
            <a:noAutofit/>
          </a:bodyPr>
          <a:lstStyle>
            <a:lvl1pPr algn="l" defTabSz="914400" rtl="0" eaLnBrk="1" latinLnBrk="0" hangingPunct="1">
              <a:lnSpc>
                <a:spcPct val="85000"/>
              </a:lnSpc>
              <a:spcBef>
                <a:spcPct val="0"/>
              </a:spcBef>
              <a:buNone/>
              <a:defRPr sz="8000" b="0" kern="1200" spc="-50" baseline="0">
                <a:solidFill>
                  <a:schemeClr val="tx1">
                    <a:lumMod val="85000"/>
                    <a:lumOff val="15000"/>
                  </a:schemeClr>
                </a:solidFill>
                <a:latin typeface="+mj-lt"/>
                <a:ea typeface="+mj-ea"/>
                <a:cs typeface="+mj-cs"/>
              </a:defRPr>
            </a:lvl1pPr>
          </a:lstStyle>
          <a:p>
            <a:pPr algn="ctr"/>
            <a:r>
              <a:rPr lang="en-US" sz="6000" b="1" dirty="0"/>
              <a:t>Protection System </a:t>
            </a:r>
            <a:r>
              <a:rPr lang="en-US" sz="6000" b="1" dirty="0" err="1"/>
              <a:t>Misoperations</a:t>
            </a:r>
            <a:endParaRPr lang="en-US" sz="6000" b="1" dirty="0"/>
          </a:p>
          <a:p>
            <a:pPr algn="ctr"/>
            <a:endParaRPr lang="en-US" sz="2800" b="1" dirty="0">
              <a:solidFill>
                <a:srgbClr val="FF0000"/>
              </a:solidFill>
            </a:endParaRPr>
          </a:p>
          <a:p>
            <a:pPr algn="ctr"/>
            <a:r>
              <a:rPr lang="en-US" sz="6000" b="1" dirty="0">
                <a:solidFill>
                  <a:srgbClr val="FF0000"/>
                </a:solidFill>
              </a:rPr>
              <a:t>2022 Q1</a:t>
            </a:r>
          </a:p>
        </p:txBody>
      </p:sp>
      <p:cxnSp>
        <p:nvCxnSpPr>
          <p:cNvPr id="8" name="Straight Connector 7">
            <a:extLst>
              <a:ext uri="{FF2B5EF4-FFF2-40B4-BE49-F238E27FC236}">
                <a16:creationId xmlns:a16="http://schemas.microsoft.com/office/drawing/2014/main" id="{8544FA14-8B74-4A8B-843E-CD1A406A56F3}"/>
              </a:ext>
            </a:extLst>
          </p:cNvPr>
          <p:cNvCxnSpPr>
            <a:cxnSpLocks/>
          </p:cNvCxnSpPr>
          <p:nvPr/>
        </p:nvCxnSpPr>
        <p:spPr>
          <a:xfrm>
            <a:off x="438150" y="4245220"/>
            <a:ext cx="11306175" cy="0"/>
          </a:xfrm>
          <a:prstGeom prst="line">
            <a:avLst/>
          </a:prstGeom>
          <a:ln w="19050">
            <a:solidFill>
              <a:schemeClr val="tx1"/>
            </a:solidFill>
          </a:ln>
          <a:effectLst/>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83789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924702C-68A1-4470-AC01-463B364DF5FA}"/>
              </a:ext>
            </a:extLst>
          </p:cNvPr>
          <p:cNvSpPr txBox="1">
            <a:spLocks/>
          </p:cNvSpPr>
          <p:nvPr/>
        </p:nvSpPr>
        <p:spPr>
          <a:xfrm>
            <a:off x="1937657" y="227866"/>
            <a:ext cx="8316686" cy="914400"/>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t>Protection System </a:t>
            </a:r>
            <a:r>
              <a:rPr lang="en-US" sz="2800" dirty="0" err="1"/>
              <a:t>Misoperations</a:t>
            </a:r>
            <a:r>
              <a:rPr lang="en-US" sz="2800" dirty="0"/>
              <a:t>:  2017-2022 Q1</a:t>
            </a:r>
          </a:p>
        </p:txBody>
      </p:sp>
      <p:pic>
        <p:nvPicPr>
          <p:cNvPr id="5" name="Picture 4">
            <a:extLst>
              <a:ext uri="{FF2B5EF4-FFF2-40B4-BE49-F238E27FC236}">
                <a16:creationId xmlns:a16="http://schemas.microsoft.com/office/drawing/2014/main" id="{97E71E3F-7965-4FE8-A975-F7AA4C344615}"/>
              </a:ext>
            </a:extLst>
          </p:cNvPr>
          <p:cNvPicPr>
            <a:picLocks noChangeAspect="1"/>
          </p:cNvPicPr>
          <p:nvPr/>
        </p:nvPicPr>
        <p:blipFill>
          <a:blip r:embed="rId3"/>
          <a:stretch>
            <a:fillRect/>
          </a:stretch>
        </p:blipFill>
        <p:spPr>
          <a:xfrm>
            <a:off x="1040882" y="949668"/>
            <a:ext cx="10110235" cy="5152958"/>
          </a:xfrm>
          <a:prstGeom prst="rect">
            <a:avLst/>
          </a:prstGeom>
        </p:spPr>
      </p:pic>
    </p:spTree>
    <p:extLst>
      <p:ext uri="{BB962C8B-B14F-4D97-AF65-F5344CB8AC3E}">
        <p14:creationId xmlns:p14="http://schemas.microsoft.com/office/powerpoint/2010/main" val="84507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05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2017-2022 Q1</a:t>
            </a:r>
          </a:p>
        </p:txBody>
      </p:sp>
      <p:pic>
        <p:nvPicPr>
          <p:cNvPr id="7" name="Picture 6">
            <a:extLst>
              <a:ext uri="{FF2B5EF4-FFF2-40B4-BE49-F238E27FC236}">
                <a16:creationId xmlns:a16="http://schemas.microsoft.com/office/drawing/2014/main" id="{8E063DBF-AFB2-48EB-BB79-8EB07E2FF00E}"/>
              </a:ext>
            </a:extLst>
          </p:cNvPr>
          <p:cNvPicPr>
            <a:picLocks noChangeAspect="1"/>
          </p:cNvPicPr>
          <p:nvPr/>
        </p:nvPicPr>
        <p:blipFill>
          <a:blip r:embed="rId3"/>
          <a:stretch>
            <a:fillRect/>
          </a:stretch>
        </p:blipFill>
        <p:spPr>
          <a:xfrm>
            <a:off x="940867" y="811506"/>
            <a:ext cx="10367838" cy="5301059"/>
          </a:xfrm>
          <a:prstGeom prst="rect">
            <a:avLst/>
          </a:prstGeom>
        </p:spPr>
      </p:pic>
    </p:spTree>
    <p:extLst>
      <p:ext uri="{BB962C8B-B14F-4D97-AF65-F5344CB8AC3E}">
        <p14:creationId xmlns:p14="http://schemas.microsoft.com/office/powerpoint/2010/main" val="120197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05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2017-2022 Q1</a:t>
            </a:r>
          </a:p>
        </p:txBody>
      </p:sp>
      <p:pic>
        <p:nvPicPr>
          <p:cNvPr id="6" name="Picture 5">
            <a:extLst>
              <a:ext uri="{FF2B5EF4-FFF2-40B4-BE49-F238E27FC236}">
                <a16:creationId xmlns:a16="http://schemas.microsoft.com/office/drawing/2014/main" id="{ECC86259-47CC-4F04-AF8C-CFF833FF9A30}"/>
              </a:ext>
            </a:extLst>
          </p:cNvPr>
          <p:cNvPicPr>
            <a:picLocks noChangeAspect="1"/>
          </p:cNvPicPr>
          <p:nvPr/>
        </p:nvPicPr>
        <p:blipFill>
          <a:blip r:embed="rId3"/>
          <a:stretch>
            <a:fillRect/>
          </a:stretch>
        </p:blipFill>
        <p:spPr>
          <a:xfrm>
            <a:off x="1126435" y="720877"/>
            <a:ext cx="9939130" cy="5563120"/>
          </a:xfrm>
          <a:prstGeom prst="rect">
            <a:avLst/>
          </a:prstGeom>
        </p:spPr>
      </p:pic>
    </p:spTree>
    <p:extLst>
      <p:ext uri="{BB962C8B-B14F-4D97-AF65-F5344CB8AC3E}">
        <p14:creationId xmlns:p14="http://schemas.microsoft.com/office/powerpoint/2010/main" val="189393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05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2017-2022 Q1</a:t>
            </a:r>
          </a:p>
        </p:txBody>
      </p:sp>
      <p:pic>
        <p:nvPicPr>
          <p:cNvPr id="6" name="Picture 5">
            <a:extLst>
              <a:ext uri="{FF2B5EF4-FFF2-40B4-BE49-F238E27FC236}">
                <a16:creationId xmlns:a16="http://schemas.microsoft.com/office/drawing/2014/main" id="{6FDD6605-A7EA-4BE6-B1B1-E9F1BC063597}"/>
              </a:ext>
            </a:extLst>
          </p:cNvPr>
          <p:cNvPicPr>
            <a:picLocks noChangeAspect="1"/>
          </p:cNvPicPr>
          <p:nvPr/>
        </p:nvPicPr>
        <p:blipFill>
          <a:blip r:embed="rId3"/>
          <a:stretch>
            <a:fillRect/>
          </a:stretch>
        </p:blipFill>
        <p:spPr>
          <a:xfrm>
            <a:off x="1311294" y="798570"/>
            <a:ext cx="9569411" cy="5443203"/>
          </a:xfrm>
          <a:prstGeom prst="rect">
            <a:avLst/>
          </a:prstGeom>
        </p:spPr>
      </p:pic>
    </p:spTree>
    <p:extLst>
      <p:ext uri="{BB962C8B-B14F-4D97-AF65-F5344CB8AC3E}">
        <p14:creationId xmlns:p14="http://schemas.microsoft.com/office/powerpoint/2010/main" val="70859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ctrTitle"/>
          </p:nvPr>
        </p:nvSpPr>
        <p:spPr>
          <a:xfrm>
            <a:off x="2427514" y="0"/>
            <a:ext cx="8253549" cy="543506"/>
          </a:xfrm>
        </p:spPr>
        <p:txBody>
          <a:bodyPr>
            <a:noAutofit/>
          </a:bodyPr>
          <a:lstStyle/>
          <a:p>
            <a:r>
              <a:rPr lang="en-US" sz="2800" dirty="0"/>
              <a:t>Protection System </a:t>
            </a:r>
            <a:r>
              <a:rPr lang="en-US" sz="2800" dirty="0" err="1"/>
              <a:t>Misoperations</a:t>
            </a:r>
            <a:r>
              <a:rPr lang="en-US" sz="2800" dirty="0"/>
              <a:t> – 2022 Q1</a:t>
            </a:r>
          </a:p>
        </p:txBody>
      </p:sp>
      <p:graphicFrame>
        <p:nvGraphicFramePr>
          <p:cNvPr id="5" name="Table 4">
            <a:extLst>
              <a:ext uri="{FF2B5EF4-FFF2-40B4-BE49-F238E27FC236}">
                <a16:creationId xmlns:a16="http://schemas.microsoft.com/office/drawing/2014/main" id="{E852E074-C90F-4B17-9EBE-1489CCF21B57}"/>
              </a:ext>
            </a:extLst>
          </p:cNvPr>
          <p:cNvGraphicFramePr>
            <a:graphicFrameLocks noGrp="1"/>
          </p:cNvGraphicFramePr>
          <p:nvPr>
            <p:extLst>
              <p:ext uri="{D42A27DB-BD31-4B8C-83A1-F6EECF244321}">
                <p14:modId xmlns:p14="http://schemas.microsoft.com/office/powerpoint/2010/main" val="240856481"/>
              </p:ext>
            </p:extLst>
          </p:nvPr>
        </p:nvGraphicFramePr>
        <p:xfrm>
          <a:off x="3210339" y="543506"/>
          <a:ext cx="5436704" cy="5817528"/>
        </p:xfrm>
        <a:graphic>
          <a:graphicData uri="http://schemas.openxmlformats.org/drawingml/2006/table">
            <a:tbl>
              <a:tblPr firstRow="1" bandRow="1">
                <a:tableStyleId>{5C22544A-7EE6-4342-B048-85BDC9FD1C3A}</a:tableStyleId>
              </a:tblPr>
              <a:tblGrid>
                <a:gridCol w="1477267">
                  <a:extLst>
                    <a:ext uri="{9D8B030D-6E8A-4147-A177-3AD203B41FA5}">
                      <a16:colId xmlns:a16="http://schemas.microsoft.com/office/drawing/2014/main" val="20000"/>
                    </a:ext>
                  </a:extLst>
                </a:gridCol>
                <a:gridCol w="2348561">
                  <a:extLst>
                    <a:ext uri="{9D8B030D-6E8A-4147-A177-3AD203B41FA5}">
                      <a16:colId xmlns:a16="http://schemas.microsoft.com/office/drawing/2014/main" val="20001"/>
                    </a:ext>
                  </a:extLst>
                </a:gridCol>
                <a:gridCol w="704758">
                  <a:extLst>
                    <a:ext uri="{9D8B030D-6E8A-4147-A177-3AD203B41FA5}">
                      <a16:colId xmlns:a16="http://schemas.microsoft.com/office/drawing/2014/main" val="20002"/>
                    </a:ext>
                  </a:extLst>
                </a:gridCol>
                <a:gridCol w="906118">
                  <a:extLst>
                    <a:ext uri="{9D8B030D-6E8A-4147-A177-3AD203B41FA5}">
                      <a16:colId xmlns:a16="http://schemas.microsoft.com/office/drawing/2014/main" val="2493804647"/>
                    </a:ext>
                  </a:extLst>
                </a:gridCol>
              </a:tblGrid>
              <a:tr h="252936">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Q1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2022 YTD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2936">
                <a:tc rowSpan="4">
                  <a:txBody>
                    <a:bodyPr/>
                    <a:lstStyle/>
                    <a:p>
                      <a:r>
                        <a:rPr lang="en-US" sz="1000" b="0" dirty="0">
                          <a:solidFill>
                            <a:schemeClr val="tx1"/>
                          </a:solidFill>
                          <a:effectLst/>
                        </a:rPr>
                        <a:t># of </a:t>
                      </a:r>
                      <a:r>
                        <a:rPr lang="en-US" sz="1000" b="0" dirty="0" err="1">
                          <a:solidFill>
                            <a:schemeClr val="tx1"/>
                          </a:solidFill>
                          <a:effectLst/>
                        </a:rPr>
                        <a:t>Misoperations</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2936">
                <a:tc vMerge="1">
                  <a:txBody>
                    <a:bodyPr/>
                    <a:lstStyle/>
                    <a:p>
                      <a:endParaRPr lang="en-US"/>
                    </a:p>
                  </a:txBody>
                  <a:tcPr/>
                </a:tc>
                <a:tc>
                  <a:txBody>
                    <a:bodyPr/>
                    <a:lstStyle/>
                    <a:p>
                      <a:r>
                        <a:rPr lang="en-US" sz="1000" b="0" dirty="0">
                          <a:solidFill>
                            <a:schemeClr val="tx1"/>
                          </a:solidFill>
                          <a:effectLst/>
                        </a:rPr>
                        <a:t>345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2936">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138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2936">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&lt; 100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2936">
                <a:tc rowSpan="5">
                  <a:txBody>
                    <a:bodyPr/>
                    <a:lstStyle/>
                    <a:p>
                      <a:r>
                        <a:rPr lang="en-US" sz="1000" b="0" dirty="0">
                          <a:solidFill>
                            <a:schemeClr val="tx1"/>
                          </a:solidFill>
                          <a:effectLst/>
                        </a:rPr>
                        <a:t>By 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Failure to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2936">
                <a:tc vMerge="1">
                  <a:txBody>
                    <a:bodyPr/>
                    <a:lstStyle/>
                    <a:p>
                      <a:endParaRPr lang="en-US"/>
                    </a:p>
                  </a:txBody>
                  <a:tcPr/>
                </a:tc>
                <a:tc>
                  <a:txBody>
                    <a:bodyPr/>
                    <a:lstStyle/>
                    <a:p>
                      <a:r>
                        <a:rPr lang="en-US" sz="1000" b="0" dirty="0">
                          <a:solidFill>
                            <a:schemeClr val="tx1"/>
                          </a:solidFill>
                          <a:effectLst/>
                        </a:rPr>
                        <a:t>Slow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2936">
                <a:tc vMerge="1">
                  <a:txBody>
                    <a:bodyPr/>
                    <a:lstStyle/>
                    <a:p>
                      <a:endParaRPr lang="en-US"/>
                    </a:p>
                  </a:txBody>
                  <a:tcPr/>
                </a:tc>
                <a:tc>
                  <a:txBody>
                    <a:bodyPr/>
                    <a:lstStyle/>
                    <a:p>
                      <a:r>
                        <a:rPr lang="en-US" sz="1000" b="0" dirty="0">
                          <a:solidFill>
                            <a:schemeClr val="tx1"/>
                          </a:solidFill>
                          <a:effectLst/>
                        </a:rPr>
                        <a:t>Unnecessary Trip during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2936">
                <a:tc vMerge="1">
                  <a:txBody>
                    <a:bodyPr/>
                    <a:lstStyle/>
                    <a:p>
                      <a:endParaRPr lang="en-US"/>
                    </a:p>
                  </a:txBody>
                  <a:tcPr/>
                </a:tc>
                <a:tc>
                  <a:txBody>
                    <a:bodyPr/>
                    <a:lstStyle/>
                    <a:p>
                      <a:r>
                        <a:rPr lang="en-US" sz="1000" b="0" dirty="0">
                          <a:solidFill>
                            <a:schemeClr val="tx1"/>
                          </a:solidFill>
                          <a:effectLst/>
                        </a:rPr>
                        <a:t>Unnecessary Trip – Non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2936">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RAS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2936">
                <a:tc rowSpan="4">
                  <a:txBody>
                    <a:bodyPr/>
                    <a:lstStyle/>
                    <a:p>
                      <a:r>
                        <a:rPr lang="en-US" sz="1000" b="0" dirty="0">
                          <a:solidFill>
                            <a:schemeClr val="tx1"/>
                          </a:solidFill>
                          <a:effectLst/>
                        </a:rPr>
                        <a:t>By Relay System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Electromechanical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52936">
                <a:tc vMerge="1">
                  <a:txBody>
                    <a:bodyPr/>
                    <a:lstStyle/>
                    <a:p>
                      <a:endParaRPr lang="en-US"/>
                    </a:p>
                  </a:txBody>
                  <a:tcPr/>
                </a:tc>
                <a:tc>
                  <a:txBody>
                    <a:bodyPr/>
                    <a:lstStyle/>
                    <a:p>
                      <a:r>
                        <a:rPr lang="en-US" sz="1000" b="0" dirty="0">
                          <a:solidFill>
                            <a:schemeClr val="tx1"/>
                          </a:solidFill>
                          <a:effectLst/>
                        </a:rPr>
                        <a:t>Solid 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52936">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Microprocessor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52936">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Other/ 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52936">
                <a:tc rowSpan="9">
                  <a:txBody>
                    <a:bodyPr/>
                    <a:lstStyle/>
                    <a:p>
                      <a:r>
                        <a:rPr lang="en-US" sz="1000" b="0" dirty="0">
                          <a:solidFill>
                            <a:schemeClr val="tx1"/>
                          </a:solidFill>
                          <a:effectLst/>
                        </a:rPr>
                        <a:t>By Equipment Protected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52936">
                <a:tc vMerge="1">
                  <a:txBody>
                    <a:bodyPr/>
                    <a:lstStyle/>
                    <a:p>
                      <a:endParaRPr lang="en-US"/>
                    </a:p>
                  </a:txBody>
                  <a:tcPr/>
                </a:tc>
                <a:tc>
                  <a:txBody>
                    <a:bodyPr/>
                    <a:lstStyle/>
                    <a:p>
                      <a:r>
                        <a:rPr lang="en-US" sz="1000" b="0" dirty="0">
                          <a:solidFill>
                            <a:schemeClr val="tx1"/>
                          </a:solidFill>
                          <a:effectLst/>
                        </a:rPr>
                        <a:t>Transformer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52936">
                <a:tc vMerge="1">
                  <a:txBody>
                    <a:bodyPr/>
                    <a:lstStyle/>
                    <a:p>
                      <a:endParaRPr lang="en-US"/>
                    </a:p>
                  </a:txBody>
                  <a:tcPr/>
                </a:tc>
                <a:tc>
                  <a:txBody>
                    <a:bodyPr/>
                    <a:lstStyle/>
                    <a:p>
                      <a:r>
                        <a:rPr lang="en-US" sz="1000" b="0" dirty="0">
                          <a:solidFill>
                            <a:schemeClr val="tx1"/>
                          </a:solidFill>
                          <a:effectLst/>
                        </a:rPr>
                        <a:t>Generator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52936">
                <a:tc vMerge="1">
                  <a:txBody>
                    <a:bodyPr/>
                    <a:lstStyle/>
                    <a:p>
                      <a:endParaRPr lang="en-US"/>
                    </a:p>
                  </a:txBody>
                  <a:tcPr/>
                </a:tc>
                <a:tc>
                  <a:txBody>
                    <a:bodyPr/>
                    <a:lstStyle/>
                    <a:p>
                      <a:r>
                        <a:rPr lang="en-US" sz="1000" b="0" dirty="0">
                          <a:solidFill>
                            <a:schemeClr val="tx1"/>
                          </a:solidFill>
                          <a:effectLst/>
                        </a:rPr>
                        <a:t>Shunt/Series Capacitor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252936">
                <a:tc vMerge="1">
                  <a:txBody>
                    <a:bodyPr/>
                    <a:lstStyle/>
                    <a:p>
                      <a:endParaRPr lang="en-US"/>
                    </a:p>
                  </a:txBody>
                  <a:tcPr/>
                </a:tc>
                <a:tc>
                  <a:txBody>
                    <a:bodyPr/>
                    <a:lstStyle/>
                    <a:p>
                      <a:r>
                        <a:rPr lang="en-US" sz="1000" b="0" dirty="0">
                          <a:solidFill>
                            <a:schemeClr val="tx1"/>
                          </a:solidFill>
                          <a:effectLst/>
                        </a:rPr>
                        <a:t>Shunt/Series</a:t>
                      </a:r>
                      <a:r>
                        <a:rPr lang="en-US" sz="1000" b="0" baseline="0" dirty="0">
                          <a:solidFill>
                            <a:schemeClr val="tx1"/>
                          </a:solidFill>
                          <a:effectLst/>
                        </a:rPr>
                        <a:t> Reactor</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252936">
                <a:tc vMerge="1">
                  <a:txBody>
                    <a:bodyPr/>
                    <a:lstStyle/>
                    <a:p>
                      <a:endParaRPr lang="en-US"/>
                    </a:p>
                  </a:txBody>
                  <a:tcPr/>
                </a:tc>
                <a:tc>
                  <a:txBody>
                    <a:bodyPr/>
                    <a:lstStyle/>
                    <a:p>
                      <a:r>
                        <a:rPr lang="en-US" sz="1000" b="0" dirty="0">
                          <a:solidFill>
                            <a:schemeClr val="tx1"/>
                          </a:solidFill>
                          <a:effectLst/>
                        </a:rPr>
                        <a:t>Dynamic</a:t>
                      </a:r>
                      <a:r>
                        <a:rPr lang="en-US" sz="1000" b="0" baseline="0" dirty="0">
                          <a:solidFill>
                            <a:schemeClr val="tx1"/>
                          </a:solidFill>
                          <a:effectLst/>
                        </a:rPr>
                        <a:t> VAR system</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252936">
                <a:tc vMerge="1">
                  <a:txBody>
                    <a:bodyPr/>
                    <a:lstStyle/>
                    <a:p>
                      <a:endParaRPr lang="en-US"/>
                    </a:p>
                  </a:txBody>
                  <a:tcPr/>
                </a:tc>
                <a:tc>
                  <a:txBody>
                    <a:bodyPr/>
                    <a:lstStyle/>
                    <a:p>
                      <a:r>
                        <a:rPr lang="en-US" sz="1000" b="0" dirty="0">
                          <a:solidFill>
                            <a:schemeClr val="tx1"/>
                          </a:solidFill>
                          <a:effectLst/>
                        </a:rPr>
                        <a:t>Bus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252936">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Breaker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252936">
                <a:tc vMerge="1">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6727796"/>
                  </a:ext>
                </a:extLst>
              </a:tr>
            </a:tbl>
          </a:graphicData>
        </a:graphic>
      </p:graphicFrame>
    </p:spTree>
    <p:extLst>
      <p:ext uri="{BB962C8B-B14F-4D97-AF65-F5344CB8AC3E}">
        <p14:creationId xmlns:p14="http://schemas.microsoft.com/office/powerpoint/2010/main" val="320450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05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2022 Q1</a:t>
            </a:r>
          </a:p>
        </p:txBody>
      </p:sp>
      <p:sp>
        <p:nvSpPr>
          <p:cNvPr id="5" name="Title 1">
            <a:extLst>
              <a:ext uri="{FF2B5EF4-FFF2-40B4-BE49-F238E27FC236}">
                <a16:creationId xmlns:a16="http://schemas.microsoft.com/office/drawing/2014/main" id="{73ED122C-916E-4DD6-9487-B6857F09A223}"/>
              </a:ext>
            </a:extLst>
          </p:cNvPr>
          <p:cNvSpPr txBox="1">
            <a:spLocks/>
          </p:cNvSpPr>
          <p:nvPr/>
        </p:nvSpPr>
        <p:spPr>
          <a:xfrm>
            <a:off x="1719943" y="712305"/>
            <a:ext cx="8686800" cy="5943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t>Summary of Human Performance Issues noted for 2022 Q1:</a:t>
            </a:r>
          </a:p>
          <a:p>
            <a:pPr marL="285750" indent="-285750" algn="l">
              <a:buFontTx/>
              <a:buChar char="-"/>
            </a:pPr>
            <a:r>
              <a:rPr lang="en-US" sz="1600" dirty="0"/>
              <a:t>345kV line breaker overtripped due to the power line carrier switch left in the OFF position.</a:t>
            </a:r>
          </a:p>
          <a:p>
            <a:pPr marL="285750" indent="-285750" algn="l">
              <a:buFontTx/>
              <a:buChar char="-"/>
            </a:pPr>
            <a:r>
              <a:rPr lang="en-US" sz="1600" dirty="0"/>
              <a:t>A 138kV line breaker overtripped due to a wiring error between the output of the power line carrier and the relay.</a:t>
            </a:r>
          </a:p>
          <a:p>
            <a:pPr marL="285750" indent="-285750" algn="l">
              <a:buFontTx/>
              <a:buChar char="-"/>
            </a:pPr>
            <a:r>
              <a:rPr lang="en-US" sz="1600" dirty="0"/>
              <a:t>A 138kV line terminal overtripped due to a logic error. The breaker failure initiate was programmed to immediately trip the terminal rather than start the breaker failure timer.</a:t>
            </a:r>
          </a:p>
          <a:p>
            <a:pPr marL="285750" indent="-285750" algn="l">
              <a:buFontTx/>
              <a:buChar char="-"/>
            </a:pPr>
            <a:r>
              <a:rPr lang="en-US" sz="1600" dirty="0"/>
              <a:t>A wind plant GSU tripped due to a </a:t>
            </a:r>
            <a:r>
              <a:rPr lang="en-US" sz="1600" dirty="0" err="1"/>
              <a:t>misprogrammed</a:t>
            </a:r>
            <a:r>
              <a:rPr lang="en-US" sz="1600" dirty="0"/>
              <a:t> ground overcurrent element.</a:t>
            </a:r>
          </a:p>
          <a:p>
            <a:pPr marL="285750" indent="-285750" algn="l">
              <a:buFontTx/>
              <a:buChar char="-"/>
            </a:pPr>
            <a:r>
              <a:rPr lang="en-US" sz="1600" dirty="0"/>
              <a:t>A 138kV line terminal overtripped due to a mismatch between the CT phase wiring and the phase rotation setting in the relay, causing the symmetrical component calculations within the relay to be incorrect.</a:t>
            </a:r>
          </a:p>
          <a:p>
            <a:pPr marL="285750" indent="-285750" algn="l">
              <a:buFontTx/>
              <a:buChar char="-"/>
            </a:pPr>
            <a:r>
              <a:rPr lang="en-US" sz="1600" dirty="0"/>
              <a:t>A 138kV line terminal overtripped due to updated settings not being applied to the relay.</a:t>
            </a:r>
          </a:p>
          <a:p>
            <a:pPr marL="285750" indent="-285750" algn="l">
              <a:buFontTx/>
              <a:buChar char="-"/>
            </a:pPr>
            <a:r>
              <a:rPr lang="en-US" sz="1600" dirty="0"/>
              <a:t>A 345kV bus tripped due to an incorrect CT ratio on the bus differential protection.</a:t>
            </a:r>
          </a:p>
          <a:p>
            <a:pPr marL="285750" indent="-285750" algn="l">
              <a:buFontTx/>
              <a:buChar char="-"/>
            </a:pPr>
            <a:endParaRPr lang="en-US" sz="1600" dirty="0"/>
          </a:p>
          <a:p>
            <a:pPr marL="285750" indent="-285750" algn="l">
              <a:buFontTx/>
              <a:buChar char="-"/>
            </a:pPr>
            <a:endParaRPr lang="en-US" sz="1600" dirty="0"/>
          </a:p>
          <a:p>
            <a:pPr algn="l"/>
            <a:endParaRPr lang="en-US" sz="1600" dirty="0"/>
          </a:p>
          <a:p>
            <a:pPr algn="l"/>
            <a:r>
              <a:rPr lang="en-US" sz="1600" dirty="0"/>
              <a:t>Failure to Trip/Slow Trip </a:t>
            </a:r>
            <a:r>
              <a:rPr lang="en-US" sz="1600" dirty="0" err="1"/>
              <a:t>Misoperations</a:t>
            </a:r>
            <a:r>
              <a:rPr lang="en-US" sz="1600" dirty="0"/>
              <a:t> in 2022 Q1:</a:t>
            </a:r>
          </a:p>
          <a:p>
            <a:pPr marL="285750" indent="-285750" algn="l">
              <a:buFontTx/>
              <a:buChar char="-"/>
            </a:pPr>
            <a:r>
              <a:rPr lang="en-US" sz="1600" dirty="0"/>
              <a:t>A fault was on a radial 138kV line to a customer-owned substation was slow to clear. Slow clearing was due to inadequate modeling of the line and not allowing enough safety margin to ensure all faults on the radial line would be properly detected.</a:t>
            </a:r>
          </a:p>
          <a:p>
            <a:pPr marL="285750" indent="-285750" algn="l">
              <a:buFontTx/>
              <a:buChar char="-"/>
            </a:pPr>
            <a:r>
              <a:rPr lang="en-US" sz="1600" dirty="0"/>
              <a:t>Generator 345kV lead line failed to trip during a fault.  Line differential relay was disabled due to test switches in the incorrect position.</a:t>
            </a:r>
          </a:p>
        </p:txBody>
      </p:sp>
    </p:spTree>
    <p:extLst>
      <p:ext uri="{BB962C8B-B14F-4D97-AF65-F5344CB8AC3E}">
        <p14:creationId xmlns:p14="http://schemas.microsoft.com/office/powerpoint/2010/main" val="319141543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NzRmYjJhNjYtYTZhMC00NjcyLWI2YWQtNDg4ZTVhNDgyNWQ1IiB2YWx1ZT0iIiB4bWxucz0iaHR0cDovL3d3dy5ib2xkb25qYW1lcy5jb20vMjAwOC8wMS9zaWUvaW50ZXJuYWwvbGFiZWwiIC8+PGVsZW1lbnQgdWlkPSJkMTRmNWMzNi1mNDRhLTQzMTUtYjQzOC0wMDVjZmU4ZjA2OWYiIHZhbHVlPSIiIHhtbG5zPSJodHRwOi8vd3d3LmJvbGRvbmphbWVzLmNvbS8yMDA4LzAxL3NpZS9pbnRlcm5hbC9sYWJlbCIgLz48L3Npc2w+PFVzZXJOYW1lPkNPUlBcYzAxMDgzMDwvVXNlck5hbWU+PERhdGVUaW1lPjMvMTEvMjAyMiAxNzo0MDoyMDwvRGF0ZVRpbWU+PExhYmVsU3RyaW5nPkFFUCBJbnRlcm5hbDwvTGFiZWxTdHJpbmc+PC9pdGVtPjxpdGVtPjxzaXNsIHNpc2xWZXJzaW9uPSIwIiBwb2xpY3k9ImU5YzBiOGQ3LWJkYjQtNGZkMy1iNjJhLWY1MDMyN2FhZWZjZSIgb3JpZ2luPSJ1c2VyU2VsZWN0ZWQiPjxlbGVtZW50IHVpZD0iNTBjMzE4MjQtMDc4MC00OTEwLTg3ZDEtZWFhZmZkMTgyZDQyIiB2YWx1ZT0iIiB4bWxucz0iaHR0cDovL3d3dy5ib2xkb25qYW1lcy5jb20vMjAwOC8wMS9zaWUvaW50ZXJuYWwvbGFiZWwiIC8+PC9zaXNsPjxVc2VyTmFtZT5DT1JQXGMwMTA4MzA8L1VzZXJOYW1lPjxEYXRlVGltZT43LzI3LzIwMjIgMjE6NTU6MTA8L0RhdGVUaW1lPjxMYWJlbFN0cmluZz5BRVAgSW50ZXJuYWw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50c31824-0780-4910-87d1-eaaffd182d42" value=""/>
</sisl>
</file>

<file path=customXml/itemProps1.xml><?xml version="1.0" encoding="utf-8"?>
<ds:datastoreItem xmlns:ds="http://schemas.openxmlformats.org/officeDocument/2006/customXml" ds:itemID="{61AE48D2-E0F0-4D3D-9216-33CBDCD83EC4}">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C6EEB27-B63F-4FDC-BCF5-E3865DB2E4F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Retrospect</Template>
  <TotalTime>1076</TotalTime>
  <Words>1017</Words>
  <Application>Microsoft Office PowerPoint</Application>
  <PresentationFormat>Widescreen</PresentationFormat>
  <Paragraphs>153</Paragraphs>
  <Slides>14</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Retrospect</vt:lpstr>
      <vt:lpstr>1_Retrospect</vt:lpstr>
      <vt:lpstr>System Protection Working Group (SPWG)</vt:lpstr>
      <vt:lpstr>SPWG Meeting Overview</vt:lpstr>
      <vt:lpstr>PowerPoint Presentation</vt:lpstr>
      <vt:lpstr>PowerPoint Presentation</vt:lpstr>
      <vt:lpstr>PowerPoint Presentation</vt:lpstr>
      <vt:lpstr>PowerPoint Presentation</vt:lpstr>
      <vt:lpstr>PowerPoint Presentation</vt:lpstr>
      <vt:lpstr>Protection System Misoperations – 2022 Q1</vt:lpstr>
      <vt:lpstr>PowerPoint Presentation</vt:lpstr>
      <vt:lpstr>End of SPWG Presentation</vt:lpstr>
      <vt:lpstr>Definitions</vt:lpstr>
      <vt:lpstr>Definitions</vt:lpstr>
      <vt:lpstr>Definitions</vt:lpstr>
      <vt:lpstr>Definitions</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Protection Working Group (SPWG) Update to ROS</dc:title>
  <dc:creator>Karlik, John</dc:creator>
  <cp:lastModifiedBy>Bret Burford</cp:lastModifiedBy>
  <cp:revision>96</cp:revision>
  <dcterms:created xsi:type="dcterms:W3CDTF">2020-04-09T23:35:20Z</dcterms:created>
  <dcterms:modified xsi:type="dcterms:W3CDTF">2022-07-27T21:55:10Z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367428c-8df2-41b3-925f-2e32f93f53ed_Enabled">
    <vt:lpwstr>true</vt:lpwstr>
  </property>
  <property fmtid="{D5CDD505-2E9C-101B-9397-08002B2CF9AE}" pid="3" name="MSIP_Label_f367428c-8df2-41b3-925f-2e32f93f53ed_SetDate">
    <vt:lpwstr>2021-12-01T19:15:57Z</vt:lpwstr>
  </property>
  <property fmtid="{D5CDD505-2E9C-101B-9397-08002B2CF9AE}" pid="4" name="MSIP_Label_f367428c-8df2-41b3-925f-2e32f93f53ed_Method">
    <vt:lpwstr>Standard</vt:lpwstr>
  </property>
  <property fmtid="{D5CDD505-2E9C-101B-9397-08002B2CF9AE}" pid="5" name="MSIP_Label_f367428c-8df2-41b3-925f-2e32f93f53ed_Name">
    <vt:lpwstr>f367428c-8df2-41b3-925f-2e32f93f53ed</vt:lpwstr>
  </property>
  <property fmtid="{D5CDD505-2E9C-101B-9397-08002B2CF9AE}" pid="6" name="MSIP_Label_f367428c-8df2-41b3-925f-2e32f93f53ed_SiteId">
    <vt:lpwstr>6c1ea1fd-d5ee-4dc8-bcfe-8877bd40388b</vt:lpwstr>
  </property>
  <property fmtid="{D5CDD505-2E9C-101B-9397-08002B2CF9AE}" pid="7" name="MSIP_Label_f367428c-8df2-41b3-925f-2e32f93f53ed_ActionId">
    <vt:lpwstr>e8d0e23c-1b59-40d2-8337-eb37248062a3</vt:lpwstr>
  </property>
  <property fmtid="{D5CDD505-2E9C-101B-9397-08002B2CF9AE}" pid="8" name="MSIP_Label_f367428c-8df2-41b3-925f-2e32f93f53ed_ContentBits">
    <vt:lpwstr>0</vt:lpwstr>
  </property>
  <property fmtid="{D5CDD505-2E9C-101B-9397-08002B2CF9AE}" pid="9" name="docIndexRef">
    <vt:lpwstr>37252bcd-3e1a-4eb5-b825-8bb1e6a9b23c</vt:lpwstr>
  </property>
  <property fmtid="{D5CDD505-2E9C-101B-9397-08002B2CF9AE}" pid="10" name="bjClsUserRVM">
    <vt:lpwstr>[]</vt:lpwstr>
  </property>
  <property fmtid="{D5CDD505-2E9C-101B-9397-08002B2CF9AE}" pid="11" name="bjSaver">
    <vt:lpwstr>hsZz30oPjXbSwqAfMjkX+CSggKe5h42T</vt:lpwstr>
  </property>
  <property fmtid="{D5CDD505-2E9C-101B-9397-08002B2CF9AE}" pid="12" name="bjDocumentSecurityLabel">
    <vt:lpwstr>AEP Internal</vt:lpwstr>
  </property>
  <property fmtid="{D5CDD505-2E9C-101B-9397-08002B2CF9AE}" pid="13" name="MSIP_Label_69f43042-6bda-44b2-91eb-eca3d3d484f4_SiteId">
    <vt:lpwstr>15f3c881-6b03-4ff6-8559-77bf5177818f</vt:lpwstr>
  </property>
  <property fmtid="{D5CDD505-2E9C-101B-9397-08002B2CF9AE}" pid="14" name="MSIP_Label_69f43042-6bda-44b2-91eb-eca3d3d484f4_Name">
    <vt:lpwstr>AEP Internal</vt:lpwstr>
  </property>
  <property fmtid="{D5CDD505-2E9C-101B-9397-08002B2CF9AE}" pid="15" name="MSIP_Label_69f43042-6bda-44b2-91eb-eca3d3d484f4_Enabled">
    <vt:lpwstr>true</vt:lpwstr>
  </property>
  <property fmtid="{D5CDD505-2E9C-101B-9397-08002B2CF9AE}" pid="16"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17" name="bjDocumentLabelXML-0">
    <vt:lpwstr>ames.com/2008/01/sie/internal/label"&gt;&lt;element uid="50c31824-0780-4910-87d1-eaaffd182d42" value="" /&gt;&lt;/sisl&gt;</vt:lpwstr>
  </property>
  <property fmtid="{D5CDD505-2E9C-101B-9397-08002B2CF9AE}" pid="18" name="bjLabelHistoryID">
    <vt:lpwstr>{61AE48D2-E0F0-4D3D-9216-33CBDCD83EC4}</vt:lpwstr>
  </property>
</Properties>
</file>