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7"/>
  </p:notesMasterIdLst>
  <p:sldIdLst>
    <p:sldId id="256" r:id="rId2"/>
    <p:sldId id="300" r:id="rId3"/>
    <p:sldId id="292" r:id="rId4"/>
    <p:sldId id="299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Wholesale Market Working </a:t>
            </a:r>
            <a:r>
              <a:rPr lang="en-US" sz="4800" dirty="0" smtClean="0"/>
              <a:t>Group/RUC Workshop </a:t>
            </a:r>
            <a:r>
              <a:rPr lang="en-US" sz="4800" dirty="0"/>
              <a:t>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Bryan Sams</a:t>
            </a:r>
            <a:endParaRPr lang="en-US" dirty="0"/>
          </a:p>
          <a:p>
            <a:r>
              <a:rPr lang="en-US" dirty="0"/>
              <a:t>Murali </a:t>
            </a:r>
            <a:r>
              <a:rPr lang="en-US" dirty="0" smtClean="0"/>
              <a:t>Sithuraj</a:t>
            </a:r>
            <a:endParaRPr lang="en-US" dirty="0"/>
          </a:p>
          <a:p>
            <a:r>
              <a:rPr lang="en-US" dirty="0" smtClean="0"/>
              <a:t>August</a:t>
            </a:r>
            <a:r>
              <a:rPr lang="en-US" dirty="0" smtClean="0"/>
              <a:t> </a:t>
            </a:r>
            <a:r>
              <a:rPr lang="en-US" dirty="0"/>
              <a:t>3</a:t>
            </a:r>
            <a:r>
              <a:rPr lang="en-US" dirty="0" smtClean="0"/>
              <a:t>, </a:t>
            </a:r>
            <a:r>
              <a:rPr lang="en-US" dirty="0"/>
              <a:t>2022</a:t>
            </a:r>
          </a:p>
          <a:p>
            <a:r>
              <a:rPr lang="en-US" dirty="0" smtClean="0"/>
              <a:t>June/July 2022</a:t>
            </a:r>
            <a:r>
              <a:rPr lang="en-US" dirty="0" smtClean="0"/>
              <a:t> </a:t>
            </a:r>
            <a:r>
              <a:rPr lang="en-US" dirty="0"/>
              <a:t>WMWG </a:t>
            </a:r>
            <a:r>
              <a:rPr lang="en-US" dirty="0" smtClean="0"/>
              <a:t>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June and July</a:t>
            </a:r>
            <a:r>
              <a:rPr lang="en-US" dirty="0" smtClean="0"/>
              <a:t> </a:t>
            </a:r>
            <a:r>
              <a:rPr lang="en-US" dirty="0" smtClean="0"/>
              <a:t>WMWG </a:t>
            </a:r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8675"/>
            <a:ext cx="7772400" cy="455537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Potential Voting Items</a:t>
            </a:r>
          </a:p>
          <a:p>
            <a:pPr lvl="1"/>
            <a:r>
              <a:rPr lang="en-US" dirty="0"/>
              <a:t>NPRR 1118, Clarification to the OSA </a:t>
            </a:r>
            <a:r>
              <a:rPr lang="en-US" dirty="0" smtClean="0"/>
              <a:t>Process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NPRR1128</a:t>
            </a:r>
            <a:r>
              <a:rPr lang="en-US" dirty="0"/>
              <a:t>, Allow FFR Procurement up to FFR Limit Without </a:t>
            </a:r>
            <a:r>
              <a:rPr lang="en-US" dirty="0" smtClean="0"/>
              <a:t>Proration.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/>
              <a:t>NPRR 1139, </a:t>
            </a:r>
            <a:r>
              <a:rPr lang="en-US" dirty="0"/>
              <a:t>Adjustments to Capacity Shortfall Ratio Share for IRRs</a:t>
            </a:r>
          </a:p>
          <a:p>
            <a:r>
              <a:rPr lang="en-US" sz="3000" b="1" dirty="0" smtClean="0"/>
              <a:t>Remain </a:t>
            </a:r>
            <a:r>
              <a:rPr lang="en-US" sz="3000" b="1" dirty="0"/>
              <a:t>Tabled</a:t>
            </a:r>
          </a:p>
          <a:p>
            <a:pPr lvl="1"/>
            <a:r>
              <a:rPr lang="en-US" dirty="0"/>
              <a:t>NPRR981, Day-Ahead Market Price Correction Process (WMWG)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NPRR1132</a:t>
            </a:r>
            <a:r>
              <a:rPr lang="en-US" dirty="0"/>
              <a:t>, Communicate </a:t>
            </a:r>
            <a:r>
              <a:rPr lang="en-US" sz="1600" dirty="0"/>
              <a:t>Operating</a:t>
            </a:r>
            <a:r>
              <a:rPr lang="en-US" dirty="0"/>
              <a:t> Limitations during Cold and Hot Weather Conditions (WMWG)</a:t>
            </a:r>
          </a:p>
          <a:p>
            <a:pPr marL="274320" lvl="1" indent="0">
              <a:buNone/>
            </a:pPr>
            <a:endParaRPr lang="en-US" sz="3400" dirty="0" smtClean="0"/>
          </a:p>
          <a:p>
            <a:pPr lvl="1"/>
            <a:endParaRPr lang="en-US" sz="3400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 </a:t>
            </a:r>
            <a:r>
              <a:rPr lang="en-US" dirty="0" smtClean="0"/>
              <a:t>of Othe</a:t>
            </a:r>
            <a:r>
              <a:rPr lang="en-US" dirty="0" smtClean="0"/>
              <a:t>r Items from June/July </a:t>
            </a:r>
            <a:r>
              <a:rPr lang="en-US" dirty="0" smtClean="0"/>
              <a:t>WMWG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8"/>
            <a:ext cx="7772400" cy="4555375"/>
          </a:xfrm>
        </p:spPr>
        <p:txBody>
          <a:bodyPr>
            <a:normAutofit/>
          </a:bodyPr>
          <a:lstStyle/>
          <a:p>
            <a:r>
              <a:rPr lang="en-US" sz="1800" dirty="0"/>
              <a:t>ERCOT gave a presentation </a:t>
            </a:r>
            <a:r>
              <a:rPr lang="en-US" sz="1800" dirty="0" smtClean="0"/>
              <a:t>on latest </a:t>
            </a:r>
            <a:r>
              <a:rPr lang="en-US" sz="1800" dirty="0"/>
              <a:t>thoughts on ERCOT Contingency Reserve Service (ECRS) </a:t>
            </a:r>
            <a:r>
              <a:rPr lang="en-US" sz="1800" dirty="0" smtClean="0"/>
              <a:t>deployment and flagged draft analysis/quantities may be posted to WMWG exploder in next few weeks.  </a:t>
            </a:r>
          </a:p>
          <a:p>
            <a:r>
              <a:rPr lang="en-US" sz="1800" dirty="0" smtClean="0"/>
              <a:t> Voltage reduction inclusion in RDPA and possibly ORDC.</a:t>
            </a:r>
          </a:p>
          <a:p>
            <a:r>
              <a:rPr lang="en-US" sz="1800" dirty="0"/>
              <a:t>ESR State of Charge (SOC) in ERCOT tools (EMS &amp; MMS) and market enhancements post NPRR 1096</a:t>
            </a:r>
            <a:endParaRPr lang="en-US" sz="1800" dirty="0"/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4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Pending Assignments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98287" y="1625600"/>
            <a:ext cx="7888514" cy="4745433"/>
          </a:xfrm>
        </p:spPr>
        <p:txBody>
          <a:bodyPr>
            <a:normAutofit/>
          </a:bodyPr>
          <a:lstStyle/>
          <a:p>
            <a:r>
              <a:rPr lang="en-US" dirty="0" smtClean="0"/>
              <a:t>AS </a:t>
            </a:r>
            <a:r>
              <a:rPr lang="en-US" dirty="0"/>
              <a:t>Methodology</a:t>
            </a:r>
          </a:p>
          <a:p>
            <a:pPr lvl="1"/>
            <a:r>
              <a:rPr lang="en-US" dirty="0"/>
              <a:t>Additional analysis for NSRS quantities  </a:t>
            </a:r>
          </a:p>
          <a:p>
            <a:pPr lvl="1"/>
            <a:r>
              <a:rPr lang="en-US" dirty="0"/>
              <a:t>Definition of conservative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Quantities of AS post ECRS release </a:t>
            </a:r>
            <a:endParaRPr lang="en-US" dirty="0"/>
          </a:p>
          <a:p>
            <a:r>
              <a:rPr lang="en-US" dirty="0" smtClean="0"/>
              <a:t>Addressing </a:t>
            </a:r>
            <a:r>
              <a:rPr lang="en-US" dirty="0"/>
              <a:t>cost and compensation for using voltage reduction for grid </a:t>
            </a:r>
            <a:r>
              <a:rPr lang="en-US" dirty="0" smtClean="0"/>
              <a:t>reliability</a:t>
            </a:r>
            <a:endParaRPr lang="en-US" sz="3600" dirty="0"/>
          </a:p>
          <a:p>
            <a:r>
              <a:rPr lang="en-US" dirty="0"/>
              <a:t>Seasonal </a:t>
            </a:r>
            <a:r>
              <a:rPr lang="en-US" dirty="0" smtClean="0"/>
              <a:t>transmission loss factor enhancement review</a:t>
            </a:r>
          </a:p>
          <a:p>
            <a:r>
              <a:rPr lang="en-US" dirty="0" smtClean="0"/>
              <a:t>ESR performance during Uri and possible market enhancements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72208"/>
            <a:ext cx="7772400" cy="4050792"/>
          </a:xfrm>
        </p:spPr>
        <p:txBody>
          <a:bodyPr/>
          <a:lstStyle/>
          <a:p>
            <a:r>
              <a:rPr lang="en-US" dirty="0" smtClean="0"/>
              <a:t>Expect </a:t>
            </a:r>
            <a:r>
              <a:rPr lang="en-US" dirty="0" smtClean="0"/>
              <a:t>8/19 </a:t>
            </a:r>
            <a:r>
              <a:rPr lang="en-US" dirty="0" smtClean="0"/>
              <a:t>agenda to be posted by </a:t>
            </a:r>
            <a:r>
              <a:rPr lang="en-US" dirty="0" smtClean="0"/>
              <a:t>8/12.  </a:t>
            </a:r>
            <a:endParaRPr lang="en-US" dirty="0"/>
          </a:p>
          <a:p>
            <a:r>
              <a:rPr lang="en-US" dirty="0" smtClean="0"/>
              <a:t>Any </a:t>
            </a: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9122</TotalTime>
  <Words>213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Wood Type</vt:lpstr>
      <vt:lpstr>Wholesale Market Working Group/RUC Workshop Report to WMS</vt:lpstr>
      <vt:lpstr>June and July WMWG Meetings</vt:lpstr>
      <vt:lpstr>Recap of Other Items from June/July WMWG Meeting</vt:lpstr>
      <vt:lpstr>Pending Assignments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Bryan Sams</cp:lastModifiedBy>
  <cp:revision>397</cp:revision>
  <dcterms:created xsi:type="dcterms:W3CDTF">2019-02-22T15:15:24Z</dcterms:created>
  <dcterms:modified xsi:type="dcterms:W3CDTF">2022-08-02T22:43:08Z</dcterms:modified>
</cp:coreProperties>
</file>