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5" r:id="rId9"/>
    <p:sldId id="26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68" d="100"/>
          <a:sy n="68" d="100"/>
        </p:scale>
        <p:origin x="876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Sheet1!$A$2:$A$11</c:f>
              <c:strCache>
                <c:ptCount val="10"/>
                <c:pt idx="0">
                  <c:v>2021/10</c:v>
                </c:pt>
                <c:pt idx="1">
                  <c:v>2021/11</c:v>
                </c:pt>
                <c:pt idx="2">
                  <c:v>2021/12</c:v>
                </c:pt>
                <c:pt idx="3">
                  <c:v>2022/01</c:v>
                </c:pt>
                <c:pt idx="4">
                  <c:v>2022/02</c:v>
                </c:pt>
                <c:pt idx="5">
                  <c:v>2022/03</c:v>
                </c:pt>
                <c:pt idx="6">
                  <c:v>2022/04</c:v>
                </c:pt>
                <c:pt idx="7">
                  <c:v>2022/05</c:v>
                </c:pt>
                <c:pt idx="8">
                  <c:v>2022/06</c:v>
                </c:pt>
                <c:pt idx="9">
                  <c:v>2022/07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229332</c:v>
                </c:pt>
                <c:pt idx="1">
                  <c:v>320892</c:v>
                </c:pt>
                <c:pt idx="2">
                  <c:v>379947</c:v>
                </c:pt>
                <c:pt idx="3">
                  <c:v>383426</c:v>
                </c:pt>
                <c:pt idx="4">
                  <c:v>349127</c:v>
                </c:pt>
                <c:pt idx="5">
                  <c:v>224637</c:v>
                </c:pt>
                <c:pt idx="6">
                  <c:v>265706</c:v>
                </c:pt>
                <c:pt idx="7">
                  <c:v>373868</c:v>
                </c:pt>
                <c:pt idx="8">
                  <c:v>357391</c:v>
                </c:pt>
                <c:pt idx="9">
                  <c:v>362494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Sheet1!$A$2:$A$11</c:f>
              <c:strCache>
                <c:ptCount val="10"/>
                <c:pt idx="0">
                  <c:v>2021/10</c:v>
                </c:pt>
                <c:pt idx="1">
                  <c:v>2021/11</c:v>
                </c:pt>
                <c:pt idx="2">
                  <c:v>2021/12</c:v>
                </c:pt>
                <c:pt idx="3">
                  <c:v>2022/01</c:v>
                </c:pt>
                <c:pt idx="4">
                  <c:v>2022/02</c:v>
                </c:pt>
                <c:pt idx="5">
                  <c:v>2022/03</c:v>
                </c:pt>
                <c:pt idx="6">
                  <c:v>2022/04</c:v>
                </c:pt>
                <c:pt idx="7">
                  <c:v>2022/05</c:v>
                </c:pt>
                <c:pt idx="8">
                  <c:v>2022/06</c:v>
                </c:pt>
                <c:pt idx="9">
                  <c:v>2022/07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432</c:v>
                </c:pt>
                <c:pt idx="1">
                  <c:v>670</c:v>
                </c:pt>
                <c:pt idx="2">
                  <c:v>634</c:v>
                </c:pt>
                <c:pt idx="3">
                  <c:v>763</c:v>
                </c:pt>
                <c:pt idx="4">
                  <c:v>679</c:v>
                </c:pt>
                <c:pt idx="5">
                  <c:v>481</c:v>
                </c:pt>
                <c:pt idx="6">
                  <c:v>577</c:v>
                </c:pt>
                <c:pt idx="7">
                  <c:v>711</c:v>
                </c:pt>
                <c:pt idx="8">
                  <c:v>709</c:v>
                </c:pt>
                <c:pt idx="9">
                  <c:v>691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August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June and July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2" eaLnBrk="0" fontAlgn="base" hangingPunct="0"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1200" kern="0" dirty="0">
                <a:solidFill>
                  <a:srgbClr val="000000"/>
                </a:solidFill>
              </a:rPr>
              <a:t>Retail Core Business hour processing is just below 99.9% for the year. </a:t>
            </a:r>
            <a:endParaRPr lang="en-US" sz="8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June and July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June 4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and 5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MarkeTrak Upgrade release.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17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Site Failover.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31</a:t>
            </a:r>
            <a:r>
              <a:rPr lang="en-US" sz="1600" kern="0" baseline="30000" dirty="0">
                <a:solidFill>
                  <a:srgbClr val="000000"/>
                </a:solidFill>
              </a:rPr>
              <a:t>st</a:t>
            </a:r>
            <a:r>
              <a:rPr lang="en-US" sz="1600" kern="0" dirty="0">
                <a:solidFill>
                  <a:srgbClr val="000000"/>
                </a:solidFill>
              </a:rPr>
              <a:t> Retail Release.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21</a:t>
            </a:r>
            <a:r>
              <a:rPr lang="en-US" sz="1600" kern="0" baseline="30000" dirty="0">
                <a:solidFill>
                  <a:srgbClr val="000000"/>
                </a:solidFill>
              </a:rPr>
              <a:t>st</a:t>
            </a:r>
            <a:r>
              <a:rPr lang="en-US" sz="1600" kern="0" dirty="0">
                <a:solidFill>
                  <a:srgbClr val="000000"/>
                </a:solidFill>
              </a:rPr>
              <a:t> MarkeTrak Outage 7:00AM-8:25AM.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July 2022</a:t>
            </a:r>
            <a:r>
              <a:rPr lang="en-US" sz="1600" kern="0" dirty="0">
                <a:solidFill>
                  <a:srgbClr val="000000"/>
                </a:solidFill>
              </a:rPr>
              <a:t>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June 1</a:t>
            </a:r>
            <a:r>
              <a:rPr lang="en-US" sz="1600" kern="0" baseline="30000" dirty="0">
                <a:solidFill>
                  <a:srgbClr val="000000"/>
                </a:solidFill>
              </a:rPr>
              <a:t>st</a:t>
            </a:r>
            <a:r>
              <a:rPr lang="en-US" sz="1600" kern="0" dirty="0">
                <a:solidFill>
                  <a:srgbClr val="000000"/>
                </a:solidFill>
              </a:rPr>
              <a:t> System Maintenance for Databases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11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System Maintenance for Applications and Databases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11 – 15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Site Failovers.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ListServ Incidents &amp; Maintenance – July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None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415291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.49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2.50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3F928B93-359E-4F7E-BB4F-25049F526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50160"/>
            <a:ext cx="9039698" cy="155180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7C98122-0F32-46E4-B1B7-9CAC3AD716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432" y="4263683"/>
            <a:ext cx="9039698" cy="1835834"/>
          </a:xfrm>
          <a:prstGeom prst="rect">
            <a:avLst/>
          </a:prstGeom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CCE073E5-C78F-4919-B564-3D8E223D2941}"/>
              </a:ext>
            </a:extLst>
          </p:cNvPr>
          <p:cNvSpPr/>
          <p:nvPr/>
        </p:nvSpPr>
        <p:spPr>
          <a:xfrm>
            <a:off x="6248400" y="4313674"/>
            <a:ext cx="2390302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Upgrade</a:t>
            </a:r>
          </a:p>
          <a:p>
            <a:pPr algn="ctr"/>
            <a:r>
              <a:rPr lang="en-US" dirty="0"/>
              <a:t>Weekend</a:t>
            </a:r>
          </a:p>
        </p:txBody>
      </p:sp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July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400" dirty="0"/>
              <a:t>691 Posts</a:t>
            </a:r>
          </a:p>
          <a:p>
            <a:r>
              <a:rPr lang="en-US" sz="2400" dirty="0"/>
              <a:t>362494 Recipients</a:t>
            </a:r>
          </a:p>
          <a:p>
            <a:r>
              <a:rPr lang="en-US" sz="2400" dirty="0"/>
              <a:t>RMS List</a:t>
            </a:r>
          </a:p>
          <a:p>
            <a:pPr lvl="1"/>
            <a:r>
              <a:rPr lang="en-US" sz="2400" dirty="0"/>
              <a:t>65 Posts</a:t>
            </a:r>
          </a:p>
          <a:p>
            <a:pPr lvl="1"/>
            <a:r>
              <a:rPr lang="en-US" sz="2400" dirty="0"/>
              <a:t>11 New Subscriptions</a:t>
            </a:r>
          </a:p>
          <a:p>
            <a:pPr lvl="1"/>
            <a:r>
              <a:rPr lang="en-US" sz="2400" dirty="0"/>
              <a:t>5 Unsubscribe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7706314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193447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19305</TotalTime>
  <Words>223</Words>
  <Application>Microsoft Office PowerPoint</Application>
  <PresentationFormat>On-screen Show (4:3)</PresentationFormat>
  <Paragraphs>75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July ListServ Stats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285</cp:revision>
  <cp:lastPrinted>2019-05-06T20:09:17Z</cp:lastPrinted>
  <dcterms:created xsi:type="dcterms:W3CDTF">2016-01-21T15:20:31Z</dcterms:created>
  <dcterms:modified xsi:type="dcterms:W3CDTF">2022-08-01T18:53:59Z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