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7"/>
  </p:notesMasterIdLst>
  <p:handoutMasterIdLst>
    <p:handoutMasterId r:id="rId18"/>
  </p:handoutMasterIdLst>
  <p:sldIdLst>
    <p:sldId id="260" r:id="rId7"/>
    <p:sldId id="324" r:id="rId8"/>
    <p:sldId id="325" r:id="rId9"/>
    <p:sldId id="326" r:id="rId10"/>
    <p:sldId id="327" r:id="rId11"/>
    <p:sldId id="328" r:id="rId12"/>
    <p:sldId id="329" r:id="rId13"/>
    <p:sldId id="331" r:id="rId14"/>
    <p:sldId id="330" r:id="rId15"/>
    <p:sldId id="332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84" autoAdjust="0"/>
    <p:restoredTop sz="92597" autoAdjust="0"/>
  </p:normalViewPr>
  <p:slideViewPr>
    <p:cSldViewPr showGuides="1">
      <p:cViewPr varScale="1">
        <p:scale>
          <a:sx n="91" d="100"/>
          <a:sy n="91" d="100"/>
        </p:scale>
        <p:origin x="90" y="43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56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34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764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135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1570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5938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2604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31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25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Supply Analysis Working Group Update</a:t>
            </a:r>
            <a:endParaRPr lang="en-US" sz="2800" dirty="0"/>
          </a:p>
          <a:p>
            <a:endParaRPr lang="en-US" dirty="0"/>
          </a:p>
          <a:p>
            <a:r>
              <a:rPr lang="en-US" dirty="0"/>
              <a:t>Caitlin Smith, Chair</a:t>
            </a:r>
          </a:p>
          <a:p>
            <a:r>
              <a:rPr lang="en-US" dirty="0"/>
              <a:t>Ian Haley, Vice Chair</a:t>
            </a:r>
          </a:p>
          <a:p>
            <a:r>
              <a:rPr lang="en-US" dirty="0"/>
              <a:t>Pete Warnken, Vice Chair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August 3,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Upcoming ERCOT 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989" y="952500"/>
            <a:ext cx="8527211" cy="5372100"/>
          </a:xfrm>
        </p:spPr>
        <p:txBody>
          <a:bodyPr/>
          <a:lstStyle/>
          <a:p>
            <a:r>
              <a:rPr lang="en-US" sz="2800" dirty="0"/>
              <a:t>Reserve Margin Study – initiate in 2022.Q4</a:t>
            </a:r>
          </a:p>
          <a:p>
            <a:r>
              <a:rPr lang="en-US" sz="2800" dirty="0"/>
              <a:t>Cost of New Entry (CONE) Study</a:t>
            </a:r>
          </a:p>
          <a:p>
            <a:pPr lvl="1"/>
            <a:r>
              <a:rPr lang="en-US" sz="2400" dirty="0"/>
              <a:t>Plan to initiate in 2022.Q4, starting with an RFP for a consultant to conduct the study, but would like WMS to weigh-in on study timing</a:t>
            </a:r>
          </a:p>
          <a:p>
            <a:pPr lvl="1"/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23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Mid-Term Load Forecast Presentation Follow-up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989" y="914400"/>
            <a:ext cx="8527211" cy="5562600"/>
          </a:xfrm>
        </p:spPr>
        <p:txBody>
          <a:bodyPr/>
          <a:lstStyle/>
          <a:p>
            <a:r>
              <a:rPr lang="en-US" sz="2800" dirty="0"/>
              <a:t>Summarized model updates for summer</a:t>
            </a:r>
          </a:p>
          <a:p>
            <a:pPr lvl="1"/>
            <a:r>
              <a:rPr lang="en-US" sz="2400" dirty="0"/>
              <a:t>For Day-Ahead, E2 forecast no longer necessarily using the most extreme weather forecast – now targeting E2 to be 1-2% higher than base 50/50 forecast</a:t>
            </a:r>
          </a:p>
          <a:p>
            <a:pPr lvl="1"/>
            <a:r>
              <a:rPr lang="en-US" sz="2400" dirty="0"/>
              <a:t>E3 forecast will use one of the most extreme weather forecasts for ERCOT system for 4+ days in the future, but necessarily the most extreme; control room discretion for extreme forecast selection</a:t>
            </a:r>
          </a:p>
          <a:p>
            <a:pPr lvl="1"/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118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99318"/>
          </a:xfrm>
        </p:spPr>
        <p:txBody>
          <a:bodyPr/>
          <a:lstStyle/>
          <a:p>
            <a:r>
              <a:rPr lang="en-US" sz="2600" b="1" dirty="0">
                <a:solidFill>
                  <a:schemeClr val="accent1"/>
                </a:solidFill>
              </a:rPr>
              <a:t>CDR/SARA Issues Associated with Large Flexible Loads and PUNs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106" y="1219200"/>
            <a:ext cx="8527211" cy="4953000"/>
          </a:xfrm>
        </p:spPr>
        <p:txBody>
          <a:bodyPr/>
          <a:lstStyle/>
          <a:p>
            <a:r>
              <a:rPr lang="en-US" sz="2800" dirty="0"/>
              <a:t>LFL_49 Action Item: </a:t>
            </a:r>
            <a:r>
              <a:rPr lang="en-US" sz="2800" i="1" dirty="0"/>
              <a:t>Consider how co-located or Stand-alone LFLs and Resources should be considered in resource adequacy reports, including if they should be classified as Private  Use Networks in ERCOT reports</a:t>
            </a:r>
          </a:p>
          <a:p>
            <a:r>
              <a:rPr lang="en-US" sz="2800" dirty="0"/>
              <a:t>Action Item Owners:</a:t>
            </a:r>
          </a:p>
          <a:p>
            <a:pPr lvl="1"/>
            <a:r>
              <a:rPr lang="en-US" sz="2000" dirty="0"/>
              <a:t>ERCOT (Evan Neel)</a:t>
            </a:r>
          </a:p>
          <a:p>
            <a:pPr lvl="1"/>
            <a:r>
              <a:rPr lang="en-US" sz="2000" dirty="0"/>
              <a:t>Lancium (Eric Goff)</a:t>
            </a:r>
          </a:p>
          <a:p>
            <a:pPr lvl="1"/>
            <a:r>
              <a:rPr lang="en-US" sz="2000" dirty="0"/>
              <a:t>AEP (Blake Gross)</a:t>
            </a:r>
          </a:p>
          <a:p>
            <a:pPr lvl="1"/>
            <a:r>
              <a:rPr lang="en-US" sz="2000" dirty="0"/>
              <a:t>Oncor (Martha Henson)</a:t>
            </a:r>
          </a:p>
          <a:p>
            <a:pPr lvl="1"/>
            <a:r>
              <a:rPr lang="en-US" sz="2000" dirty="0"/>
              <a:t>Jupiter Power (Caitlin Smith)</a:t>
            </a:r>
          </a:p>
          <a:p>
            <a:endParaRPr lang="en-US" sz="24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819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99318"/>
          </a:xfrm>
        </p:spPr>
        <p:txBody>
          <a:bodyPr/>
          <a:lstStyle/>
          <a:p>
            <a:r>
              <a:rPr lang="en-US" sz="2600" b="1" dirty="0">
                <a:solidFill>
                  <a:schemeClr val="accent1"/>
                </a:solidFill>
              </a:rPr>
              <a:t>CDR/SARA Issues Associated with Large Flexible Loads and PUNs,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106" y="1219200"/>
            <a:ext cx="8527211" cy="4953000"/>
          </a:xfrm>
        </p:spPr>
        <p:txBody>
          <a:bodyPr/>
          <a:lstStyle/>
          <a:p>
            <a:r>
              <a:rPr lang="en-US" sz="2800" dirty="0"/>
              <a:t>Reporting issues summarized:</a:t>
            </a:r>
          </a:p>
          <a:p>
            <a:pPr lvl="1"/>
            <a:r>
              <a:rPr lang="en-US" sz="2000" dirty="0"/>
              <a:t>Co-located LFLs as possible separate PUN category with disclosure of project MW capacity only</a:t>
            </a:r>
          </a:p>
          <a:p>
            <a:pPr lvl="1"/>
            <a:r>
              <a:rPr lang="en-US" sz="2000" dirty="0"/>
              <a:t>Capacity contribution method needed for proper representation in planning reserve margins; understanding operational behavior of LFLs during peak load hours is needed</a:t>
            </a:r>
          </a:p>
          <a:p>
            <a:pPr lvl="1"/>
            <a:r>
              <a:rPr lang="en-US" sz="2000" dirty="0"/>
              <a:t>LFLs in deterministic scenarios and probabilistic modeling</a:t>
            </a:r>
          </a:p>
          <a:p>
            <a:pPr lvl="1"/>
            <a:r>
              <a:rPr lang="en-US" sz="2000" dirty="0"/>
              <a:t>Standalone LFLs included in Long Term Load Forecast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063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NERC Energy Reliability Assessment Task Force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989" y="952500"/>
            <a:ext cx="8527211" cy="5372100"/>
          </a:xfrm>
        </p:spPr>
        <p:txBody>
          <a:bodyPr/>
          <a:lstStyle/>
          <a:p>
            <a:r>
              <a:rPr lang="en-US" sz="2800" dirty="0"/>
              <a:t>NERC’s Reliability and Security Technical Committee (RSTC) formed the Energy Reliability Assessment Task Force (ERATF) in 2021 to assess risks associated with energy constrained resources</a:t>
            </a:r>
          </a:p>
          <a:p>
            <a:r>
              <a:rPr lang="en-US" sz="2800" dirty="0"/>
              <a:t>ERATF developed two Standard Authorization Requests (SARs) to address fuel assurance for the planning horizon, and operations and operations planning horizons, respectively</a:t>
            </a:r>
          </a:p>
          <a:p>
            <a:r>
              <a:rPr lang="en-US" sz="2800" dirty="0"/>
              <a:t>Objective is to create new or revise existing standards to require energy reliability assessments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431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Summer 2022 SARA Probabilistic Model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D2DEB9-D7D3-418A-A063-09DAC1D7B0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914400"/>
            <a:ext cx="832104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686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CDR/SARA Improvement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989" y="952500"/>
            <a:ext cx="8527211" cy="5372100"/>
          </a:xfrm>
        </p:spPr>
        <p:txBody>
          <a:bodyPr/>
          <a:lstStyle/>
          <a:p>
            <a:r>
              <a:rPr lang="en-US" sz="2800" dirty="0"/>
              <a:t>Two PUCT CDR/SARA workshops and June 6 Open Public Meeting</a:t>
            </a:r>
          </a:p>
          <a:p>
            <a:pPr lvl="1"/>
            <a:r>
              <a:rPr lang="en-US" sz="2400" dirty="0"/>
              <a:t>“Framework of principles” to be in market rules by December 2022 that tie the CDR/SARA to Phase 2 market design</a:t>
            </a:r>
          </a:p>
          <a:p>
            <a:pPr lvl="1"/>
            <a:r>
              <a:rPr lang="en-US" sz="2400" dirty="0"/>
              <a:t>Release CDR on a quarterly basis with seasonal outlooks</a:t>
            </a:r>
          </a:p>
          <a:p>
            <a:pPr lvl="2"/>
            <a:r>
              <a:rPr lang="en-US" sz="2000" dirty="0"/>
              <a:t>Include probabilistic metric(s)</a:t>
            </a:r>
          </a:p>
          <a:p>
            <a:pPr lvl="2"/>
            <a:r>
              <a:rPr lang="en-US" sz="2000" dirty="0"/>
              <a:t>Gather stakeholder feedback on Reliability Standard and metrics in parallel with Consultant Phase 2 analysis</a:t>
            </a:r>
          </a:p>
          <a:p>
            <a:pPr lvl="2"/>
            <a:r>
              <a:rPr lang="en-US" sz="2000" dirty="0"/>
              <a:t>Standards should support resiliency goals</a:t>
            </a:r>
          </a:p>
          <a:p>
            <a:pPr lvl="2"/>
            <a:r>
              <a:rPr lang="en-US" sz="2000" dirty="0"/>
              <a:t>Put target publication dates in the Rules, but allow some flexibility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179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CDR/SARA Improvement Project,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989" y="952500"/>
            <a:ext cx="8527211" cy="5067300"/>
          </a:xfrm>
        </p:spPr>
        <p:txBody>
          <a:bodyPr/>
          <a:lstStyle/>
          <a:p>
            <a:pPr lvl="1"/>
            <a:r>
              <a:rPr lang="en-US" sz="2400" dirty="0"/>
              <a:t>Rulemaking for voluntary registration of Large Flexible Loads and critical loads</a:t>
            </a:r>
          </a:p>
          <a:p>
            <a:pPr lvl="2"/>
            <a:r>
              <a:rPr lang="en-US" sz="2000" dirty="0"/>
              <a:t>Tie to LFLTF progress </a:t>
            </a:r>
          </a:p>
          <a:p>
            <a:pPr lvl="1"/>
            <a:r>
              <a:rPr lang="en-US" sz="2400" dirty="0"/>
              <a:t>Other CDR reforms like load forecasting improvement, resource accreditation, and scenario analysis can be managed by ERCOT rather than codified in the Rules</a:t>
            </a:r>
          </a:p>
          <a:p>
            <a:pPr lvl="2"/>
            <a:r>
              <a:rPr lang="en-US" sz="2000" dirty="0"/>
              <a:t>Continue to collaborate with the Commission</a:t>
            </a:r>
          </a:p>
          <a:p>
            <a:pPr lvl="2"/>
            <a:r>
              <a:rPr lang="en-US" sz="2000" dirty="0"/>
              <a:t>Maintain data and methodology transparency for stakeholders</a:t>
            </a:r>
          </a:p>
          <a:p>
            <a:pPr lvl="1"/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674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CDR/SARA Improvement Project,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989" y="952500"/>
            <a:ext cx="8527211" cy="5372100"/>
          </a:xfrm>
        </p:spPr>
        <p:txBody>
          <a:bodyPr/>
          <a:lstStyle/>
          <a:p>
            <a:r>
              <a:rPr lang="en-US" sz="2800" dirty="0"/>
              <a:t>SARA reports</a:t>
            </a:r>
          </a:p>
          <a:p>
            <a:pPr lvl="1"/>
            <a:r>
              <a:rPr lang="en-US" sz="2400" dirty="0"/>
              <a:t>ERCOT proposal to release monthly resource adequacy reports that includes probabilistic risk assessment results</a:t>
            </a:r>
          </a:p>
          <a:p>
            <a:pPr lvl="1"/>
            <a:r>
              <a:rPr lang="en-US" sz="2400" dirty="0"/>
              <a:t>PUCT goal: Identify “downside” seasonal scenarios that the fleet needs to prepare for to provide sufficient reliability</a:t>
            </a:r>
          </a:p>
          <a:p>
            <a:pPr lvl="1"/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16861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schemas.microsoft.com/office/infopath/2007/PartnerControls"/>
    <ds:schemaRef ds:uri="http://purl.org/dc/dcmitype/"/>
    <ds:schemaRef ds:uri="c34af464-7aa1-4edd-9be4-83dffc1cb926"/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15727</TotalTime>
  <Words>578</Words>
  <Application>Microsoft Office PowerPoint</Application>
  <PresentationFormat>On-screen Show (4:3)</PresentationFormat>
  <Paragraphs>72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1_Custom Design</vt:lpstr>
      <vt:lpstr>Office Theme</vt:lpstr>
      <vt:lpstr>Custom Design</vt:lpstr>
      <vt:lpstr>PowerPoint Presentation</vt:lpstr>
      <vt:lpstr>Mid-Term Load Forecast Presentation Follow-up</vt:lpstr>
      <vt:lpstr>CDR/SARA Issues Associated with Large Flexible Loads and PUNs</vt:lpstr>
      <vt:lpstr>CDR/SARA Issues Associated with Large Flexible Loads and PUNs, continued</vt:lpstr>
      <vt:lpstr>NERC Energy Reliability Assessment Task Force</vt:lpstr>
      <vt:lpstr>Summer 2022 SARA Probabilistic Model</vt:lpstr>
      <vt:lpstr>CDR/SARA Improvement Project</vt:lpstr>
      <vt:lpstr>CDR/SARA Improvement Project, continued</vt:lpstr>
      <vt:lpstr>CDR/SARA Improvement Project, continued</vt:lpstr>
      <vt:lpstr>Upcoming ERCOT Studies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376</cp:revision>
  <cp:lastPrinted>2016-01-21T20:53:15Z</cp:lastPrinted>
  <dcterms:created xsi:type="dcterms:W3CDTF">2016-01-21T15:20:31Z</dcterms:created>
  <dcterms:modified xsi:type="dcterms:W3CDTF">2022-08-01T21:52:43Z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