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24" r:id="rId8"/>
    <p:sldId id="325" r:id="rId9"/>
    <p:sldId id="326" r:id="rId10"/>
    <p:sldId id="327" r:id="rId11"/>
    <p:sldId id="328" r:id="rId12"/>
    <p:sldId id="329" r:id="rId13"/>
    <p:sldId id="331" r:id="rId14"/>
    <p:sldId id="330" r:id="rId15"/>
    <p:sldId id="33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4" autoAdjust="0"/>
    <p:restoredTop sz="92597" autoAdjust="0"/>
  </p:normalViewPr>
  <p:slideViewPr>
    <p:cSldViewPr showGuides="1">
      <p:cViewPr varScale="1">
        <p:scale>
          <a:sx n="91" d="100"/>
          <a:sy n="91" d="100"/>
        </p:scale>
        <p:origin x="90" y="4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34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6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5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93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60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31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Supply Analysis Working Group Update</a:t>
            </a:r>
            <a:endParaRPr lang="en-US" sz="2800" dirty="0"/>
          </a:p>
          <a:p>
            <a:endParaRPr lang="en-US" dirty="0"/>
          </a:p>
          <a:p>
            <a:r>
              <a:rPr lang="en-US" dirty="0"/>
              <a:t>Caitlin Smith, Chair</a:t>
            </a:r>
          </a:p>
          <a:p>
            <a:r>
              <a:rPr lang="en-US" dirty="0"/>
              <a:t>Ian Haley, Vice Chair</a:t>
            </a:r>
          </a:p>
          <a:p>
            <a:r>
              <a:rPr lang="en-US" dirty="0"/>
              <a:t>Pete Warnken, Vice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3,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Upcoming ERCOT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800" dirty="0"/>
              <a:t>Reserve Margin Study – initiate in 2022.Q4</a:t>
            </a:r>
          </a:p>
          <a:p>
            <a:r>
              <a:rPr lang="en-US" sz="2800" dirty="0"/>
              <a:t>Cost of New Entry (CONE) Study</a:t>
            </a:r>
          </a:p>
          <a:p>
            <a:pPr lvl="1"/>
            <a:r>
              <a:rPr lang="en-US" sz="2400" dirty="0"/>
              <a:t>Plan to initiate in 2022.Q4, starting with an RFP for a consultant to conduct the study, but would like WMS to weigh-in on study timing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2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Mid-Term Load Forecast Presentation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14400"/>
            <a:ext cx="8527211" cy="5562600"/>
          </a:xfrm>
        </p:spPr>
        <p:txBody>
          <a:bodyPr/>
          <a:lstStyle/>
          <a:p>
            <a:r>
              <a:rPr lang="en-US" sz="2800" dirty="0"/>
              <a:t>Summarized model updates for summer</a:t>
            </a:r>
          </a:p>
          <a:p>
            <a:pPr lvl="1"/>
            <a:r>
              <a:rPr lang="en-US" sz="2400" dirty="0"/>
              <a:t>For Day-Ahead, E2 forecast no longer necessarily using the most extreme weather forecast – now targeting E2 to be 1-2% higher than base 50/50 forecast</a:t>
            </a:r>
          </a:p>
          <a:p>
            <a:pPr lvl="1"/>
            <a:r>
              <a:rPr lang="en-US" sz="2400" dirty="0"/>
              <a:t>E3 forecast will use one of the most extreme weather forecasts for ERCOT system for 4+ days in the future, but necessarily the most extreme; control room discretion for extreme forecast selection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CDR/SARA Issues Associated with Large Flexible Loads and PUNs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06" y="1219200"/>
            <a:ext cx="8527211" cy="4953000"/>
          </a:xfrm>
        </p:spPr>
        <p:txBody>
          <a:bodyPr/>
          <a:lstStyle/>
          <a:p>
            <a:r>
              <a:rPr lang="en-US" sz="2800" dirty="0"/>
              <a:t>LFL_49 Action Item: </a:t>
            </a:r>
            <a:r>
              <a:rPr lang="en-US" sz="2800" i="1" dirty="0"/>
              <a:t>Consider how co-located or Stand-alone LFLs and Resources should be considered in resource adequacy reports, including if they should be classified as Private  Use Networks in ERCOT reports</a:t>
            </a:r>
          </a:p>
          <a:p>
            <a:r>
              <a:rPr lang="en-US" sz="2800" dirty="0"/>
              <a:t>Action Item Owners:</a:t>
            </a:r>
          </a:p>
          <a:p>
            <a:pPr lvl="1"/>
            <a:r>
              <a:rPr lang="en-US" sz="2000" dirty="0"/>
              <a:t>ERCOT (Evan Neel)</a:t>
            </a:r>
          </a:p>
          <a:p>
            <a:pPr lvl="1"/>
            <a:r>
              <a:rPr lang="en-US" sz="2000" dirty="0"/>
              <a:t>Lancium (Eric Goff)</a:t>
            </a:r>
          </a:p>
          <a:p>
            <a:pPr lvl="1"/>
            <a:r>
              <a:rPr lang="en-US" sz="2000" dirty="0"/>
              <a:t>AEP (Blake Gross)</a:t>
            </a:r>
          </a:p>
          <a:p>
            <a:pPr lvl="1"/>
            <a:r>
              <a:rPr lang="en-US" sz="2000" dirty="0"/>
              <a:t>Oncor (Martha Henson)</a:t>
            </a:r>
          </a:p>
          <a:p>
            <a:pPr lvl="1"/>
            <a:r>
              <a:rPr lang="en-US" sz="2000" dirty="0"/>
              <a:t>Jupiter Power (Caitlin Smith)</a:t>
            </a:r>
          </a:p>
          <a:p>
            <a:endParaRPr lang="en-US" sz="2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1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CDR/SARA Issues Associated with Large Flexible Loads and PUNs,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06" y="1219200"/>
            <a:ext cx="8527211" cy="4953000"/>
          </a:xfrm>
        </p:spPr>
        <p:txBody>
          <a:bodyPr/>
          <a:lstStyle/>
          <a:p>
            <a:r>
              <a:rPr lang="en-US" sz="2800" dirty="0"/>
              <a:t>Reporting issues summarized:</a:t>
            </a:r>
          </a:p>
          <a:p>
            <a:pPr lvl="1"/>
            <a:r>
              <a:rPr lang="en-US" sz="2000" dirty="0"/>
              <a:t>Co-located LFLs as possible separate PUN category with disclosure of project MW capacity only</a:t>
            </a:r>
          </a:p>
          <a:p>
            <a:pPr lvl="1"/>
            <a:r>
              <a:rPr lang="en-US" sz="2000" dirty="0"/>
              <a:t>Capacity contribution method needed for proper representation in planning reserve margins; understanding operational behavior of LFLs during peak load hours is needed</a:t>
            </a:r>
          </a:p>
          <a:p>
            <a:pPr lvl="1"/>
            <a:r>
              <a:rPr lang="en-US" sz="2000" dirty="0"/>
              <a:t>LFLs in deterministic scenarios and probabilistic modeling</a:t>
            </a:r>
          </a:p>
          <a:p>
            <a:pPr lvl="1"/>
            <a:r>
              <a:rPr lang="en-US" sz="2000" dirty="0"/>
              <a:t>Standalone LFLs included in Long Term Load Forecast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6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NERC Energy Reliability Assessment Task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800" dirty="0"/>
              <a:t>NERC’s Reliability and Security Technical Committee (RSTC) formed the Energy Reliability Assessment Task Force (ERATF) in 2021 to assess risks associated with energy constrained resources</a:t>
            </a:r>
          </a:p>
          <a:p>
            <a:r>
              <a:rPr lang="en-US" sz="2800" dirty="0"/>
              <a:t>ERATF developed two Standard Authorization Requests (SARs) to address fuel assurance for the planning horizon, and operations and operations planning horizons, respectively</a:t>
            </a:r>
          </a:p>
          <a:p>
            <a:r>
              <a:rPr lang="en-US" sz="2800" dirty="0"/>
              <a:t>Objective is to create new or revise existing standards to require energy reliability assessments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Summer 2022 SARA Probabilistic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2DEB9-D7D3-418A-A063-09DAC1D7B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832104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8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CDR/SARA Improvement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800" dirty="0"/>
              <a:t>Two PUCT CDR/SARA workshops and June 6 Open Public Meeting</a:t>
            </a:r>
          </a:p>
          <a:p>
            <a:pPr lvl="1"/>
            <a:r>
              <a:rPr lang="en-US" sz="2400" dirty="0"/>
              <a:t>“Framework of principles” to be in market rules by December 2022 that tie the CDR/SARA to Phase 2 market design</a:t>
            </a:r>
          </a:p>
          <a:p>
            <a:pPr lvl="1"/>
            <a:r>
              <a:rPr lang="en-US" sz="2400" dirty="0"/>
              <a:t>Release CDR on a quarterly basis with seasonal outlooks</a:t>
            </a:r>
          </a:p>
          <a:p>
            <a:pPr lvl="2"/>
            <a:r>
              <a:rPr lang="en-US" sz="2000" dirty="0"/>
              <a:t>Include probabilistic metric(s)</a:t>
            </a:r>
          </a:p>
          <a:p>
            <a:pPr lvl="2"/>
            <a:r>
              <a:rPr lang="en-US" sz="2000" dirty="0"/>
              <a:t>Gather stakeholder feedback on Reliability Standard and metrics in parallel with Consultant Phase 2 analysis</a:t>
            </a:r>
          </a:p>
          <a:p>
            <a:pPr lvl="2"/>
            <a:r>
              <a:rPr lang="en-US" sz="2000" dirty="0"/>
              <a:t>Standards should support resiliency goals</a:t>
            </a:r>
          </a:p>
          <a:p>
            <a:pPr lvl="2"/>
            <a:r>
              <a:rPr lang="en-US" sz="2000" dirty="0"/>
              <a:t>Put target publication dates in the Rules, but allow some flexibility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79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CDR/SARA Improvement Project,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067300"/>
          </a:xfrm>
        </p:spPr>
        <p:txBody>
          <a:bodyPr/>
          <a:lstStyle/>
          <a:p>
            <a:pPr lvl="1"/>
            <a:r>
              <a:rPr lang="en-US" sz="2400" dirty="0"/>
              <a:t>Rulemaking for voluntary registration of Large Flexible Loads and critical loads</a:t>
            </a:r>
          </a:p>
          <a:p>
            <a:pPr lvl="2"/>
            <a:r>
              <a:rPr lang="en-US" sz="2000" dirty="0"/>
              <a:t>Tie to LFLTF progress </a:t>
            </a:r>
          </a:p>
          <a:p>
            <a:pPr lvl="1"/>
            <a:r>
              <a:rPr lang="en-US" sz="2400" dirty="0"/>
              <a:t>Other CDR reforms like load forecasting improvement, resource accreditation, and scenario analysis can be managed by ERCOT rather than codified in the Rules</a:t>
            </a:r>
          </a:p>
          <a:p>
            <a:pPr lvl="2"/>
            <a:r>
              <a:rPr lang="en-US" sz="2000" dirty="0"/>
              <a:t>Continue to collaborate with the Commission</a:t>
            </a:r>
          </a:p>
          <a:p>
            <a:pPr lvl="2"/>
            <a:r>
              <a:rPr lang="en-US" sz="2000" dirty="0"/>
              <a:t>Maintain data and methodology transparency for stakeholders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674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CDR/SARA Improvement Project,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372100"/>
          </a:xfrm>
        </p:spPr>
        <p:txBody>
          <a:bodyPr/>
          <a:lstStyle/>
          <a:p>
            <a:r>
              <a:rPr lang="en-US" sz="2800" dirty="0"/>
              <a:t>SARA reports</a:t>
            </a:r>
          </a:p>
          <a:p>
            <a:pPr lvl="1"/>
            <a:r>
              <a:rPr lang="en-US" sz="2400" dirty="0"/>
              <a:t>ERCOT proposal to release monthly resource adequacy reports that includes probabilistic risk assessment results</a:t>
            </a:r>
          </a:p>
          <a:p>
            <a:pPr lvl="1"/>
            <a:r>
              <a:rPr lang="en-US" sz="2400" dirty="0"/>
              <a:t>PUCT goal: Identify “downside” seasonal scenarios that the fleet needs to prepare for to provide sufficient reliability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68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15727</TotalTime>
  <Words>578</Words>
  <Application>Microsoft Office PowerPoint</Application>
  <PresentationFormat>On-screen Show (4:3)</PresentationFormat>
  <Paragraphs>72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Mid-Term Load Forecast Presentation Follow-up</vt:lpstr>
      <vt:lpstr>CDR/SARA Issues Associated with Large Flexible Loads and PUNs</vt:lpstr>
      <vt:lpstr>CDR/SARA Issues Associated with Large Flexible Loads and PUNs, continued</vt:lpstr>
      <vt:lpstr>NERC Energy Reliability Assessment Task Force</vt:lpstr>
      <vt:lpstr>Summer 2022 SARA Probabilistic Model</vt:lpstr>
      <vt:lpstr>CDR/SARA Improvement Project</vt:lpstr>
      <vt:lpstr>CDR/SARA Improvement Project, continued</vt:lpstr>
      <vt:lpstr>CDR/SARA Improvement Project, continued</vt:lpstr>
      <vt:lpstr>Upcoming ERCOT Studies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376</cp:revision>
  <cp:lastPrinted>2016-01-21T20:53:15Z</cp:lastPrinted>
  <dcterms:created xsi:type="dcterms:W3CDTF">2016-01-21T15:20:31Z</dcterms:created>
  <dcterms:modified xsi:type="dcterms:W3CDTF">2022-08-01T21:52:43Z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