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135" r:id="rId2"/>
    <p:sldId id="1134" r:id="rId3"/>
    <p:sldId id="1130" r:id="rId4"/>
    <p:sldId id="1131" r:id="rId5"/>
    <p:sldId id="256" r:id="rId6"/>
    <p:sldId id="1132" r:id="rId7"/>
    <p:sldId id="113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areaChart>
        <c:grouping val="stacked"/>
        <c:varyColors val="0"/>
        <c:ser>
          <c:idx val="0"/>
          <c:order val="0"/>
          <c:tx>
            <c:strRef>
              <c:f>Sheet1!$B$1</c:f>
              <c:strCache>
                <c:ptCount val="1"/>
                <c:pt idx="0">
                  <c:v>TPE</c:v>
                </c:pt>
              </c:strCache>
            </c:strRef>
          </c:tx>
          <c:spPr>
            <a:solidFill>
              <a:srgbClr val="685BC7"/>
            </a:solidFill>
            <a:ln>
              <a:noFill/>
            </a:ln>
            <a:effectLst/>
          </c:spPr>
          <c:cat>
            <c:numRef>
              <c:f>Sheet1!$A$2:$A$62</c:f>
              <c:numCache>
                <c:formatCode>m/d/yyyy</c:formatCode>
                <c:ptCount val="61"/>
                <c:pt idx="0">
                  <c:v>44682</c:v>
                </c:pt>
                <c:pt idx="1">
                  <c:v>44683</c:v>
                </c:pt>
                <c:pt idx="2">
                  <c:v>44684</c:v>
                </c:pt>
                <c:pt idx="3">
                  <c:v>44685</c:v>
                </c:pt>
                <c:pt idx="4">
                  <c:v>44686</c:v>
                </c:pt>
                <c:pt idx="5">
                  <c:v>44687</c:v>
                </c:pt>
                <c:pt idx="6">
                  <c:v>44688</c:v>
                </c:pt>
                <c:pt idx="7">
                  <c:v>44689</c:v>
                </c:pt>
                <c:pt idx="8">
                  <c:v>44690</c:v>
                </c:pt>
                <c:pt idx="9">
                  <c:v>44691</c:v>
                </c:pt>
                <c:pt idx="10">
                  <c:v>44692</c:v>
                </c:pt>
                <c:pt idx="11">
                  <c:v>44693</c:v>
                </c:pt>
                <c:pt idx="12">
                  <c:v>44694</c:v>
                </c:pt>
                <c:pt idx="13">
                  <c:v>44695</c:v>
                </c:pt>
                <c:pt idx="14">
                  <c:v>44696</c:v>
                </c:pt>
                <c:pt idx="15">
                  <c:v>44697</c:v>
                </c:pt>
                <c:pt idx="16">
                  <c:v>44698</c:v>
                </c:pt>
                <c:pt idx="17">
                  <c:v>44699</c:v>
                </c:pt>
                <c:pt idx="18">
                  <c:v>44700</c:v>
                </c:pt>
                <c:pt idx="19">
                  <c:v>44701</c:v>
                </c:pt>
                <c:pt idx="20">
                  <c:v>44702</c:v>
                </c:pt>
                <c:pt idx="21">
                  <c:v>44703</c:v>
                </c:pt>
                <c:pt idx="22">
                  <c:v>44704</c:v>
                </c:pt>
                <c:pt idx="23">
                  <c:v>44705</c:v>
                </c:pt>
                <c:pt idx="24">
                  <c:v>44706</c:v>
                </c:pt>
                <c:pt idx="25">
                  <c:v>44707</c:v>
                </c:pt>
                <c:pt idx="26">
                  <c:v>44708</c:v>
                </c:pt>
                <c:pt idx="27">
                  <c:v>44709</c:v>
                </c:pt>
                <c:pt idx="28">
                  <c:v>44710</c:v>
                </c:pt>
                <c:pt idx="29">
                  <c:v>44711</c:v>
                </c:pt>
                <c:pt idx="30">
                  <c:v>44712</c:v>
                </c:pt>
                <c:pt idx="31">
                  <c:v>44713</c:v>
                </c:pt>
                <c:pt idx="32">
                  <c:v>44714</c:v>
                </c:pt>
                <c:pt idx="33">
                  <c:v>44715</c:v>
                </c:pt>
                <c:pt idx="34">
                  <c:v>44716</c:v>
                </c:pt>
                <c:pt idx="35">
                  <c:v>44717</c:v>
                </c:pt>
                <c:pt idx="36">
                  <c:v>44718</c:v>
                </c:pt>
                <c:pt idx="37">
                  <c:v>44719</c:v>
                </c:pt>
                <c:pt idx="38">
                  <c:v>44720</c:v>
                </c:pt>
                <c:pt idx="39">
                  <c:v>44721</c:v>
                </c:pt>
                <c:pt idx="40">
                  <c:v>44722</c:v>
                </c:pt>
                <c:pt idx="41">
                  <c:v>44723</c:v>
                </c:pt>
                <c:pt idx="42">
                  <c:v>44724</c:v>
                </c:pt>
                <c:pt idx="43">
                  <c:v>44725</c:v>
                </c:pt>
                <c:pt idx="44">
                  <c:v>44726</c:v>
                </c:pt>
                <c:pt idx="45">
                  <c:v>44727</c:v>
                </c:pt>
                <c:pt idx="46">
                  <c:v>44728</c:v>
                </c:pt>
                <c:pt idx="47">
                  <c:v>44729</c:v>
                </c:pt>
                <c:pt idx="48">
                  <c:v>44730</c:v>
                </c:pt>
                <c:pt idx="49">
                  <c:v>44731</c:v>
                </c:pt>
                <c:pt idx="50">
                  <c:v>44732</c:v>
                </c:pt>
                <c:pt idx="51">
                  <c:v>44733</c:v>
                </c:pt>
                <c:pt idx="52">
                  <c:v>44734</c:v>
                </c:pt>
                <c:pt idx="53">
                  <c:v>44735</c:v>
                </c:pt>
                <c:pt idx="54">
                  <c:v>44736</c:v>
                </c:pt>
                <c:pt idx="55">
                  <c:v>44737</c:v>
                </c:pt>
                <c:pt idx="56">
                  <c:v>44738</c:v>
                </c:pt>
                <c:pt idx="57">
                  <c:v>44739</c:v>
                </c:pt>
                <c:pt idx="58">
                  <c:v>44740</c:v>
                </c:pt>
                <c:pt idx="59">
                  <c:v>44741</c:v>
                </c:pt>
                <c:pt idx="60">
                  <c:v>44742</c:v>
                </c:pt>
              </c:numCache>
            </c:numRef>
          </c:cat>
          <c:val>
            <c:numRef>
              <c:f>Sheet1!$B$2:$B$62</c:f>
              <c:numCache>
                <c:formatCode>0.00</c:formatCode>
                <c:ptCount val="61"/>
                <c:pt idx="0">
                  <c:v>1157251674</c:v>
                </c:pt>
                <c:pt idx="1">
                  <c:v>1153132084.7</c:v>
                </c:pt>
                <c:pt idx="2">
                  <c:v>1371025410.5999999</c:v>
                </c:pt>
                <c:pt idx="3">
                  <c:v>1490524056.5999999</c:v>
                </c:pt>
                <c:pt idx="4">
                  <c:v>1651636829.5</c:v>
                </c:pt>
                <c:pt idx="5">
                  <c:v>1595347163.3</c:v>
                </c:pt>
                <c:pt idx="6">
                  <c:v>1456377639.3</c:v>
                </c:pt>
                <c:pt idx="7">
                  <c:v>1470720231.9000001</c:v>
                </c:pt>
                <c:pt idx="8">
                  <c:v>1461436379.0999999</c:v>
                </c:pt>
                <c:pt idx="9">
                  <c:v>1433552201.5</c:v>
                </c:pt>
                <c:pt idx="10">
                  <c:v>1549371280.9000001</c:v>
                </c:pt>
                <c:pt idx="11">
                  <c:v>1511258463.2</c:v>
                </c:pt>
                <c:pt idx="12">
                  <c:v>1547369093.5</c:v>
                </c:pt>
                <c:pt idx="13">
                  <c:v>1628045578.5999999</c:v>
                </c:pt>
                <c:pt idx="14">
                  <c:v>1643094211.8</c:v>
                </c:pt>
                <c:pt idx="15">
                  <c:v>1613465568.4000001</c:v>
                </c:pt>
                <c:pt idx="16">
                  <c:v>1636876699.8</c:v>
                </c:pt>
                <c:pt idx="17">
                  <c:v>1547573550.5999999</c:v>
                </c:pt>
                <c:pt idx="18">
                  <c:v>1489354267.7</c:v>
                </c:pt>
                <c:pt idx="19">
                  <c:v>1450236242.4000001</c:v>
                </c:pt>
                <c:pt idx="20">
                  <c:v>1416178086.3</c:v>
                </c:pt>
                <c:pt idx="21">
                  <c:v>1433059472</c:v>
                </c:pt>
                <c:pt idx="22">
                  <c:v>1451928567.7</c:v>
                </c:pt>
                <c:pt idx="23">
                  <c:v>1497277212.0999999</c:v>
                </c:pt>
                <c:pt idx="24">
                  <c:v>1574429194.4000001</c:v>
                </c:pt>
                <c:pt idx="25">
                  <c:v>1568821269.7</c:v>
                </c:pt>
                <c:pt idx="26">
                  <c:v>1645029402.8</c:v>
                </c:pt>
                <c:pt idx="27">
                  <c:v>1656438817.9000001</c:v>
                </c:pt>
                <c:pt idx="28">
                  <c:v>1664057071.0999999</c:v>
                </c:pt>
                <c:pt idx="29">
                  <c:v>1666979953.5</c:v>
                </c:pt>
                <c:pt idx="30">
                  <c:v>1670743373.8</c:v>
                </c:pt>
                <c:pt idx="31">
                  <c:v>1482288830</c:v>
                </c:pt>
                <c:pt idx="32">
                  <c:v>1586852400</c:v>
                </c:pt>
                <c:pt idx="33">
                  <c:v>1931581182</c:v>
                </c:pt>
                <c:pt idx="34">
                  <c:v>1992679892</c:v>
                </c:pt>
                <c:pt idx="35">
                  <c:v>2036791874</c:v>
                </c:pt>
                <c:pt idx="36">
                  <c:v>2057603711</c:v>
                </c:pt>
                <c:pt idx="37">
                  <c:v>2287686499</c:v>
                </c:pt>
                <c:pt idx="38">
                  <c:v>1923127607</c:v>
                </c:pt>
                <c:pt idx="39">
                  <c:v>1929210428</c:v>
                </c:pt>
                <c:pt idx="40">
                  <c:v>1837766220</c:v>
                </c:pt>
                <c:pt idx="41">
                  <c:v>1861457742</c:v>
                </c:pt>
                <c:pt idx="42">
                  <c:v>1891871145</c:v>
                </c:pt>
                <c:pt idx="43">
                  <c:v>1883466982</c:v>
                </c:pt>
                <c:pt idx="44">
                  <c:v>1980539758</c:v>
                </c:pt>
                <c:pt idx="45">
                  <c:v>1811343935</c:v>
                </c:pt>
                <c:pt idx="46">
                  <c:v>1807188731</c:v>
                </c:pt>
                <c:pt idx="47">
                  <c:v>1910734165</c:v>
                </c:pt>
                <c:pt idx="48">
                  <c:v>1970855196</c:v>
                </c:pt>
                <c:pt idx="49">
                  <c:v>1994196115</c:v>
                </c:pt>
                <c:pt idx="50">
                  <c:v>1990762603</c:v>
                </c:pt>
                <c:pt idx="51">
                  <c:v>2035779934</c:v>
                </c:pt>
                <c:pt idx="52">
                  <c:v>2069340977</c:v>
                </c:pt>
                <c:pt idx="53">
                  <c:v>1988763994</c:v>
                </c:pt>
                <c:pt idx="54">
                  <c:v>1868777503</c:v>
                </c:pt>
                <c:pt idx="55">
                  <c:v>1764192574</c:v>
                </c:pt>
                <c:pt idx="56">
                  <c:v>1780426029</c:v>
                </c:pt>
                <c:pt idx="57">
                  <c:v>1782486976</c:v>
                </c:pt>
                <c:pt idx="58">
                  <c:v>1741893674</c:v>
                </c:pt>
                <c:pt idx="59">
                  <c:v>1670406587</c:v>
                </c:pt>
                <c:pt idx="60">
                  <c:v>1630022052</c:v>
                </c:pt>
              </c:numCache>
            </c:numRef>
          </c:val>
          <c:extLst>
            <c:ext xmlns:c16="http://schemas.microsoft.com/office/drawing/2014/chart" uri="{C3380CC4-5D6E-409C-BE32-E72D297353CC}">
              <c16:uniqueId val="{00000000-D721-43ED-9415-E4ACC8B4CD0C}"/>
            </c:ext>
          </c:extLst>
        </c:ser>
        <c:ser>
          <c:idx val="1"/>
          <c:order val="1"/>
          <c:tx>
            <c:strRef>
              <c:f>Sheet1!$D$1</c:f>
              <c:strCache>
                <c:ptCount val="1"/>
                <c:pt idx="0">
                  <c:v>CRR LOCKEDACL</c:v>
                </c:pt>
              </c:strCache>
            </c:strRef>
          </c:tx>
          <c:spPr>
            <a:solidFill>
              <a:srgbClr val="7C858D"/>
            </a:solidFill>
            <a:ln>
              <a:noFill/>
            </a:ln>
            <a:effectLst/>
          </c:spPr>
          <c:cat>
            <c:numRef>
              <c:f>Sheet1!$A$2:$A$62</c:f>
              <c:numCache>
                <c:formatCode>m/d/yyyy</c:formatCode>
                <c:ptCount val="61"/>
                <c:pt idx="0">
                  <c:v>44682</c:v>
                </c:pt>
                <c:pt idx="1">
                  <c:v>44683</c:v>
                </c:pt>
                <c:pt idx="2">
                  <c:v>44684</c:v>
                </c:pt>
                <c:pt idx="3">
                  <c:v>44685</c:v>
                </c:pt>
                <c:pt idx="4">
                  <c:v>44686</c:v>
                </c:pt>
                <c:pt idx="5">
                  <c:v>44687</c:v>
                </c:pt>
                <c:pt idx="6">
                  <c:v>44688</c:v>
                </c:pt>
                <c:pt idx="7">
                  <c:v>44689</c:v>
                </c:pt>
                <c:pt idx="8">
                  <c:v>44690</c:v>
                </c:pt>
                <c:pt idx="9">
                  <c:v>44691</c:v>
                </c:pt>
                <c:pt idx="10">
                  <c:v>44692</c:v>
                </c:pt>
                <c:pt idx="11">
                  <c:v>44693</c:v>
                </c:pt>
                <c:pt idx="12">
                  <c:v>44694</c:v>
                </c:pt>
                <c:pt idx="13">
                  <c:v>44695</c:v>
                </c:pt>
                <c:pt idx="14">
                  <c:v>44696</c:v>
                </c:pt>
                <c:pt idx="15">
                  <c:v>44697</c:v>
                </c:pt>
                <c:pt idx="16">
                  <c:v>44698</c:v>
                </c:pt>
                <c:pt idx="17">
                  <c:v>44699</c:v>
                </c:pt>
                <c:pt idx="18">
                  <c:v>44700</c:v>
                </c:pt>
                <c:pt idx="19">
                  <c:v>44701</c:v>
                </c:pt>
                <c:pt idx="20">
                  <c:v>44702</c:v>
                </c:pt>
                <c:pt idx="21">
                  <c:v>44703</c:v>
                </c:pt>
                <c:pt idx="22">
                  <c:v>44704</c:v>
                </c:pt>
                <c:pt idx="23">
                  <c:v>44705</c:v>
                </c:pt>
                <c:pt idx="24">
                  <c:v>44706</c:v>
                </c:pt>
                <c:pt idx="25">
                  <c:v>44707</c:v>
                </c:pt>
                <c:pt idx="26">
                  <c:v>44708</c:v>
                </c:pt>
                <c:pt idx="27">
                  <c:v>44709</c:v>
                </c:pt>
                <c:pt idx="28">
                  <c:v>44710</c:v>
                </c:pt>
                <c:pt idx="29">
                  <c:v>44711</c:v>
                </c:pt>
                <c:pt idx="30">
                  <c:v>44712</c:v>
                </c:pt>
                <c:pt idx="31">
                  <c:v>44713</c:v>
                </c:pt>
                <c:pt idx="32">
                  <c:v>44714</c:v>
                </c:pt>
                <c:pt idx="33">
                  <c:v>44715</c:v>
                </c:pt>
                <c:pt idx="34">
                  <c:v>44716</c:v>
                </c:pt>
                <c:pt idx="35">
                  <c:v>44717</c:v>
                </c:pt>
                <c:pt idx="36">
                  <c:v>44718</c:v>
                </c:pt>
                <c:pt idx="37">
                  <c:v>44719</c:v>
                </c:pt>
                <c:pt idx="38">
                  <c:v>44720</c:v>
                </c:pt>
                <c:pt idx="39">
                  <c:v>44721</c:v>
                </c:pt>
                <c:pt idx="40">
                  <c:v>44722</c:v>
                </c:pt>
                <c:pt idx="41">
                  <c:v>44723</c:v>
                </c:pt>
                <c:pt idx="42">
                  <c:v>44724</c:v>
                </c:pt>
                <c:pt idx="43">
                  <c:v>44725</c:v>
                </c:pt>
                <c:pt idx="44">
                  <c:v>44726</c:v>
                </c:pt>
                <c:pt idx="45">
                  <c:v>44727</c:v>
                </c:pt>
                <c:pt idx="46">
                  <c:v>44728</c:v>
                </c:pt>
                <c:pt idx="47">
                  <c:v>44729</c:v>
                </c:pt>
                <c:pt idx="48">
                  <c:v>44730</c:v>
                </c:pt>
                <c:pt idx="49">
                  <c:v>44731</c:v>
                </c:pt>
                <c:pt idx="50">
                  <c:v>44732</c:v>
                </c:pt>
                <c:pt idx="51">
                  <c:v>44733</c:v>
                </c:pt>
                <c:pt idx="52">
                  <c:v>44734</c:v>
                </c:pt>
                <c:pt idx="53">
                  <c:v>44735</c:v>
                </c:pt>
                <c:pt idx="54">
                  <c:v>44736</c:v>
                </c:pt>
                <c:pt idx="55">
                  <c:v>44737</c:v>
                </c:pt>
                <c:pt idx="56">
                  <c:v>44738</c:v>
                </c:pt>
                <c:pt idx="57">
                  <c:v>44739</c:v>
                </c:pt>
                <c:pt idx="58">
                  <c:v>44740</c:v>
                </c:pt>
                <c:pt idx="59">
                  <c:v>44741</c:v>
                </c:pt>
                <c:pt idx="60">
                  <c:v>44742</c:v>
                </c:pt>
              </c:numCache>
            </c:numRef>
          </c:cat>
          <c:val>
            <c:numRef>
              <c:f>Sheet1!$D$2:$D$62</c:f>
              <c:numCache>
                <c:formatCode>0.00</c:formatCode>
                <c:ptCount val="61"/>
                <c:pt idx="0">
                  <c:v>806213404.64999998</c:v>
                </c:pt>
                <c:pt idx="1">
                  <c:v>806213404.64999998</c:v>
                </c:pt>
                <c:pt idx="2">
                  <c:v>806213404.64999998</c:v>
                </c:pt>
                <c:pt idx="3">
                  <c:v>806213404.64999998</c:v>
                </c:pt>
                <c:pt idx="4">
                  <c:v>806213404.64999998</c:v>
                </c:pt>
                <c:pt idx="5">
                  <c:v>0</c:v>
                </c:pt>
                <c:pt idx="6">
                  <c:v>0</c:v>
                </c:pt>
                <c:pt idx="7">
                  <c:v>0</c:v>
                </c:pt>
                <c:pt idx="8">
                  <c:v>0</c:v>
                </c:pt>
                <c:pt idx="9">
                  <c:v>0</c:v>
                </c:pt>
                <c:pt idx="10">
                  <c:v>0</c:v>
                </c:pt>
                <c:pt idx="11">
                  <c:v>329560706.91000003</c:v>
                </c:pt>
                <c:pt idx="12">
                  <c:v>283007018.05000001</c:v>
                </c:pt>
                <c:pt idx="13">
                  <c:v>283007018.05000001</c:v>
                </c:pt>
                <c:pt idx="14">
                  <c:v>283007018.05000001</c:v>
                </c:pt>
                <c:pt idx="15">
                  <c:v>283007018.05000001</c:v>
                </c:pt>
                <c:pt idx="16">
                  <c:v>283007018.05000001</c:v>
                </c:pt>
                <c:pt idx="17">
                  <c:v>283007018.05000001</c:v>
                </c:pt>
                <c:pt idx="18">
                  <c:v>1289249243.0999999</c:v>
                </c:pt>
                <c:pt idx="19">
                  <c:v>808525947.25999999</c:v>
                </c:pt>
                <c:pt idx="20">
                  <c:v>808525947.25999999</c:v>
                </c:pt>
                <c:pt idx="21">
                  <c:v>808525947.25999999</c:v>
                </c:pt>
                <c:pt idx="22">
                  <c:v>808525947.25999999</c:v>
                </c:pt>
                <c:pt idx="23">
                  <c:v>808525947.25999999</c:v>
                </c:pt>
                <c:pt idx="24">
                  <c:v>808525947.25999999</c:v>
                </c:pt>
                <c:pt idx="25">
                  <c:v>808525947.25999999</c:v>
                </c:pt>
                <c:pt idx="26">
                  <c:v>808525947.25999999</c:v>
                </c:pt>
                <c:pt idx="27">
                  <c:v>808525947.25999999</c:v>
                </c:pt>
                <c:pt idx="28">
                  <c:v>808525947.25999999</c:v>
                </c:pt>
                <c:pt idx="29">
                  <c:v>808525947.25999999</c:v>
                </c:pt>
                <c:pt idx="30">
                  <c:v>808525947.25999999</c:v>
                </c:pt>
                <c:pt idx="31">
                  <c:v>808525947.29999995</c:v>
                </c:pt>
                <c:pt idx="32">
                  <c:v>808525947.29999995</c:v>
                </c:pt>
                <c:pt idx="33">
                  <c:v>0</c:v>
                </c:pt>
                <c:pt idx="34">
                  <c:v>0</c:v>
                </c:pt>
                <c:pt idx="35">
                  <c:v>0</c:v>
                </c:pt>
                <c:pt idx="36">
                  <c:v>0</c:v>
                </c:pt>
                <c:pt idx="37">
                  <c:v>0</c:v>
                </c:pt>
                <c:pt idx="38">
                  <c:v>0</c:v>
                </c:pt>
                <c:pt idx="39">
                  <c:v>332517957</c:v>
                </c:pt>
                <c:pt idx="40">
                  <c:v>269019561.5</c:v>
                </c:pt>
                <c:pt idx="41">
                  <c:v>269019561.5</c:v>
                </c:pt>
                <c:pt idx="42">
                  <c:v>269019561.5</c:v>
                </c:pt>
                <c:pt idx="43">
                  <c:v>269019561.5</c:v>
                </c:pt>
                <c:pt idx="44">
                  <c:v>269019561.5</c:v>
                </c:pt>
                <c:pt idx="45">
                  <c:v>269019561.5</c:v>
                </c:pt>
                <c:pt idx="46">
                  <c:v>1193241748</c:v>
                </c:pt>
                <c:pt idx="47">
                  <c:v>766050421.20000005</c:v>
                </c:pt>
                <c:pt idx="48">
                  <c:v>766050421.20000005</c:v>
                </c:pt>
                <c:pt idx="49">
                  <c:v>766050421.20000005</c:v>
                </c:pt>
                <c:pt idx="50">
                  <c:v>766050421.20000005</c:v>
                </c:pt>
                <c:pt idx="51">
                  <c:v>766050421.20000005</c:v>
                </c:pt>
                <c:pt idx="52">
                  <c:v>766050421.20000005</c:v>
                </c:pt>
                <c:pt idx="53">
                  <c:v>766050421.20000005</c:v>
                </c:pt>
                <c:pt idx="54">
                  <c:v>766050421.20000005</c:v>
                </c:pt>
                <c:pt idx="55">
                  <c:v>766050421.20000005</c:v>
                </c:pt>
                <c:pt idx="56">
                  <c:v>766050421.20000005</c:v>
                </c:pt>
                <c:pt idx="57">
                  <c:v>766050421.20000005</c:v>
                </c:pt>
                <c:pt idx="58">
                  <c:v>766050421.20000005</c:v>
                </c:pt>
                <c:pt idx="59">
                  <c:v>766050421.20000005</c:v>
                </c:pt>
                <c:pt idx="60">
                  <c:v>766050421.20000005</c:v>
                </c:pt>
              </c:numCache>
            </c:numRef>
          </c:val>
          <c:extLst>
            <c:ext xmlns:c16="http://schemas.microsoft.com/office/drawing/2014/chart" uri="{C3380CC4-5D6E-409C-BE32-E72D297353CC}">
              <c16:uniqueId val="{00000001-D721-43ED-9415-E4ACC8B4CD0C}"/>
            </c:ext>
          </c:extLst>
        </c:ser>
        <c:ser>
          <c:idx val="2"/>
          <c:order val="2"/>
          <c:tx>
            <c:strRef>
              <c:f>Sheet1!$E$1</c:f>
              <c:strCache>
                <c:ptCount val="1"/>
                <c:pt idx="0">
                  <c:v> DAM EXPOSURE </c:v>
                </c:pt>
              </c:strCache>
            </c:strRef>
          </c:tx>
          <c:spPr>
            <a:solidFill>
              <a:srgbClr val="335F82"/>
            </a:solidFill>
            <a:ln w="25400">
              <a:noFill/>
            </a:ln>
            <a:effectLst/>
          </c:spPr>
          <c:val>
            <c:numRef>
              <c:f>Sheet1!$E$2:$E$62</c:f>
              <c:numCache>
                <c:formatCode>_(* #,##0.00_);_(* \(#,##0.00\);_(* "-"??_);_(@_)</c:formatCode>
                <c:ptCount val="61"/>
                <c:pt idx="0">
                  <c:v>357135437.61000007</c:v>
                </c:pt>
                <c:pt idx="1">
                  <c:v>366142500.42000026</c:v>
                </c:pt>
                <c:pt idx="2">
                  <c:v>384313109.35999984</c:v>
                </c:pt>
                <c:pt idx="3">
                  <c:v>416752212.11000001</c:v>
                </c:pt>
                <c:pt idx="4">
                  <c:v>402363662.17000002</c:v>
                </c:pt>
                <c:pt idx="5">
                  <c:v>500898667.40000015</c:v>
                </c:pt>
                <c:pt idx="6">
                  <c:v>447103082.39999992</c:v>
                </c:pt>
                <c:pt idx="7">
                  <c:v>480027446.46000004</c:v>
                </c:pt>
                <c:pt idx="8">
                  <c:v>479293383.22000021</c:v>
                </c:pt>
                <c:pt idx="9">
                  <c:v>430213204.49000001</c:v>
                </c:pt>
                <c:pt idx="10">
                  <c:v>447988404.08999979</c:v>
                </c:pt>
                <c:pt idx="11">
                  <c:v>486072389.53999996</c:v>
                </c:pt>
                <c:pt idx="12">
                  <c:v>547380752.21000016</c:v>
                </c:pt>
                <c:pt idx="13">
                  <c:v>519984686.13999993</c:v>
                </c:pt>
                <c:pt idx="14">
                  <c:v>596855465.8299998</c:v>
                </c:pt>
                <c:pt idx="15">
                  <c:v>516500979.62000012</c:v>
                </c:pt>
                <c:pt idx="16">
                  <c:v>520189289.0799998</c:v>
                </c:pt>
                <c:pt idx="17">
                  <c:v>546668179.64999998</c:v>
                </c:pt>
                <c:pt idx="18">
                  <c:v>499044202.85000002</c:v>
                </c:pt>
                <c:pt idx="19">
                  <c:v>490615697.09000015</c:v>
                </c:pt>
                <c:pt idx="20">
                  <c:v>489937541.44000018</c:v>
                </c:pt>
                <c:pt idx="21">
                  <c:v>409684057.56999987</c:v>
                </c:pt>
                <c:pt idx="22">
                  <c:v>404852404.78000003</c:v>
                </c:pt>
                <c:pt idx="23">
                  <c:v>411498982.95999998</c:v>
                </c:pt>
                <c:pt idx="24">
                  <c:v>409848966.29000008</c:v>
                </c:pt>
                <c:pt idx="25">
                  <c:v>438395365.60999984</c:v>
                </c:pt>
                <c:pt idx="26">
                  <c:v>489546497.67999959</c:v>
                </c:pt>
                <c:pt idx="27">
                  <c:v>672837956.43999994</c:v>
                </c:pt>
                <c:pt idx="28">
                  <c:v>631617080.1099999</c:v>
                </c:pt>
                <c:pt idx="29">
                  <c:v>589947436.61999941</c:v>
                </c:pt>
                <c:pt idx="30">
                  <c:v>614386887.3499999</c:v>
                </c:pt>
                <c:pt idx="31">
                  <c:v>686461341.37000024</c:v>
                </c:pt>
                <c:pt idx="32">
                  <c:v>415947685.61999989</c:v>
                </c:pt>
                <c:pt idx="33">
                  <c:v>407193473.87</c:v>
                </c:pt>
                <c:pt idx="34">
                  <c:v>400902388.31000006</c:v>
                </c:pt>
                <c:pt idx="35">
                  <c:v>406855133.6699999</c:v>
                </c:pt>
                <c:pt idx="36">
                  <c:v>500463834.44</c:v>
                </c:pt>
                <c:pt idx="37">
                  <c:v>506692622.23999989</c:v>
                </c:pt>
                <c:pt idx="38">
                  <c:v>492584637.95000017</c:v>
                </c:pt>
                <c:pt idx="39">
                  <c:v>496427813.74000025</c:v>
                </c:pt>
                <c:pt idx="40">
                  <c:v>524759548.57999986</c:v>
                </c:pt>
                <c:pt idx="41">
                  <c:v>497776229.85000026</c:v>
                </c:pt>
                <c:pt idx="42">
                  <c:v>494076210.09000009</c:v>
                </c:pt>
                <c:pt idx="43">
                  <c:v>509982581.02999973</c:v>
                </c:pt>
                <c:pt idx="44">
                  <c:v>457564681.95999992</c:v>
                </c:pt>
                <c:pt idx="45">
                  <c:v>478034793.47000027</c:v>
                </c:pt>
                <c:pt idx="46">
                  <c:v>422936913.19999981</c:v>
                </c:pt>
                <c:pt idx="47">
                  <c:v>427808744.19999993</c:v>
                </c:pt>
                <c:pt idx="48">
                  <c:v>388284480.48000008</c:v>
                </c:pt>
                <c:pt idx="49">
                  <c:v>385059752.84000009</c:v>
                </c:pt>
                <c:pt idx="50">
                  <c:v>409107800.3599999</c:v>
                </c:pt>
                <c:pt idx="51">
                  <c:v>406705828.21999991</c:v>
                </c:pt>
                <c:pt idx="52">
                  <c:v>455489542.36999977</c:v>
                </c:pt>
                <c:pt idx="53">
                  <c:v>514853846.71999991</c:v>
                </c:pt>
                <c:pt idx="54">
                  <c:v>451865949.00999987</c:v>
                </c:pt>
                <c:pt idx="55">
                  <c:v>407685253.61999995</c:v>
                </c:pt>
                <c:pt idx="56">
                  <c:v>379178484.88</c:v>
                </c:pt>
                <c:pt idx="57">
                  <c:v>357340585.30000007</c:v>
                </c:pt>
                <c:pt idx="58">
                  <c:v>375325205.05000019</c:v>
                </c:pt>
                <c:pt idx="59">
                  <c:v>344984262.40000004</c:v>
                </c:pt>
                <c:pt idx="60">
                  <c:v>567448199.67000031</c:v>
                </c:pt>
              </c:numCache>
            </c:numRef>
          </c:val>
          <c:extLst>
            <c:ext xmlns:c16="http://schemas.microsoft.com/office/drawing/2014/chart" uri="{C3380CC4-5D6E-409C-BE32-E72D297353CC}">
              <c16:uniqueId val="{00000002-D721-43ED-9415-E4ACC8B4CD0C}"/>
            </c:ext>
          </c:extLst>
        </c:ser>
        <c:ser>
          <c:idx val="3"/>
          <c:order val="3"/>
          <c:tx>
            <c:strRef>
              <c:f>Sheet1!$F$1</c:f>
              <c:strCache>
                <c:ptCount val="1"/>
                <c:pt idx="0">
                  <c:v>DISCRETIONARY COLLATERAL</c:v>
                </c:pt>
              </c:strCache>
            </c:strRef>
          </c:tx>
          <c:spPr>
            <a:solidFill>
              <a:srgbClr val="33BED2"/>
            </a:solidFill>
            <a:ln>
              <a:noFill/>
            </a:ln>
            <a:effectLst/>
          </c:spPr>
          <c:cat>
            <c:numRef>
              <c:f>Sheet1!$A$2:$A$62</c:f>
              <c:numCache>
                <c:formatCode>m/d/yyyy</c:formatCode>
                <c:ptCount val="61"/>
                <c:pt idx="0">
                  <c:v>44682</c:v>
                </c:pt>
                <c:pt idx="1">
                  <c:v>44683</c:v>
                </c:pt>
                <c:pt idx="2">
                  <c:v>44684</c:v>
                </c:pt>
                <c:pt idx="3">
                  <c:v>44685</c:v>
                </c:pt>
                <c:pt idx="4">
                  <c:v>44686</c:v>
                </c:pt>
                <c:pt idx="5">
                  <c:v>44687</c:v>
                </c:pt>
                <c:pt idx="6">
                  <c:v>44688</c:v>
                </c:pt>
                <c:pt idx="7">
                  <c:v>44689</c:v>
                </c:pt>
                <c:pt idx="8">
                  <c:v>44690</c:v>
                </c:pt>
                <c:pt idx="9">
                  <c:v>44691</c:v>
                </c:pt>
                <c:pt idx="10">
                  <c:v>44692</c:v>
                </c:pt>
                <c:pt idx="11">
                  <c:v>44693</c:v>
                </c:pt>
                <c:pt idx="12">
                  <c:v>44694</c:v>
                </c:pt>
                <c:pt idx="13">
                  <c:v>44695</c:v>
                </c:pt>
                <c:pt idx="14">
                  <c:v>44696</c:v>
                </c:pt>
                <c:pt idx="15">
                  <c:v>44697</c:v>
                </c:pt>
                <c:pt idx="16">
                  <c:v>44698</c:v>
                </c:pt>
                <c:pt idx="17">
                  <c:v>44699</c:v>
                </c:pt>
                <c:pt idx="18">
                  <c:v>44700</c:v>
                </c:pt>
                <c:pt idx="19">
                  <c:v>44701</c:v>
                </c:pt>
                <c:pt idx="20">
                  <c:v>44702</c:v>
                </c:pt>
                <c:pt idx="21">
                  <c:v>44703</c:v>
                </c:pt>
                <c:pt idx="22">
                  <c:v>44704</c:v>
                </c:pt>
                <c:pt idx="23">
                  <c:v>44705</c:v>
                </c:pt>
                <c:pt idx="24">
                  <c:v>44706</c:v>
                </c:pt>
                <c:pt idx="25">
                  <c:v>44707</c:v>
                </c:pt>
                <c:pt idx="26">
                  <c:v>44708</c:v>
                </c:pt>
                <c:pt idx="27">
                  <c:v>44709</c:v>
                </c:pt>
                <c:pt idx="28">
                  <c:v>44710</c:v>
                </c:pt>
                <c:pt idx="29">
                  <c:v>44711</c:v>
                </c:pt>
                <c:pt idx="30">
                  <c:v>44712</c:v>
                </c:pt>
                <c:pt idx="31">
                  <c:v>44713</c:v>
                </c:pt>
                <c:pt idx="32">
                  <c:v>44714</c:v>
                </c:pt>
                <c:pt idx="33">
                  <c:v>44715</c:v>
                </c:pt>
                <c:pt idx="34">
                  <c:v>44716</c:v>
                </c:pt>
                <c:pt idx="35">
                  <c:v>44717</c:v>
                </c:pt>
                <c:pt idx="36">
                  <c:v>44718</c:v>
                </c:pt>
                <c:pt idx="37">
                  <c:v>44719</c:v>
                </c:pt>
                <c:pt idx="38">
                  <c:v>44720</c:v>
                </c:pt>
                <c:pt idx="39">
                  <c:v>44721</c:v>
                </c:pt>
                <c:pt idx="40">
                  <c:v>44722</c:v>
                </c:pt>
                <c:pt idx="41">
                  <c:v>44723</c:v>
                </c:pt>
                <c:pt idx="42">
                  <c:v>44724</c:v>
                </c:pt>
                <c:pt idx="43">
                  <c:v>44725</c:v>
                </c:pt>
                <c:pt idx="44">
                  <c:v>44726</c:v>
                </c:pt>
                <c:pt idx="45">
                  <c:v>44727</c:v>
                </c:pt>
                <c:pt idx="46">
                  <c:v>44728</c:v>
                </c:pt>
                <c:pt idx="47">
                  <c:v>44729</c:v>
                </c:pt>
                <c:pt idx="48">
                  <c:v>44730</c:v>
                </c:pt>
                <c:pt idx="49">
                  <c:v>44731</c:v>
                </c:pt>
                <c:pt idx="50">
                  <c:v>44732</c:v>
                </c:pt>
                <c:pt idx="51">
                  <c:v>44733</c:v>
                </c:pt>
                <c:pt idx="52">
                  <c:v>44734</c:v>
                </c:pt>
                <c:pt idx="53">
                  <c:v>44735</c:v>
                </c:pt>
                <c:pt idx="54">
                  <c:v>44736</c:v>
                </c:pt>
                <c:pt idx="55">
                  <c:v>44737</c:v>
                </c:pt>
                <c:pt idx="56">
                  <c:v>44738</c:v>
                </c:pt>
                <c:pt idx="57">
                  <c:v>44739</c:v>
                </c:pt>
                <c:pt idx="58">
                  <c:v>44740</c:v>
                </c:pt>
                <c:pt idx="59">
                  <c:v>44741</c:v>
                </c:pt>
                <c:pt idx="60">
                  <c:v>44742</c:v>
                </c:pt>
              </c:numCache>
            </c:numRef>
          </c:cat>
          <c:val>
            <c:numRef>
              <c:f>Sheet1!$F$2:$F$62</c:f>
              <c:numCache>
                <c:formatCode>_(* #,##0.00_);_(* \(#,##0.00\);_(* "-"??_);_(@_)</c:formatCode>
                <c:ptCount val="61"/>
                <c:pt idx="0">
                  <c:v>1583281285.04</c:v>
                </c:pt>
                <c:pt idx="1">
                  <c:v>1573791982.1299994</c:v>
                </c:pt>
                <c:pt idx="2">
                  <c:v>1522367281.1900003</c:v>
                </c:pt>
                <c:pt idx="3">
                  <c:v>1753745399.5399995</c:v>
                </c:pt>
                <c:pt idx="4">
                  <c:v>1924858832.3799996</c:v>
                </c:pt>
                <c:pt idx="5">
                  <c:v>2769028737.4000001</c:v>
                </c:pt>
                <c:pt idx="6">
                  <c:v>3011793846.4000001</c:v>
                </c:pt>
                <c:pt idx="7">
                  <c:v>2964526889.7400002</c:v>
                </c:pt>
                <c:pt idx="8">
                  <c:v>2963484352.1799998</c:v>
                </c:pt>
                <c:pt idx="9">
                  <c:v>2991459353.9099998</c:v>
                </c:pt>
                <c:pt idx="10">
                  <c:v>2565065324.6100006</c:v>
                </c:pt>
                <c:pt idx="11">
                  <c:v>2346522773.9500008</c:v>
                </c:pt>
                <c:pt idx="12">
                  <c:v>2395587134.7399998</c:v>
                </c:pt>
                <c:pt idx="13">
                  <c:v>2342306715.71</c:v>
                </c:pt>
                <c:pt idx="14">
                  <c:v>2250387302.8199997</c:v>
                </c:pt>
                <c:pt idx="15">
                  <c:v>2611873616.5299997</c:v>
                </c:pt>
                <c:pt idx="16">
                  <c:v>2634275838.9699993</c:v>
                </c:pt>
                <c:pt idx="17">
                  <c:v>2630228045.8999996</c:v>
                </c:pt>
                <c:pt idx="18">
                  <c:v>1726863752.4500008</c:v>
                </c:pt>
                <c:pt idx="19">
                  <c:v>2287685143.75</c:v>
                </c:pt>
                <c:pt idx="20">
                  <c:v>2322421455.4999995</c:v>
                </c:pt>
                <c:pt idx="21">
                  <c:v>2385793553.6700001</c:v>
                </c:pt>
                <c:pt idx="22">
                  <c:v>2098957765.0600002</c:v>
                </c:pt>
                <c:pt idx="23">
                  <c:v>2097859659.4800005</c:v>
                </c:pt>
                <c:pt idx="24">
                  <c:v>2099068843.9499998</c:v>
                </c:pt>
                <c:pt idx="25">
                  <c:v>1965516549.6299999</c:v>
                </c:pt>
                <c:pt idx="26">
                  <c:v>2006932471.26</c:v>
                </c:pt>
                <c:pt idx="27">
                  <c:v>1844231597.4000001</c:v>
                </c:pt>
                <c:pt idx="28">
                  <c:v>1877834220.5300004</c:v>
                </c:pt>
                <c:pt idx="29">
                  <c:v>1916580981.6200004</c:v>
                </c:pt>
                <c:pt idx="30">
                  <c:v>1849669265.3899999</c:v>
                </c:pt>
                <c:pt idx="31">
                  <c:v>1837666412.3299994</c:v>
                </c:pt>
                <c:pt idx="32">
                  <c:v>2003571347.0799999</c:v>
                </c:pt>
                <c:pt idx="33">
                  <c:v>2686256952.1300001</c:v>
                </c:pt>
                <c:pt idx="34">
                  <c:v>2631449327.6900001</c:v>
                </c:pt>
                <c:pt idx="35">
                  <c:v>2581384600.3299999</c:v>
                </c:pt>
                <c:pt idx="36">
                  <c:v>2423019226.5599999</c:v>
                </c:pt>
                <c:pt idx="37">
                  <c:v>2659791632.7600002</c:v>
                </c:pt>
                <c:pt idx="38">
                  <c:v>3021424757.0499997</c:v>
                </c:pt>
                <c:pt idx="39">
                  <c:v>2633908203.2599998</c:v>
                </c:pt>
                <c:pt idx="40">
                  <c:v>2850572346.9200001</c:v>
                </c:pt>
                <c:pt idx="41">
                  <c:v>2853864143.6499996</c:v>
                </c:pt>
                <c:pt idx="42">
                  <c:v>2827150760.4099998</c:v>
                </c:pt>
                <c:pt idx="43">
                  <c:v>2766972939.4700003</c:v>
                </c:pt>
                <c:pt idx="44">
                  <c:v>2746903611.54</c:v>
                </c:pt>
                <c:pt idx="45">
                  <c:v>2941793910.0299997</c:v>
                </c:pt>
                <c:pt idx="46">
                  <c:v>2223199367.8000002</c:v>
                </c:pt>
                <c:pt idx="47">
                  <c:v>2551213936.6000004</c:v>
                </c:pt>
                <c:pt idx="48">
                  <c:v>2530617169.3200002</c:v>
                </c:pt>
                <c:pt idx="49">
                  <c:v>2510500977.96</c:v>
                </c:pt>
                <c:pt idx="50">
                  <c:v>2489886442.4400005</c:v>
                </c:pt>
                <c:pt idx="51">
                  <c:v>2359204565.5800004</c:v>
                </c:pt>
                <c:pt idx="52">
                  <c:v>2280517768.4300003</c:v>
                </c:pt>
                <c:pt idx="53">
                  <c:v>2309571385.0800004</c:v>
                </c:pt>
                <c:pt idx="54">
                  <c:v>2429281314.7900004</c:v>
                </c:pt>
                <c:pt idx="55">
                  <c:v>2578046939.1800003</c:v>
                </c:pt>
                <c:pt idx="56">
                  <c:v>2590320252.9200001</c:v>
                </c:pt>
                <c:pt idx="57">
                  <c:v>2418716061.5</c:v>
                </c:pt>
                <c:pt idx="58">
                  <c:v>2324219759.75</c:v>
                </c:pt>
                <c:pt idx="59">
                  <c:v>2323807234.4000001</c:v>
                </c:pt>
                <c:pt idx="60">
                  <c:v>2099207711.1299999</c:v>
                </c:pt>
              </c:numCache>
            </c:numRef>
          </c:val>
          <c:extLst>
            <c:ext xmlns:c16="http://schemas.microsoft.com/office/drawing/2014/chart" uri="{C3380CC4-5D6E-409C-BE32-E72D297353CC}">
              <c16:uniqueId val="{00000003-D721-43ED-9415-E4ACC8B4CD0C}"/>
            </c:ext>
          </c:extLst>
        </c:ser>
        <c:dLbls>
          <c:showLegendKey val="0"/>
          <c:showVal val="0"/>
          <c:showCatName val="0"/>
          <c:showSerName val="0"/>
          <c:showPercent val="0"/>
          <c:showBubbleSize val="0"/>
        </c:dLbls>
        <c:axId val="1357326303"/>
        <c:axId val="1357331295"/>
      </c:areaChart>
      <c:dateAx>
        <c:axId val="1357326303"/>
        <c:scaling>
          <c:orientation val="minMax"/>
        </c:scaling>
        <c:delete val="0"/>
        <c:axPos val="b"/>
        <c:numFmt formatCode="m/d;@" sourceLinked="0"/>
        <c:majorTickMark val="out"/>
        <c:minorTickMark val="none"/>
        <c:tickLblPos val="nextTo"/>
        <c:spPr>
          <a:noFill/>
          <a:ln w="9525" cap="flat" cmpd="sng" algn="ctr">
            <a:solidFill>
              <a:schemeClr val="tx1">
                <a:lumMod val="15000"/>
                <a:lumOff val="85000"/>
              </a:schemeClr>
            </a:solidFill>
            <a:round/>
          </a:ln>
          <a:effectLst/>
        </c:spPr>
        <c:txPr>
          <a:bodyPr rot="-2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7331295"/>
        <c:crosses val="autoZero"/>
        <c:auto val="1"/>
        <c:lblOffset val="100"/>
        <c:baseTimeUnit val="days"/>
      </c:dateAx>
      <c:valAx>
        <c:axId val="13573312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7326303"/>
        <c:crosses val="autoZero"/>
        <c:crossBetween val="midCat"/>
        <c:dispUnits>
          <c:builtInUnit val="millions"/>
          <c:dispUnitsLbl>
            <c:layout>
              <c:manualLayout>
                <c:xMode val="edge"/>
                <c:yMode val="edge"/>
                <c:x val="1.9035257193303786E-2"/>
                <c:y val="0.37420981126786435"/>
              </c:manualLayout>
            </c:layout>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Millions in $</a:t>
                  </a:r>
                </a:p>
              </c:rich>
            </c:tx>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C47D-1CE2-413C-A42F-8013714F2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07C4D-CD50-4CA7-9D6D-C74188DC9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C129DF-DA0A-40DD-8EDE-43AD685CB7CE}"/>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5" name="Footer Placeholder 4">
            <a:extLst>
              <a:ext uri="{FF2B5EF4-FFF2-40B4-BE49-F238E27FC236}">
                <a16:creationId xmlns:a16="http://schemas.microsoft.com/office/drawing/2014/main" id="{8B05FF23-8721-4E50-9DB4-20ED06D5A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DB3B2-2A1F-44BC-9111-A1D27F52FBEC}"/>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705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61E69-42CD-471D-A39A-834B27B9F1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33CD8B-8404-4BB7-96C6-40E36052F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FA3DC2-DB8D-4909-A2E2-74461866D164}"/>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5" name="Footer Placeholder 4">
            <a:extLst>
              <a:ext uri="{FF2B5EF4-FFF2-40B4-BE49-F238E27FC236}">
                <a16:creationId xmlns:a16="http://schemas.microsoft.com/office/drawing/2014/main" id="{8696C78D-DAB0-4909-8606-E3266B8E03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C8A75-AFEC-4D12-AE5F-9D8A48AAC6C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59630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76F8D-2037-47E3-A74E-9F58D57FA9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CD6158-56FA-4493-85BC-EDAE355B8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CF1E7-CAA8-45D4-9B3A-CA9237B6EFE2}"/>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5" name="Footer Placeholder 4">
            <a:extLst>
              <a:ext uri="{FF2B5EF4-FFF2-40B4-BE49-F238E27FC236}">
                <a16:creationId xmlns:a16="http://schemas.microsoft.com/office/drawing/2014/main" id="{F81CAD08-FCEF-4563-88A3-581A8F5C6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526FC-3564-4B0B-8D72-A68AF20C3F6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6490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2DCE-F78D-4EC9-ABAB-28F5A10AB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100DF-D0D1-4870-8CC2-79C1063762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16D3A-2552-4982-87E0-6AC0BE19A0DE}"/>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5" name="Footer Placeholder 4">
            <a:extLst>
              <a:ext uri="{FF2B5EF4-FFF2-40B4-BE49-F238E27FC236}">
                <a16:creationId xmlns:a16="http://schemas.microsoft.com/office/drawing/2014/main" id="{02CEE84A-E2E9-40A8-9FDB-90A5D9F0F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7B279D-5085-42A1-856E-63D32778F2A0}"/>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40904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CF7CC-4CD2-4B1C-8453-7BEE19D19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6D56FC-1A31-4323-8F73-C89060302D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BD6E0-1DFB-4B60-A053-A170DF8B7F11}"/>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5" name="Footer Placeholder 4">
            <a:extLst>
              <a:ext uri="{FF2B5EF4-FFF2-40B4-BE49-F238E27FC236}">
                <a16:creationId xmlns:a16="http://schemas.microsoft.com/office/drawing/2014/main" id="{1EA3AD3E-67D1-455F-BAD9-D7DA783A0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70BC51-D5C9-4B30-95CA-EAA0499CB0C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83633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7D2C-6F0C-4A8F-8CD6-1C89C10EF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46E5BE-69D6-4DBC-A6B8-4D26A3214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2FF47-CC70-454A-9EEB-76C9F6F48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112FC-912B-47EE-AB68-C65BADCC4521}"/>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6" name="Footer Placeholder 5">
            <a:extLst>
              <a:ext uri="{FF2B5EF4-FFF2-40B4-BE49-F238E27FC236}">
                <a16:creationId xmlns:a16="http://schemas.microsoft.com/office/drawing/2014/main" id="{EEEF5D72-9E90-4871-B27B-DB93FD2AEF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BC402-678A-4537-B63D-33B3B3EF50F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86101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6BDB-20CF-41C9-8C2E-E7984E47F6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CBE24-03BD-401E-AF3A-0EE17F030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9F3812-3F85-42D9-B48C-860D5CE524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3F69C-BC30-4D1A-BD5F-A02331E56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5E5BE-B11C-4EF7-BF12-344BE0C116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312F1B-DDB6-47D7-9555-F899EA1B07AE}"/>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8" name="Footer Placeholder 7">
            <a:extLst>
              <a:ext uri="{FF2B5EF4-FFF2-40B4-BE49-F238E27FC236}">
                <a16:creationId xmlns:a16="http://schemas.microsoft.com/office/drawing/2014/main" id="{52FDB4BD-54B7-414D-8D5D-4C6F1482C5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73657D-6647-4119-B3E0-ED7719D0B39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079345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6D78-0C5D-436E-8219-CDECD9AA9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E3232-DE48-4131-9CF3-F43D8AFBFD33}"/>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4" name="Footer Placeholder 3">
            <a:extLst>
              <a:ext uri="{FF2B5EF4-FFF2-40B4-BE49-F238E27FC236}">
                <a16:creationId xmlns:a16="http://schemas.microsoft.com/office/drawing/2014/main" id="{077B1F46-0693-49A5-804C-09C59CF847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6DF0D1-E545-41C5-A2AA-1DCE3FCC607B}"/>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74631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35D95-6F31-416C-B0E4-CFEB563D368F}"/>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3" name="Footer Placeholder 2">
            <a:extLst>
              <a:ext uri="{FF2B5EF4-FFF2-40B4-BE49-F238E27FC236}">
                <a16:creationId xmlns:a16="http://schemas.microsoft.com/office/drawing/2014/main" id="{F7F940D4-DA7E-4AC1-93C7-03A3C96398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7B732E-5E4D-41F4-A80A-60C86E08D272}"/>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46590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0511-6355-491A-9294-E83850FAB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0C296-91D3-4B69-9911-4CA851AC6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57B1D9-CB14-4619-9781-70C316F9E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3FE32-930F-4B4E-8BFC-F7857599B6C7}"/>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6" name="Footer Placeholder 5">
            <a:extLst>
              <a:ext uri="{FF2B5EF4-FFF2-40B4-BE49-F238E27FC236}">
                <a16:creationId xmlns:a16="http://schemas.microsoft.com/office/drawing/2014/main" id="{D6F6187B-0564-4277-9C02-75884F059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848283-9961-4E4A-91E5-99EA941C3FD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81479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C3FF-D6EE-4B9F-8657-B9AB324AAF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446719-2938-426F-AE45-7A3751F3E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0DB69C-35A0-4C97-A518-A33EA665E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C9F4C-0612-4E19-BE76-9BADA7BF75FC}"/>
              </a:ext>
            </a:extLst>
          </p:cNvPr>
          <p:cNvSpPr>
            <a:spLocks noGrp="1"/>
          </p:cNvSpPr>
          <p:nvPr>
            <p:ph type="dt" sz="half" idx="10"/>
          </p:nvPr>
        </p:nvSpPr>
        <p:spPr/>
        <p:txBody>
          <a:bodyPr/>
          <a:lstStyle/>
          <a:p>
            <a:fld id="{888D4F99-19F7-4184-8A3F-7D883BAD107F}" type="datetimeFigureOut">
              <a:rPr lang="en-US" smtClean="0"/>
              <a:t>8/1/2022</a:t>
            </a:fld>
            <a:endParaRPr lang="en-US"/>
          </a:p>
        </p:txBody>
      </p:sp>
      <p:sp>
        <p:nvSpPr>
          <p:cNvPr id="6" name="Footer Placeholder 5">
            <a:extLst>
              <a:ext uri="{FF2B5EF4-FFF2-40B4-BE49-F238E27FC236}">
                <a16:creationId xmlns:a16="http://schemas.microsoft.com/office/drawing/2014/main" id="{00AB30CC-324D-4DAF-97B6-3F518EFD7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8BE4-61DF-44F6-8ABC-FE001CAEED3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5179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C4691-FAB5-44C7-991C-E554C5C1B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4B742-645D-46C5-A3C8-66AD51BDF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D426-6B3B-4947-A9ED-9A343CBB7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4F99-19F7-4184-8A3F-7D883BAD107F}" type="datetimeFigureOut">
              <a:rPr lang="en-US" smtClean="0"/>
              <a:t>8/1/2022</a:t>
            </a:fld>
            <a:endParaRPr lang="en-US"/>
          </a:p>
        </p:txBody>
      </p:sp>
      <p:sp>
        <p:nvSpPr>
          <p:cNvPr id="5" name="Footer Placeholder 4">
            <a:extLst>
              <a:ext uri="{FF2B5EF4-FFF2-40B4-BE49-F238E27FC236}">
                <a16:creationId xmlns:a16="http://schemas.microsoft.com/office/drawing/2014/main" id="{C7DEB096-3D66-4D48-8EF0-DDBFA0C52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1052A1-BA78-4A43-BE55-81E1FB45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BDD67-18CD-4D29-9232-B4C42101E495}" type="slidenum">
              <a:rPr lang="en-US" smtClean="0"/>
              <a:t>‹#›</a:t>
            </a:fld>
            <a:endParaRPr lang="en-US"/>
          </a:p>
        </p:txBody>
      </p:sp>
    </p:spTree>
    <p:extLst>
      <p:ext uri="{BB962C8B-B14F-4D97-AF65-F5344CB8AC3E}">
        <p14:creationId xmlns:p14="http://schemas.microsoft.com/office/powerpoint/2010/main" val="186598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3109404" y="5181600"/>
            <a:ext cx="6400800" cy="685800"/>
          </a:xfrm>
        </p:spPr>
        <p:txBody>
          <a:bodyPr>
            <a:normAutofit/>
          </a:bodyPr>
          <a:lstStyle/>
          <a:p>
            <a:r>
              <a:rPr lang="en-US" dirty="0"/>
              <a:t>3 August 2022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3566604" y="3962401"/>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 Direct Energy,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EC8F-2D4F-4A40-B1DE-C737D9B7B006}"/>
              </a:ext>
            </a:extLst>
          </p:cNvPr>
          <p:cNvSpPr>
            <a:spLocks noGrp="1"/>
          </p:cNvSpPr>
          <p:nvPr>
            <p:ph type="title"/>
          </p:nvPr>
        </p:nvSpPr>
        <p:spPr/>
        <p:txBody>
          <a:bodyPr>
            <a:normAutofit fontScale="90000"/>
          </a:bodyPr>
          <a:lstStyle/>
          <a:p>
            <a:pPr algn="ctr"/>
            <a:r>
              <a:rPr lang="en-US" sz="7200" b="1" dirty="0"/>
              <a:t>General Update</a:t>
            </a:r>
            <a:br>
              <a:rPr lang="en-US" sz="4400" b="1" dirty="0"/>
            </a:br>
            <a:endParaRPr lang="en-US" dirty="0"/>
          </a:p>
        </p:txBody>
      </p:sp>
      <p:sp>
        <p:nvSpPr>
          <p:cNvPr id="3" name="Content Placeholder 2">
            <a:extLst>
              <a:ext uri="{FF2B5EF4-FFF2-40B4-BE49-F238E27FC236}">
                <a16:creationId xmlns:a16="http://schemas.microsoft.com/office/drawing/2014/main" id="{3FFE9BD2-307A-4E7D-A5B1-8A2D4D3A467B}"/>
              </a:ext>
            </a:extLst>
          </p:cNvPr>
          <p:cNvSpPr>
            <a:spLocks noGrp="1"/>
          </p:cNvSpPr>
          <p:nvPr>
            <p:ph idx="1"/>
          </p:nvPr>
        </p:nvSpPr>
        <p:spPr/>
        <p:txBody>
          <a:bodyPr>
            <a:noAutofit/>
          </a:bodyPr>
          <a:lstStyle/>
          <a:p>
            <a:pPr marL="457200" lvl="1" indent="0">
              <a:spcBef>
                <a:spcPts val="0"/>
              </a:spcBef>
              <a:buNone/>
              <a:defRPr/>
            </a:pPr>
            <a:endParaRPr lang="en-US" sz="3200" dirty="0"/>
          </a:p>
          <a:p>
            <a:pPr lvl="1">
              <a:spcBef>
                <a:spcPts val="0"/>
              </a:spcBef>
              <a:defRPr/>
            </a:pPr>
            <a:r>
              <a:rPr lang="en-US" sz="3200" dirty="0"/>
              <a:t>20 July 2022 Joint MCWG/CWG WEBEX Meeting</a:t>
            </a:r>
            <a:endParaRPr lang="en-US" sz="3200" dirty="0">
              <a:cs typeface="Arial" panose="020B0604020202020204" pitchFamily="34" charset="0"/>
            </a:endParaRPr>
          </a:p>
          <a:p>
            <a:pPr lvl="1">
              <a:spcBef>
                <a:spcPts val="0"/>
              </a:spcBef>
              <a:defRPr/>
            </a:pPr>
            <a:r>
              <a:rPr lang="en-US" sz="3200" dirty="0">
                <a:cs typeface="Arial" panose="020B0604020202020204" pitchFamily="34" charset="0"/>
              </a:rPr>
              <a:t>No NPRRs reviewed for their credit impacts</a:t>
            </a:r>
          </a:p>
          <a:p>
            <a:pPr lvl="1">
              <a:spcBef>
                <a:spcPts val="0"/>
              </a:spcBef>
              <a:defRPr/>
            </a:pPr>
            <a:r>
              <a:rPr lang="en-US" sz="3200" dirty="0"/>
              <a:t>NPRR 1126 proposal (Seth Cochran covering separately)</a:t>
            </a:r>
          </a:p>
          <a:p>
            <a:pPr lvl="1">
              <a:spcBef>
                <a:spcPts val="0"/>
              </a:spcBef>
              <a:defRPr/>
            </a:pPr>
            <a:r>
              <a:rPr lang="en-US" sz="3200" dirty="0"/>
              <a:t>Draft NPRR from Shams Siddiqi on updated credit calculations</a:t>
            </a:r>
          </a:p>
        </p:txBody>
      </p:sp>
    </p:spTree>
    <p:extLst>
      <p:ext uri="{BB962C8B-B14F-4D97-AF65-F5344CB8AC3E}">
        <p14:creationId xmlns:p14="http://schemas.microsoft.com/office/powerpoint/2010/main" val="271264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p:txBody>
          <a:bodyPr>
            <a:normAutofit/>
          </a:bodyPr>
          <a:lstStyle/>
          <a:p>
            <a:r>
              <a:rPr lang="en-US" dirty="0"/>
              <a:t>Another credit calculation adjustment proposal</a:t>
            </a:r>
          </a:p>
        </p:txBody>
      </p:sp>
      <p:sp>
        <p:nvSpPr>
          <p:cNvPr id="3" name="Content Placeholder 2">
            <a:extLst>
              <a:ext uri="{FF2B5EF4-FFF2-40B4-BE49-F238E27FC236}">
                <a16:creationId xmlns:a16="http://schemas.microsoft.com/office/drawing/2014/main" id="{B7EF5B78-0A57-43F7-8CC1-E447DFEE382E}"/>
              </a:ext>
            </a:extLst>
          </p:cNvPr>
          <p:cNvSpPr>
            <a:spLocks noGrp="1"/>
          </p:cNvSpPr>
          <p:nvPr>
            <p:ph idx="1"/>
          </p:nvPr>
        </p:nvSpPr>
        <p:spPr/>
        <p:txBody>
          <a:bodyPr/>
          <a:lstStyle/>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Calibri" panose="020F0502020204030204" pitchFamily="34" charset="0"/>
              </a:rPr>
              <a:t>Example: DC tie transaction importing into ERCOT. URTA </a:t>
            </a:r>
            <a:r>
              <a:rPr lang="en-US" sz="1800" i="1" dirty="0">
                <a:latin typeface="Calibri" panose="020F0502020204030204" pitchFamily="34" charset="0"/>
                <a:ea typeface="Calibri" panose="020F0502020204030204" pitchFamily="34" charset="0"/>
                <a:cs typeface="Times New Roman" panose="02020603050405020304" pitchFamily="18" charset="0"/>
              </a:rPr>
              <a:t>Unbilled Real-Time Amount</a:t>
            </a:r>
            <a:r>
              <a:rPr lang="en-US" sz="1800" dirty="0">
                <a:latin typeface="Calibri" panose="020F0502020204030204" pitchFamily="34" charset="0"/>
                <a:ea typeface="Calibri" panose="020F0502020204030204" pitchFamily="34" charset="0"/>
                <a:cs typeface="Calibri" panose="020F0502020204030204" pitchFamily="34" charset="0"/>
              </a:rPr>
              <a:t> drives credit requirements and when they’re importing power and ERCOT owes them money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1800" dirty="0" err="1">
                <a:latin typeface="Calibri" panose="020F0502020204030204" pitchFamily="34" charset="0"/>
                <a:ea typeface="Calibri" panose="020F0502020204030204" pitchFamily="34" charset="0"/>
                <a:cs typeface="Times New Roman" panose="02020603050405020304" pitchFamily="18" charset="0"/>
              </a:rPr>
              <a:t>EALt</a:t>
            </a:r>
            <a:r>
              <a:rPr lang="en-US" sz="1800" dirty="0">
                <a:latin typeface="Calibri" panose="020F0502020204030204" pitchFamily="34" charset="0"/>
                <a:ea typeface="Calibri" panose="020F0502020204030204" pitchFamily="34" charset="0"/>
                <a:cs typeface="Times New Roman" panose="02020603050405020304" pitchFamily="18" charset="0"/>
              </a:rPr>
              <a:t> = Max [RFAF * Max {RTLE during the previous </a:t>
            </a:r>
            <a:r>
              <a:rPr lang="en-US" sz="1800" dirty="0" err="1">
                <a:latin typeface="Calibri" panose="020F0502020204030204" pitchFamily="34" charset="0"/>
                <a:ea typeface="Calibri" panose="020F0502020204030204" pitchFamily="34" charset="0"/>
                <a:cs typeface="Times New Roman" panose="02020603050405020304" pitchFamily="18" charset="0"/>
              </a:rPr>
              <a:t>lrt</a:t>
            </a:r>
            <a:r>
              <a:rPr lang="en-US" sz="1800" dirty="0">
                <a:latin typeface="Calibri" panose="020F0502020204030204" pitchFamily="34" charset="0"/>
                <a:ea typeface="Calibri" panose="020F0502020204030204" pitchFamily="34" charset="0"/>
                <a:cs typeface="Times New Roman" panose="02020603050405020304" pitchFamily="18" charset="0"/>
              </a:rPr>
              <a:t> days}, RTLF] + DFAF * DALE + Max [RTLCNS, Max {URTA during the previous </a:t>
            </a:r>
            <a:r>
              <a:rPr lang="en-US" sz="1800" dirty="0" err="1">
                <a:latin typeface="Calibri" panose="020F0502020204030204" pitchFamily="34" charset="0"/>
                <a:ea typeface="Calibri" panose="020F0502020204030204" pitchFamily="34" charset="0"/>
                <a:cs typeface="Times New Roman" panose="02020603050405020304" pitchFamily="18" charset="0"/>
              </a:rPr>
              <a:t>lrt</a:t>
            </a:r>
            <a:r>
              <a:rPr lang="en-US" sz="1800" dirty="0">
                <a:latin typeface="Calibri" panose="020F0502020204030204" pitchFamily="34" charset="0"/>
                <a:ea typeface="Calibri" panose="020F0502020204030204" pitchFamily="34" charset="0"/>
                <a:cs typeface="Times New Roman" panose="02020603050405020304" pitchFamily="18" charset="0"/>
              </a:rPr>
              <a:t> days}] + </a:t>
            </a:r>
            <a:r>
              <a:rPr lang="en-US" sz="1800" dirty="0" err="1">
                <a:latin typeface="Calibri" panose="020F0502020204030204" pitchFamily="34" charset="0"/>
                <a:ea typeface="Calibri" panose="020F0502020204030204" pitchFamily="34" charset="0"/>
                <a:cs typeface="Times New Roman" panose="02020603050405020304" pitchFamily="18" charset="0"/>
              </a:rPr>
              <a:t>OUTt</a:t>
            </a:r>
            <a:r>
              <a:rPr lang="en-US" sz="1800" dirty="0">
                <a:latin typeface="Calibri" panose="020F0502020204030204" pitchFamily="34" charset="0"/>
                <a:ea typeface="Calibri" panose="020F0502020204030204" pitchFamily="34" charset="0"/>
                <a:cs typeface="Times New Roman" panose="02020603050405020304" pitchFamily="18" charset="0"/>
              </a:rPr>
              <a:t> </a:t>
            </a:r>
          </a:p>
          <a:p>
            <a:pPr marL="0">
              <a:lnSpc>
                <a:spcPct val="107000"/>
              </a:lnSpc>
              <a:spcBef>
                <a:spcPts val="0"/>
              </a:spcBef>
              <a:spcAft>
                <a:spcPts val="800"/>
              </a:spcAft>
            </a:pPr>
            <a:r>
              <a:rPr lang="en-US"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Proposed</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err="1">
                <a:latin typeface="Calibri" panose="020F0502020204030204" pitchFamily="34" charset="0"/>
                <a:ea typeface="Calibri" panose="020F0502020204030204" pitchFamily="34" charset="0"/>
                <a:cs typeface="Times New Roman" panose="02020603050405020304" pitchFamily="18" charset="0"/>
              </a:rPr>
              <a:t>EALt</a:t>
            </a:r>
            <a:r>
              <a:rPr lang="en-US" sz="1800" dirty="0">
                <a:latin typeface="Calibri" panose="020F0502020204030204" pitchFamily="34" charset="0"/>
                <a:ea typeface="Calibri" panose="020F0502020204030204" pitchFamily="34" charset="0"/>
                <a:cs typeface="Times New Roman" panose="02020603050405020304" pitchFamily="18" charset="0"/>
              </a:rPr>
              <a:t> = Max [RFAF * Max {RTLE during the previous </a:t>
            </a:r>
            <a:r>
              <a:rPr lang="en-US" sz="1800" dirty="0" err="1">
                <a:latin typeface="Calibri" panose="020F0502020204030204" pitchFamily="34" charset="0"/>
                <a:ea typeface="Calibri" panose="020F0502020204030204" pitchFamily="34" charset="0"/>
                <a:cs typeface="Times New Roman" panose="02020603050405020304" pitchFamily="18" charset="0"/>
              </a:rPr>
              <a:t>lrt</a:t>
            </a:r>
            <a:r>
              <a:rPr lang="en-US" sz="1800" dirty="0">
                <a:latin typeface="Calibri" panose="020F0502020204030204" pitchFamily="34" charset="0"/>
                <a:ea typeface="Calibri" panose="020F0502020204030204" pitchFamily="34" charset="0"/>
                <a:cs typeface="Times New Roman" panose="02020603050405020304" pitchFamily="18" charset="0"/>
              </a:rPr>
              <a:t> days}, RTLF] + DFAF * DALE + RTLCS + </a:t>
            </a:r>
            <a:r>
              <a:rPr lang="en-US" sz="1800" dirty="0" err="1">
                <a:latin typeface="Calibri" panose="020F0502020204030204" pitchFamily="34" charset="0"/>
                <a:ea typeface="Calibri" panose="020F0502020204030204" pitchFamily="34" charset="0"/>
                <a:cs typeface="Times New Roman" panose="02020603050405020304" pitchFamily="18" charset="0"/>
              </a:rPr>
              <a:t>OUTt</a:t>
            </a:r>
            <a:r>
              <a:rPr lang="en-US" sz="1800" dirty="0">
                <a:latin typeface="Calibri" panose="020F0502020204030204" pitchFamily="34" charset="0"/>
                <a:ea typeface="Calibri" panose="020F0502020204030204" pitchFamily="34" charset="0"/>
                <a:cs typeface="Times New Roman" panose="02020603050405020304" pitchFamily="18" charset="0"/>
              </a:rPr>
              <a:t> </a:t>
            </a:r>
          </a:p>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Proposal removes Unbilled Real-Time Amount max function</a:t>
            </a:r>
          </a:p>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Due to Max functions, RTLF and RTLCNS, which capture recent positive RTM activity, is not taken into account at all. Rather RTLE and URTA, which lag behind by 7 days and have large M1=10 and M2=9 weights, set RTM exposure</a:t>
            </a:r>
          </a:p>
          <a:p>
            <a:endParaRPr lang="en-US" dirty="0"/>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2416315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53AD-A990-47D8-8BD8-632A72F9B064}"/>
              </a:ext>
            </a:extLst>
          </p:cNvPr>
          <p:cNvSpPr>
            <a:spLocks noGrp="1"/>
          </p:cNvSpPr>
          <p:nvPr>
            <p:ph type="title"/>
          </p:nvPr>
        </p:nvSpPr>
        <p:spPr/>
        <p:txBody>
          <a:bodyPr>
            <a:normAutofit/>
          </a:bodyPr>
          <a:lstStyle/>
          <a:p>
            <a:r>
              <a:rPr lang="en-US" dirty="0"/>
              <a:t>Another credit calculation adjustment proposal</a:t>
            </a:r>
          </a:p>
        </p:txBody>
      </p:sp>
      <p:sp>
        <p:nvSpPr>
          <p:cNvPr id="3" name="Content Placeholder 2">
            <a:extLst>
              <a:ext uri="{FF2B5EF4-FFF2-40B4-BE49-F238E27FC236}">
                <a16:creationId xmlns:a16="http://schemas.microsoft.com/office/drawing/2014/main" id="{A4AB3D59-45A9-4A06-8AF4-363FF7BCC7DF}"/>
              </a:ext>
            </a:extLst>
          </p:cNvPr>
          <p:cNvSpPr>
            <a:spLocks noGrp="1"/>
          </p:cNvSpPr>
          <p:nvPr>
            <p:ph idx="1"/>
          </p:nvPr>
        </p:nvSpPr>
        <p:spPr/>
        <p:txBody>
          <a:bodyPr/>
          <a:lstStyle/>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Proposal: To receive Trading Activity Only treatment, TAO-eligible entity would agree to suspend RTM activities immediately following receiving notice from ERCOT (simultaneously as when DAM activity is suspended) and not resume RTM activity until notified by ERCOT to do so (similar in concept to agreeing to special provisions to receive preferential “e” treatment in DAM)</a:t>
            </a:r>
          </a:p>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DC Tie Load, even though allocated costs like other Load, is still a trading activity – i.e., there is no mass transition required for DC Tie Load. Currently, QSE engaging in trading activity only having no Load or generation but exporting over DC Ties (DC Tie Load) is not considered a TAO QSE. Change: Export (DC Tie Load) should be treated as trading activity in designation of TAO QSE.</a:t>
            </a:r>
          </a:p>
          <a:p>
            <a:pPr marL="0">
              <a:lnSpc>
                <a:spcPct val="107000"/>
              </a:lnSpc>
              <a:spcBef>
                <a:spcPts val="0"/>
              </a:spcBef>
            </a:pPr>
            <a:r>
              <a:rPr lang="en-US" sz="1800" dirty="0">
                <a:latin typeface="Calibri" panose="020F0502020204030204" pitchFamily="34" charset="0"/>
                <a:ea typeface="Calibri" panose="020F0502020204030204" pitchFamily="34" charset="0"/>
                <a:cs typeface="Calibri" panose="020F0502020204030204" pitchFamily="34" charset="0"/>
              </a:rPr>
              <a:t>From ERCOT: Not going to be manual monitoring by ERCOT; manual processes are difficult especially for RT activity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D28837A-E472-492F-A124-69467B5C0689}"/>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2473377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D38AC-05D9-4176-BBDB-E15B79F14695}"/>
              </a:ext>
            </a:extLst>
          </p:cNvPr>
          <p:cNvSpPr>
            <a:spLocks noGrp="1"/>
          </p:cNvSpPr>
          <p:nvPr>
            <p:ph type="ctrTitle"/>
          </p:nvPr>
        </p:nvSpPr>
        <p:spPr>
          <a:xfrm>
            <a:off x="1524000" y="655639"/>
            <a:ext cx="9144000" cy="735012"/>
          </a:xfrm>
        </p:spPr>
        <p:txBody>
          <a:bodyPr>
            <a:normAutofit/>
          </a:bodyPr>
          <a:lstStyle/>
          <a:p>
            <a:r>
              <a:rPr lang="en-US" sz="3600" dirty="0">
                <a:latin typeface="+mn-lt"/>
                <a:cs typeface="Times New Roman" panose="02020603050405020304" pitchFamily="18" charset="0"/>
              </a:rPr>
              <a:t>Monthly Highlights </a:t>
            </a:r>
            <a:r>
              <a:rPr lang="en-US" sz="3600" dirty="0">
                <a:cs typeface="Times New Roman" panose="02020603050405020304" pitchFamily="18" charset="0"/>
              </a:rPr>
              <a:t>May 2022 – Jun 2022</a:t>
            </a:r>
            <a:endParaRPr lang="en-US" sz="3600" dirty="0"/>
          </a:p>
        </p:txBody>
      </p:sp>
      <p:sp>
        <p:nvSpPr>
          <p:cNvPr id="5" name="TextBox 4">
            <a:extLst>
              <a:ext uri="{FF2B5EF4-FFF2-40B4-BE49-F238E27FC236}">
                <a16:creationId xmlns:a16="http://schemas.microsoft.com/office/drawing/2014/main" id="{CDCFF607-9103-4ED4-B8CA-ADCE0DAAEF4F}"/>
              </a:ext>
            </a:extLst>
          </p:cNvPr>
          <p:cNvSpPr txBox="1"/>
          <p:nvPr/>
        </p:nvSpPr>
        <p:spPr>
          <a:xfrm>
            <a:off x="1619250" y="1638300"/>
            <a:ext cx="9401176" cy="4132157"/>
          </a:xfrm>
          <a:prstGeom prst="rect">
            <a:avLst/>
          </a:prstGeom>
          <a:noFill/>
        </p:spPr>
        <p:txBody>
          <a:bodyPr wrap="square">
            <a:spAutoFit/>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Market-wide average TPE increased from $1,515.9 million in May to $1,878.6 million in June.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TPE increased mainly due to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Arial" panose="020B0604020202020204" pitchFamily="34" charset="0"/>
              <a:buChar char="•"/>
              <a:tabLst>
                <a:tab pos="13716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higher Forward Adjustment Factors and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Arial" panose="020B0604020202020204" pitchFamily="34" charset="0"/>
              <a:buChar char="•"/>
              <a:tabLst>
                <a:tab pos="13716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higher Real-Time and Day-Ahead Settlement Point prices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Arial" panose="020B0604020202020204" pitchFamily="34" charset="0"/>
              <a:buChar char="•"/>
              <a:tabLst>
                <a:tab pos="13716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Discretionary Collateral is defined as Secured Collateral in excess of TPE,CRR Locked ACL and DAM Exposure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Average Discretionary Collateral increased from $2,225.2 million in May to $2,501.0 million in June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The increase in Discretionary Collateral is largely due to increase in Secured Collateral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No unusual collateral call activity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3303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2AA3-8A92-4E93-826D-4991323BFA0B}"/>
              </a:ext>
            </a:extLst>
          </p:cNvPr>
          <p:cNvSpPr>
            <a:spLocks noGrp="1"/>
          </p:cNvSpPr>
          <p:nvPr>
            <p:ph type="title"/>
          </p:nvPr>
        </p:nvSpPr>
        <p:spPr/>
        <p:txBody>
          <a:bodyPr/>
          <a:lstStyle/>
          <a:p>
            <a:r>
              <a:rPr lang="en-US" sz="4400" dirty="0"/>
              <a:t>Available Credit by Type Compared to Total Potential Exposure (TPE) </a:t>
            </a:r>
            <a:r>
              <a:rPr lang="en-US" sz="4400" dirty="0">
                <a:cs typeface="Times New Roman" panose="02020603050405020304" pitchFamily="18" charset="0"/>
              </a:rPr>
              <a:t>Jun 2021- Jun 2022</a:t>
            </a:r>
            <a:endParaRPr lang="en-US" dirty="0"/>
          </a:p>
        </p:txBody>
      </p:sp>
      <p:pic>
        <p:nvPicPr>
          <p:cNvPr id="4" name="Content Placeholder 3">
            <a:extLst>
              <a:ext uri="{FF2B5EF4-FFF2-40B4-BE49-F238E27FC236}">
                <a16:creationId xmlns:a16="http://schemas.microsoft.com/office/drawing/2014/main" id="{508A2A78-AD18-4EAF-B3E5-083954C5E59E}"/>
              </a:ext>
            </a:extLst>
          </p:cNvPr>
          <p:cNvPicPr>
            <a:picLocks noGrp="1" noChangeAspect="1"/>
          </p:cNvPicPr>
          <p:nvPr>
            <p:ph idx="1"/>
          </p:nvPr>
        </p:nvPicPr>
        <p:blipFill>
          <a:blip r:embed="rId2"/>
          <a:stretch>
            <a:fillRect/>
          </a:stretch>
        </p:blipFill>
        <p:spPr>
          <a:xfrm>
            <a:off x="1228092" y="1825625"/>
            <a:ext cx="9735815" cy="4351338"/>
          </a:xfrm>
          <a:prstGeom prst="rect">
            <a:avLst/>
          </a:prstGeom>
        </p:spPr>
      </p:pic>
    </p:spTree>
    <p:extLst>
      <p:ext uri="{BB962C8B-B14F-4D97-AF65-F5344CB8AC3E}">
        <p14:creationId xmlns:p14="http://schemas.microsoft.com/office/powerpoint/2010/main" val="1744205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63115-A32D-4B9A-B2FF-012E96271313}"/>
              </a:ext>
            </a:extLst>
          </p:cNvPr>
          <p:cNvSpPr>
            <a:spLocks noGrp="1"/>
          </p:cNvSpPr>
          <p:nvPr>
            <p:ph type="title"/>
          </p:nvPr>
        </p:nvSpPr>
        <p:spPr/>
        <p:txBody>
          <a:bodyPr/>
          <a:lstStyle/>
          <a:p>
            <a:r>
              <a:rPr lang="en-US" sz="4400" dirty="0">
                <a:cs typeface="Times New Roman" panose="02020603050405020304" pitchFamily="18" charset="0"/>
              </a:rPr>
              <a:t>Discretionary Collateral May 2022 - June 2022</a:t>
            </a:r>
            <a:endParaRPr lang="en-US" dirty="0"/>
          </a:p>
        </p:txBody>
      </p:sp>
      <p:graphicFrame>
        <p:nvGraphicFramePr>
          <p:cNvPr id="4" name="Content Placeholder 3">
            <a:extLst>
              <a:ext uri="{FF2B5EF4-FFF2-40B4-BE49-F238E27FC236}">
                <a16:creationId xmlns:a16="http://schemas.microsoft.com/office/drawing/2014/main" id="{04225E8C-611E-4D55-A22A-DCA62BC2EE2B}"/>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4485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44</TotalTime>
  <Words>503</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Market Credit Working Group update to the Wholesale Market Subcommittee</vt:lpstr>
      <vt:lpstr>General Update </vt:lpstr>
      <vt:lpstr>Another credit calculation adjustment proposal</vt:lpstr>
      <vt:lpstr>Another credit calculation adjustment proposal</vt:lpstr>
      <vt:lpstr>Monthly Highlights May 2022 – Jun 2022</vt:lpstr>
      <vt:lpstr>Available Credit by Type Compared to Total Potential Exposure (TPE) Jun 2021- Jun 2022</vt:lpstr>
      <vt:lpstr>Discretionary Collateral May 2022 - June 2022</vt:lpstr>
    </vt:vector>
  </TitlesOfParts>
  <Company>Austin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credit calculation adjustment proposal</dc:title>
  <dc:creator>Sager, Brenden</dc:creator>
  <cp:lastModifiedBy>Sager, Brenden</cp:lastModifiedBy>
  <cp:revision>3</cp:revision>
  <dcterms:created xsi:type="dcterms:W3CDTF">2022-08-01T15:23:51Z</dcterms:created>
  <dcterms:modified xsi:type="dcterms:W3CDTF">2022-08-01T16:08:02Z</dcterms:modified>
</cp:coreProperties>
</file>