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59" r:id="rId4"/>
    <p:sldId id="274" r:id="rId5"/>
    <p:sldId id="258" r:id="rId6"/>
    <p:sldId id="272" r:id="rId7"/>
    <p:sldId id="261" r:id="rId8"/>
    <p:sldId id="275" r:id="rId9"/>
    <p:sldId id="262" r:id="rId10"/>
    <p:sldId id="273" r:id="rId11"/>
    <p:sldId id="263" r:id="rId12"/>
    <p:sldId id="264" r:id="rId13"/>
    <p:sldId id="265" r:id="rId14"/>
    <p:sldId id="267" r:id="rId15"/>
    <p:sldId id="270" r:id="rId16"/>
    <p:sldId id="276"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C0BAA-2ADE-4AB0-B12F-587A462DCE00}" type="datetimeFigureOut">
              <a:rPr lang="en-US" smtClean="0"/>
              <a:t>7/29/2022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D579D-7B23-4299-A8E3-9BA5C69F18AD}" type="slidenum">
              <a:rPr lang="en-US" smtClean="0"/>
              <a:t>‹#›</a:t>
            </a:fld>
            <a:endParaRPr lang="en-US" dirty="0"/>
          </a:p>
        </p:txBody>
      </p:sp>
    </p:spTree>
    <p:extLst>
      <p:ext uri="{BB962C8B-B14F-4D97-AF65-F5344CB8AC3E}">
        <p14:creationId xmlns:p14="http://schemas.microsoft.com/office/powerpoint/2010/main" val="363276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5584" rtl="0" eaLnBrk="1" fontAlgn="auto" latinLnBrk="0" hangingPunct="1">
              <a:lnSpc>
                <a:spcPct val="100000"/>
              </a:lnSpc>
              <a:spcBef>
                <a:spcPts val="0"/>
              </a:spcBef>
              <a:spcAft>
                <a:spcPts val="0"/>
              </a:spcAft>
              <a:buClrTx/>
              <a:buSzTx/>
              <a:buFontTx/>
              <a:buNone/>
              <a:tabLst/>
              <a:defRPr/>
            </a:pPr>
            <a:fld id="{15FC9EB2-677B-4123-BCD5-A94D01692A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58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17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230419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235373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240674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154457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216617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3350139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1888650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212184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392336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1787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44D5D-998C-4873-8640-B0904AB93EAC}" type="datetimeFigureOut">
              <a:rPr lang="en-US" smtClean="0"/>
              <a:t>7/29/2022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955B7-0CB2-45AA-BC23-E6AE50C89086}" type="slidenum">
              <a:rPr lang="en-US" smtClean="0"/>
              <a:t>‹#›</a:t>
            </a:fld>
            <a:endParaRPr lang="en-US" dirty="0"/>
          </a:p>
        </p:txBody>
      </p:sp>
    </p:spTree>
    <p:extLst>
      <p:ext uri="{BB962C8B-B14F-4D97-AF65-F5344CB8AC3E}">
        <p14:creationId xmlns:p14="http://schemas.microsoft.com/office/powerpoint/2010/main" val="355332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44D5D-998C-4873-8640-B0904AB93EAC}" type="datetimeFigureOut">
              <a:rPr lang="en-US" smtClean="0"/>
              <a:t>7/29/2022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955B7-0CB2-45AA-BC23-E6AE50C89086}" type="slidenum">
              <a:rPr lang="en-US" smtClean="0"/>
              <a:t>‹#›</a:t>
            </a:fld>
            <a:endParaRPr lang="en-US" dirty="0"/>
          </a:p>
        </p:txBody>
      </p:sp>
    </p:spTree>
    <p:extLst>
      <p:ext uri="{BB962C8B-B14F-4D97-AF65-F5344CB8AC3E}">
        <p14:creationId xmlns:p14="http://schemas.microsoft.com/office/powerpoint/2010/main" val="46390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lpandl.com/retail-competition/retail-provider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gif"/><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6061" y="505031"/>
            <a:ext cx="1195174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Lubbock Power &amp; Light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ERCOT</a:t>
            </a:r>
            <a:r>
              <a:rPr kumimoji="0" lang="en-US" sz="4000" b="1" i="0" u="none" strike="noStrike" kern="1200" cap="none" spc="0" normalizeH="0" noProof="0" dirty="0">
                <a:ln>
                  <a:noFill/>
                </a:ln>
                <a:solidFill>
                  <a:prstClr val="white"/>
                </a:solidFill>
                <a:effectLst/>
                <a:uLnTx/>
                <a:uFillTx/>
                <a:latin typeface="Helvetica" panose="020B0604020202020204" pitchFamily="34" charset="0"/>
                <a:ea typeface="+mn-ea"/>
                <a:cs typeface="Helvetica" panose="020B0604020202020204" pitchFamily="34" charset="0"/>
              </a:rPr>
              <a:t> &amp; </a:t>
            </a:r>
            <a:r>
              <a:rPr kumimoji="0" lang="en-US" sz="40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Retail Market Subcommittee</a:t>
            </a:r>
            <a:endParaRPr lang="en-US" sz="4000" b="1" dirty="0">
              <a:solidFill>
                <a:prstClr val="white"/>
              </a:solidFill>
              <a:latin typeface="Helvetica" panose="020B0604020202020204" pitchFamily="34" charset="0"/>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Entry into Retail Market Presentation</a:t>
            </a:r>
          </a:p>
        </p:txBody>
      </p:sp>
      <p:sp>
        <p:nvSpPr>
          <p:cNvPr id="2" name="TextBox 1"/>
          <p:cNvSpPr txBox="1"/>
          <p:nvPr/>
        </p:nvSpPr>
        <p:spPr>
          <a:xfrm>
            <a:off x="3598707" y="3667955"/>
            <a:ext cx="424205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August 2, 2022</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4919" y="2716321"/>
            <a:ext cx="909637" cy="712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055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307797"/>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8984464" cy="923330"/>
          </a:xfrm>
          <a:prstGeom prst="rect">
            <a:avLst/>
          </a:prstGeom>
          <a:noFill/>
        </p:spPr>
        <p:txBody>
          <a:bodyPr wrap="square" rtlCol="0">
            <a:spAutoFit/>
          </a:bodyPr>
          <a:lstStyle/>
          <a:p>
            <a:pPr lvl="0" algn="ctr">
              <a:defRPr/>
            </a:pPr>
            <a:r>
              <a:rPr kumimoji="0" lang="en-US" sz="5400" b="1" i="0" u="none" strike="noStrike" kern="1200" cap="none" spc="0" normalizeH="0" baseline="0" noProof="0" dirty="0">
                <a:ln>
                  <a:noFill/>
                </a:ln>
                <a:solidFill>
                  <a:prstClr val="white"/>
                </a:solidFill>
                <a:effectLst/>
                <a:uLnTx/>
                <a:uFillTx/>
                <a:latin typeface="Calibri" panose="020F0502020204030204"/>
              </a:rPr>
              <a:t>Rate Structure</a:t>
            </a:r>
          </a:p>
        </p:txBody>
      </p:sp>
      <p:sp>
        <p:nvSpPr>
          <p:cNvPr id="9" name="Rectangle 8"/>
          <p:cNvSpPr/>
          <p:nvPr/>
        </p:nvSpPr>
        <p:spPr>
          <a:xfrm>
            <a:off x="394993" y="2166522"/>
            <a:ext cx="11402007" cy="2795222"/>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6" y="2276451"/>
            <a:ext cx="11007703" cy="3539430"/>
          </a:xfrm>
          <a:prstGeom prst="rect">
            <a:avLst/>
          </a:prstGeom>
          <a:noFill/>
        </p:spPr>
        <p:txBody>
          <a:bodyPr wrap="square" rtlCol="0">
            <a:spAutoFit/>
          </a:bodyPr>
          <a:lstStyle/>
          <a:p>
            <a:pPr algn="just"/>
            <a:r>
              <a:rPr lang="en-US" sz="2800" dirty="0"/>
              <a:t>LP&amp;L will simplify its current rate structure similar to the structure below:</a:t>
            </a:r>
          </a:p>
          <a:p>
            <a:pPr marL="457200" indent="-457200" algn="just">
              <a:buFont typeface="Arial" panose="020B0604020202020204" pitchFamily="34" charset="0"/>
              <a:buChar char="•"/>
            </a:pPr>
            <a:r>
              <a:rPr lang="en-US" sz="2800" dirty="0"/>
              <a:t>Residential</a:t>
            </a:r>
          </a:p>
          <a:p>
            <a:pPr marL="457200" indent="-457200" algn="just">
              <a:buFont typeface="Arial" panose="020B0604020202020204" pitchFamily="34" charset="0"/>
              <a:buChar char="•"/>
            </a:pPr>
            <a:r>
              <a:rPr lang="en-US" sz="2800" dirty="0"/>
              <a:t>Small Non-Residential (&lt;50kW)</a:t>
            </a:r>
          </a:p>
          <a:p>
            <a:pPr marL="457200" indent="-457200" algn="just">
              <a:buFont typeface="Arial" panose="020B0604020202020204" pitchFamily="34" charset="0"/>
              <a:buChar char="•"/>
            </a:pPr>
            <a:r>
              <a:rPr lang="en-US" sz="2800" dirty="0"/>
              <a:t>Medium Non-Residential (50kW-1000kW)</a:t>
            </a:r>
          </a:p>
          <a:p>
            <a:pPr marL="457200" indent="-457200" algn="just">
              <a:buFont typeface="Arial" panose="020B0604020202020204" pitchFamily="34" charset="0"/>
              <a:buChar char="•"/>
            </a:pPr>
            <a:r>
              <a:rPr lang="en-US" sz="2800" dirty="0"/>
              <a:t>Large Non-Residential (&gt;1000kW)</a:t>
            </a:r>
          </a:p>
          <a:p>
            <a:pPr marL="457200" indent="-457200" algn="just">
              <a:buFont typeface="Arial" panose="020B0604020202020204" pitchFamily="34" charset="0"/>
              <a:buChar char="•"/>
            </a:pPr>
            <a:r>
              <a:rPr lang="en-US" sz="2800" dirty="0"/>
              <a:t>Non-metered Miscellaneous</a:t>
            </a:r>
          </a:p>
          <a:p>
            <a:pPr algn="just"/>
            <a:endParaRPr lang="en-US" sz="2800" dirty="0"/>
          </a:p>
          <a:p>
            <a:pPr algn="just"/>
            <a:endParaRPr lang="en-US" sz="2800" dirty="0"/>
          </a:p>
        </p:txBody>
      </p:sp>
    </p:spTree>
    <p:extLst>
      <p:ext uri="{BB962C8B-B14F-4D97-AF65-F5344CB8AC3E}">
        <p14:creationId xmlns:p14="http://schemas.microsoft.com/office/powerpoint/2010/main" val="418508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307797"/>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4" y="422621"/>
            <a:ext cx="8165001" cy="923330"/>
          </a:xfrm>
          <a:prstGeom prst="rect">
            <a:avLst/>
          </a:prstGeom>
          <a:noFill/>
        </p:spPr>
        <p:txBody>
          <a:bodyPr wrap="square" rtlCol="0">
            <a:spAutoFit/>
          </a:bodyPr>
          <a:lstStyle/>
          <a:p>
            <a:pPr lvl="0" algn="ctr">
              <a:defRPr/>
            </a:pPr>
            <a:r>
              <a:rPr lang="en-US" sz="5400" b="1" noProof="0" dirty="0">
                <a:solidFill>
                  <a:prstClr val="white"/>
                </a:solidFill>
                <a:latin typeface="Calibri" panose="020F0502020204030204"/>
              </a:rPr>
              <a:t>AMI Meters</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3" y="2073085"/>
            <a:ext cx="11402007" cy="2133155"/>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6" y="2214995"/>
            <a:ext cx="11007703" cy="3108543"/>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99.6% of LP&amp;L meters deployed are Advanced Meters.</a:t>
            </a:r>
          </a:p>
          <a:p>
            <a:pPr marL="457200" indent="-457200" algn="just">
              <a:buFont typeface="Arial" panose="020B0604020202020204" pitchFamily="34" charset="0"/>
              <a:buChar char="•"/>
            </a:pPr>
            <a:r>
              <a:rPr lang="en-US" sz="2800" dirty="0"/>
              <a:t>96.4% of LP&amp;L Residential Meters are Remote Connect/Disconnect.</a:t>
            </a:r>
          </a:p>
          <a:p>
            <a:pPr marL="457200" indent="-457200" algn="just">
              <a:buFont typeface="Arial" panose="020B0604020202020204" pitchFamily="34" charset="0"/>
              <a:buChar char="•"/>
            </a:pPr>
            <a:r>
              <a:rPr lang="en-US" sz="2800" dirty="0"/>
              <a:t>LP&amp;L is </a:t>
            </a:r>
            <a:r>
              <a:rPr lang="en-US" sz="2800" dirty="0" smtClean="0"/>
              <a:t>considering methods which we may provide Interval </a:t>
            </a:r>
            <a:r>
              <a:rPr lang="en-US" sz="2800" dirty="0"/>
              <a:t>Data information</a:t>
            </a:r>
            <a:r>
              <a:rPr lang="en-US" sz="2800" dirty="0" smtClean="0"/>
              <a:t>.</a:t>
            </a:r>
            <a:endParaRPr lang="en-US" sz="2800" dirty="0">
              <a:solidFill>
                <a:srgbClr val="FF0000"/>
              </a:solidFill>
            </a:endParaRPr>
          </a:p>
          <a:p>
            <a:pPr algn="just"/>
            <a:endParaRPr lang="en-US" sz="2800" dirty="0"/>
          </a:p>
          <a:p>
            <a:pPr algn="just"/>
            <a:endParaRPr lang="en-US" sz="2800" dirty="0"/>
          </a:p>
          <a:p>
            <a:pPr algn="just"/>
            <a:endParaRPr lang="en-US" sz="2800" dirty="0"/>
          </a:p>
        </p:txBody>
      </p:sp>
    </p:spTree>
    <p:extLst>
      <p:ext uri="{BB962C8B-B14F-4D97-AF65-F5344CB8AC3E}">
        <p14:creationId xmlns:p14="http://schemas.microsoft.com/office/powerpoint/2010/main" val="362498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307797"/>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8474798" cy="923330"/>
          </a:xfrm>
          <a:prstGeom prst="rect">
            <a:avLst/>
          </a:prstGeom>
          <a:noFill/>
        </p:spPr>
        <p:txBody>
          <a:bodyPr wrap="square" rtlCol="0">
            <a:spAutoFit/>
          </a:bodyPr>
          <a:lstStyle/>
          <a:p>
            <a:pPr lvl="0" algn="ctr">
              <a:defRPr/>
            </a:pPr>
            <a:r>
              <a:rPr lang="en-US" sz="5400" b="1" dirty="0">
                <a:solidFill>
                  <a:prstClr val="white"/>
                </a:solidFill>
                <a:latin typeface="Calibri" panose="020F0502020204030204"/>
              </a:rPr>
              <a:t>ESI ID</a:t>
            </a:r>
            <a:r>
              <a:rPr lang="en-US" sz="5400" b="1" noProof="0" dirty="0">
                <a:solidFill>
                  <a:prstClr val="white"/>
                </a:solidFill>
                <a:latin typeface="Calibri" panose="020F0502020204030204"/>
              </a:rPr>
              <a:t>s</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5" y="2161525"/>
            <a:ext cx="11402007" cy="4055823"/>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6" y="2247030"/>
            <a:ext cx="11007703" cy="3970318"/>
          </a:xfrm>
          <a:prstGeom prst="rect">
            <a:avLst/>
          </a:prstGeom>
          <a:noFill/>
        </p:spPr>
        <p:txBody>
          <a:bodyPr wrap="square" rtlCol="0">
            <a:spAutoFit/>
          </a:bodyPr>
          <a:lstStyle/>
          <a:p>
            <a:pPr algn="just"/>
            <a:r>
              <a:rPr lang="en-US" sz="2800" dirty="0" smtClean="0"/>
              <a:t>LP&amp;L ESI ID will be configured as a 15 digit number.</a:t>
            </a:r>
          </a:p>
          <a:p>
            <a:pPr algn="just"/>
            <a:endParaRPr lang="en-US" sz="2800" dirty="0" smtClean="0"/>
          </a:p>
          <a:p>
            <a:pPr algn="ctr"/>
            <a:r>
              <a:rPr lang="en-US" sz="2800" dirty="0" smtClean="0"/>
              <a:t>10-11292-xxxxxxxx</a:t>
            </a:r>
            <a:endParaRPr lang="en-US" sz="2800" dirty="0"/>
          </a:p>
          <a:p>
            <a:pPr algn="just"/>
            <a:endParaRPr lang="en-US" sz="2800" dirty="0" smtClean="0"/>
          </a:p>
          <a:p>
            <a:pPr algn="just"/>
            <a:r>
              <a:rPr lang="en-US" sz="2800" dirty="0" smtClean="0"/>
              <a:t>10 = placeholder for future use.</a:t>
            </a:r>
          </a:p>
          <a:p>
            <a:pPr algn="just"/>
            <a:r>
              <a:rPr lang="en-US" sz="2800" dirty="0" smtClean="0"/>
              <a:t>11292 = five digit Department of Energy identification code for the         	       assigning TDSP.</a:t>
            </a:r>
          </a:p>
          <a:p>
            <a:pPr algn="just"/>
            <a:r>
              <a:rPr lang="en-US" sz="2800" dirty="0" smtClean="0"/>
              <a:t>xxxxxxxx = number assigned by the TDSP.  This will be a random number for LP&amp;L.</a:t>
            </a:r>
            <a:endParaRPr lang="en-US" sz="2800" dirty="0"/>
          </a:p>
        </p:txBody>
      </p:sp>
    </p:spTree>
    <p:extLst>
      <p:ext uri="{BB962C8B-B14F-4D97-AF65-F5344CB8AC3E}">
        <p14:creationId xmlns:p14="http://schemas.microsoft.com/office/powerpoint/2010/main" val="365385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307797"/>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8934496" cy="923330"/>
          </a:xfrm>
          <a:prstGeom prst="rect">
            <a:avLst/>
          </a:prstGeom>
          <a:noFill/>
        </p:spPr>
        <p:txBody>
          <a:bodyPr wrap="square" rtlCol="0">
            <a:spAutoFit/>
          </a:bodyPr>
          <a:lstStyle/>
          <a:p>
            <a:pPr lvl="0" algn="ctr">
              <a:defRPr/>
            </a:pPr>
            <a:r>
              <a:rPr lang="en-US" sz="5400" b="1" dirty="0">
                <a:solidFill>
                  <a:prstClr val="white"/>
                </a:solidFill>
                <a:latin typeface="Calibri" panose="020F0502020204030204"/>
              </a:rPr>
              <a:t>Service Addresses</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5" y="2336411"/>
            <a:ext cx="11402007" cy="1414371"/>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2198" y="2406365"/>
            <a:ext cx="11007703" cy="2677656"/>
          </a:xfrm>
          <a:prstGeom prst="rect">
            <a:avLst/>
          </a:prstGeom>
          <a:noFill/>
        </p:spPr>
        <p:txBody>
          <a:bodyPr wrap="square" rtlCol="0">
            <a:spAutoFit/>
          </a:bodyPr>
          <a:lstStyle/>
          <a:p>
            <a:pPr algn="just"/>
            <a:r>
              <a:rPr lang="en-US" sz="2800" dirty="0"/>
              <a:t>LP&amp;L has accurate </a:t>
            </a:r>
            <a:r>
              <a:rPr lang="en-US" sz="2800" dirty="0" smtClean="0"/>
              <a:t>GIS service </a:t>
            </a:r>
            <a:r>
              <a:rPr lang="en-US" sz="2800" dirty="0"/>
              <a:t>addresses.  Non-metered loads such as streetlights and security lights do not have addresses associated with them.  </a:t>
            </a:r>
          </a:p>
          <a:p>
            <a:pPr algn="just"/>
            <a:endParaRPr lang="en-US" sz="2800" dirty="0"/>
          </a:p>
          <a:p>
            <a:pPr algn="just"/>
            <a:endParaRPr lang="en-US" sz="2800" dirty="0"/>
          </a:p>
          <a:p>
            <a:pPr algn="just"/>
            <a:endParaRPr lang="en-US" sz="2800" dirty="0"/>
          </a:p>
        </p:txBody>
      </p:sp>
    </p:spTree>
    <p:extLst>
      <p:ext uri="{BB962C8B-B14F-4D97-AF65-F5344CB8AC3E}">
        <p14:creationId xmlns:p14="http://schemas.microsoft.com/office/powerpoint/2010/main" val="277735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999776"/>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4" y="422621"/>
            <a:ext cx="9119375" cy="1754326"/>
          </a:xfrm>
          <a:prstGeom prst="rect">
            <a:avLst/>
          </a:prstGeom>
          <a:noFill/>
        </p:spPr>
        <p:txBody>
          <a:bodyPr wrap="square" rtlCol="0">
            <a:spAutoFit/>
          </a:bodyPr>
          <a:lstStyle/>
          <a:p>
            <a:pPr lvl="0" algn="ctr">
              <a:defRPr/>
            </a:pPr>
            <a:r>
              <a:rPr lang="en-US" sz="5400" b="1" dirty="0">
                <a:solidFill>
                  <a:prstClr val="white"/>
                </a:solidFill>
                <a:latin typeface="Calibri" panose="020F0502020204030204"/>
              </a:rPr>
              <a:t>REP Self-help and </a:t>
            </a:r>
          </a:p>
          <a:p>
            <a:pPr lvl="0" algn="ctr">
              <a:defRPr/>
            </a:pPr>
            <a:r>
              <a:rPr lang="en-US" sz="5400" b="1" dirty="0">
                <a:solidFill>
                  <a:prstClr val="white"/>
                </a:solidFill>
                <a:latin typeface="Calibri" panose="020F0502020204030204"/>
              </a:rPr>
              <a:t>LP&amp;L Market Operations Group</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5" y="2861067"/>
            <a:ext cx="11402007" cy="1859214"/>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6" y="2861067"/>
            <a:ext cx="11007703" cy="3108543"/>
          </a:xfrm>
          <a:prstGeom prst="rect">
            <a:avLst/>
          </a:prstGeom>
          <a:noFill/>
        </p:spPr>
        <p:txBody>
          <a:bodyPr wrap="square" rtlCol="0">
            <a:spAutoFit/>
          </a:bodyPr>
          <a:lstStyle/>
          <a:p>
            <a:pPr algn="just"/>
            <a:r>
              <a:rPr lang="en-US" sz="2800" dirty="0"/>
              <a:t>LP&amp;L will not be supplying a self-help portal at </a:t>
            </a:r>
            <a:r>
              <a:rPr lang="en-US" sz="2800" dirty="0" smtClean="0"/>
              <a:t>the time of market entry.  </a:t>
            </a:r>
            <a:r>
              <a:rPr lang="en-US" sz="2800" dirty="0"/>
              <a:t>All communication will flow through ERCOT.  A Market Operations Group will be in place to interface with REPs as needed.  This Market Operations Group will be the point of contact for the Retail Electric Providers.</a:t>
            </a:r>
          </a:p>
          <a:p>
            <a:pPr algn="just"/>
            <a:endParaRPr lang="en-US" sz="2800" dirty="0"/>
          </a:p>
          <a:p>
            <a:pPr algn="just"/>
            <a:endParaRPr lang="en-US" sz="2800" dirty="0"/>
          </a:p>
          <a:p>
            <a:pPr algn="just"/>
            <a:endParaRPr lang="en-US" sz="2800" dirty="0"/>
          </a:p>
        </p:txBody>
      </p:sp>
    </p:spTree>
    <p:extLst>
      <p:ext uri="{BB962C8B-B14F-4D97-AF65-F5344CB8AC3E}">
        <p14:creationId xmlns:p14="http://schemas.microsoft.com/office/powerpoint/2010/main" val="370123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1999" cy="6858000"/>
          </a:xfrm>
          <a:prstGeom prst="rect">
            <a:avLst/>
          </a:prstGeom>
        </p:spPr>
      </p:pic>
      <p:sp>
        <p:nvSpPr>
          <p:cNvPr id="5" name="Rectangle 4"/>
          <p:cNvSpPr/>
          <p:nvPr/>
        </p:nvSpPr>
        <p:spPr>
          <a:xfrm>
            <a:off x="401216" y="298581"/>
            <a:ext cx="11402008" cy="1047370"/>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4" y="422621"/>
            <a:ext cx="8909513" cy="923330"/>
          </a:xfrm>
          <a:prstGeom prst="rect">
            <a:avLst/>
          </a:prstGeom>
          <a:noFill/>
        </p:spPr>
        <p:txBody>
          <a:bodyPr wrap="square" rtlCol="0">
            <a:spAutoFit/>
          </a:bodyPr>
          <a:lstStyle/>
          <a:p>
            <a:pPr lvl="0" algn="ctr">
              <a:defRPr/>
            </a:pPr>
            <a:r>
              <a:rPr lang="en-US" sz="5400" b="1" dirty="0">
                <a:solidFill>
                  <a:prstClr val="white"/>
                </a:solidFill>
                <a:latin typeface="Calibri" panose="020F0502020204030204"/>
              </a:rPr>
              <a:t>Registration of REPs</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5" y="2063262"/>
            <a:ext cx="11402007" cy="1570892"/>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6" y="2119931"/>
            <a:ext cx="11007703" cy="1384995"/>
          </a:xfrm>
          <a:prstGeom prst="rect">
            <a:avLst/>
          </a:prstGeom>
          <a:noFill/>
        </p:spPr>
        <p:txBody>
          <a:bodyPr wrap="square" rtlCol="0">
            <a:spAutoFit/>
          </a:bodyPr>
          <a:lstStyle/>
          <a:p>
            <a:r>
              <a:rPr lang="en-US" sz="2800" dirty="0"/>
              <a:t>LP&amp;L is reviewing and evaluating processes and procedures for registering REPs in its certificated area and will update the market on these processes and procedures at the appropriate time.</a:t>
            </a:r>
          </a:p>
        </p:txBody>
      </p:sp>
    </p:spTree>
    <p:extLst>
      <p:ext uri="{BB962C8B-B14F-4D97-AF65-F5344CB8AC3E}">
        <p14:creationId xmlns:p14="http://schemas.microsoft.com/office/powerpoint/2010/main" val="80879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047370"/>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4" y="422621"/>
            <a:ext cx="8909513" cy="923330"/>
          </a:xfrm>
          <a:prstGeom prst="rect">
            <a:avLst/>
          </a:prstGeom>
          <a:noFill/>
        </p:spPr>
        <p:txBody>
          <a:bodyPr wrap="square" rtlCol="0">
            <a:spAutoFit/>
          </a:bodyPr>
          <a:lstStyle/>
          <a:p>
            <a:pPr lvl="0" algn="ctr">
              <a:defRPr/>
            </a:pPr>
            <a:r>
              <a:rPr lang="en-US" sz="5400" b="1" dirty="0" smtClean="0">
                <a:solidFill>
                  <a:prstClr val="white"/>
                </a:solidFill>
                <a:latin typeface="Calibri" panose="020F0502020204030204"/>
              </a:rPr>
              <a:t>Next Steps</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3" y="1512124"/>
            <a:ext cx="11402007" cy="4964500"/>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4" y="1644532"/>
            <a:ext cx="11007703" cy="4832092"/>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LP&amp;L </a:t>
            </a:r>
            <a:r>
              <a:rPr lang="en-US" sz="2800" dirty="0" smtClean="0"/>
              <a:t>is seeking to modernize the Pro Forma Tariff from its original creation in 2001-2002</a:t>
            </a:r>
          </a:p>
          <a:p>
            <a:pPr marL="457200" indent="-457200" algn="just">
              <a:buFont typeface="Arial" panose="020B0604020202020204" pitchFamily="34" charset="0"/>
              <a:buChar char="•"/>
            </a:pPr>
            <a:r>
              <a:rPr lang="en-US" sz="2800" dirty="0" smtClean="0"/>
              <a:t>LP&amp;L’s proposal is to offer an expedited filing to the PUCT based on a pre-arranged agreement between interested stakeholders</a:t>
            </a:r>
          </a:p>
          <a:p>
            <a:pPr marL="457200" indent="-457200" algn="just">
              <a:buFont typeface="Arial" panose="020B0604020202020204" pitchFamily="34" charset="0"/>
              <a:buChar char="•"/>
            </a:pPr>
            <a:r>
              <a:rPr lang="en-US" sz="2800" dirty="0" smtClean="0"/>
              <a:t>LP&amp;L has posted the PFT to our website for access by interested stakeholders.  If interested in reviewing and/or commenting, please visit:</a:t>
            </a:r>
          </a:p>
          <a:p>
            <a:pPr lvl="2" algn="just"/>
            <a:r>
              <a:rPr lang="en-US" sz="2800" dirty="0" smtClean="0">
                <a:hlinkClick r:id="rId4"/>
              </a:rPr>
              <a:t>https</a:t>
            </a:r>
            <a:r>
              <a:rPr lang="en-US" sz="2800" dirty="0">
                <a:hlinkClick r:id="rId4"/>
              </a:rPr>
              <a:t>://</a:t>
            </a:r>
            <a:r>
              <a:rPr lang="en-US" sz="2800" dirty="0" smtClean="0">
                <a:hlinkClick r:id="rId4"/>
              </a:rPr>
              <a:t>lpandl.com/retail-competition/retail-providers</a:t>
            </a:r>
            <a:endParaRPr lang="en-US" sz="2800" dirty="0" smtClean="0"/>
          </a:p>
          <a:p>
            <a:pPr marL="457200" indent="-457200" algn="just">
              <a:buFont typeface="Arial" panose="020B0604020202020204" pitchFamily="34" charset="0"/>
              <a:buChar char="•"/>
            </a:pPr>
            <a:r>
              <a:rPr lang="en-US" sz="2800" dirty="0" smtClean="0"/>
              <a:t>LP&amp;L requests assistance from the RMS Task Force to ensure all parties are included</a:t>
            </a:r>
            <a:endParaRPr lang="en-US" sz="2800" dirty="0"/>
          </a:p>
          <a:p>
            <a:pPr algn="just"/>
            <a:endParaRPr lang="en-US" sz="2800" dirty="0"/>
          </a:p>
        </p:txBody>
      </p:sp>
    </p:spTree>
    <p:extLst>
      <p:ext uri="{BB962C8B-B14F-4D97-AF65-F5344CB8AC3E}">
        <p14:creationId xmlns:p14="http://schemas.microsoft.com/office/powerpoint/2010/main" val="252471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1999" cy="6858000"/>
          </a:xfrm>
          <a:prstGeom prst="rect">
            <a:avLst/>
          </a:prstGeom>
        </p:spPr>
      </p:pic>
      <p:sp>
        <p:nvSpPr>
          <p:cNvPr id="5" name="Rectangle 4"/>
          <p:cNvSpPr/>
          <p:nvPr/>
        </p:nvSpPr>
        <p:spPr>
          <a:xfrm>
            <a:off x="401216" y="298581"/>
            <a:ext cx="11402008" cy="1047370"/>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2" name="TextBox 1"/>
          <p:cNvSpPr txBox="1"/>
          <p:nvPr/>
        </p:nvSpPr>
        <p:spPr>
          <a:xfrm>
            <a:off x="3537678" y="359428"/>
            <a:ext cx="4753300" cy="923330"/>
          </a:xfrm>
          <a:prstGeom prst="rect">
            <a:avLst/>
          </a:prstGeom>
          <a:noFill/>
        </p:spPr>
        <p:txBody>
          <a:bodyPr wrap="square" rtlCol="0">
            <a:spAutoFit/>
          </a:bodyPr>
          <a:lstStyle/>
          <a:p>
            <a:pPr lvl="0" algn="ctr">
              <a:defRPr/>
            </a:pPr>
            <a:r>
              <a:rPr kumimoji="0" lang="en-US" sz="5400" b="1" i="0" u="none" strike="noStrike" kern="1200" cap="none" spc="0" normalizeH="0" baseline="0" noProof="0" dirty="0">
                <a:ln>
                  <a:noFill/>
                </a:ln>
                <a:solidFill>
                  <a:prstClr val="white"/>
                </a:solidFill>
                <a:effectLst/>
                <a:uLnTx/>
                <a:uFillTx/>
                <a:latin typeface="Calibri" panose="020F0502020204030204"/>
              </a:rPr>
              <a:t>Questions? </a:t>
            </a:r>
          </a:p>
        </p:txBody>
      </p:sp>
    </p:spTree>
    <p:extLst>
      <p:ext uri="{BB962C8B-B14F-4D97-AF65-F5344CB8AC3E}">
        <p14:creationId xmlns:p14="http://schemas.microsoft.com/office/powerpoint/2010/main" val="59903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045028"/>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4" y="422621"/>
            <a:ext cx="8125027" cy="830997"/>
          </a:xfrm>
          <a:prstGeom prst="rect">
            <a:avLst/>
          </a:prstGeom>
          <a:noFill/>
        </p:spPr>
        <p:txBody>
          <a:bodyPr wrap="square" rtlCol="0">
            <a:spAutoFit/>
          </a:bodyPr>
          <a:lstStyle/>
          <a:p>
            <a:pPr lvl="0" algn="ctr">
              <a:defRPr/>
            </a:pPr>
            <a:r>
              <a:rPr lang="en-US" sz="4800" b="1" dirty="0" smtClean="0">
                <a:solidFill>
                  <a:prstClr val="white"/>
                </a:solidFill>
              </a:rPr>
              <a:t>About LP&amp;L</a:t>
            </a:r>
            <a:endParaRPr lang="en-US" sz="4800" b="1" dirty="0">
              <a:solidFill>
                <a:prstClr val="white"/>
              </a:solidFill>
            </a:endParaRPr>
          </a:p>
        </p:txBody>
      </p:sp>
      <p:sp>
        <p:nvSpPr>
          <p:cNvPr id="9" name="Rectangle 8"/>
          <p:cNvSpPr/>
          <p:nvPr/>
        </p:nvSpPr>
        <p:spPr>
          <a:xfrm>
            <a:off x="486091" y="1859796"/>
            <a:ext cx="11266713" cy="3626603"/>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25616" y="1616553"/>
            <a:ext cx="10787662" cy="5324535"/>
          </a:xfrm>
          <a:prstGeom prst="rect">
            <a:avLst/>
          </a:prstGeom>
          <a:noFill/>
        </p:spPr>
        <p:txBody>
          <a:bodyPr wrap="square" rtlCol="0">
            <a:spAutoFit/>
          </a:bodyPr>
          <a:lstStyle/>
          <a:p>
            <a:pPr algn="just"/>
            <a:endParaRPr lang="en-US" sz="4000" dirty="0"/>
          </a:p>
          <a:p>
            <a:pPr marL="571500" indent="-571500" algn="just">
              <a:buFont typeface="Arial" panose="020B0604020202020204" pitchFamily="34" charset="0"/>
              <a:buChar char="•"/>
            </a:pPr>
            <a:r>
              <a:rPr lang="en-US" sz="3600" dirty="0" smtClean="0"/>
              <a:t>Established in 1916</a:t>
            </a:r>
          </a:p>
          <a:p>
            <a:pPr algn="just"/>
            <a:r>
              <a:rPr lang="en-US" sz="3600" dirty="0" smtClean="0"/>
              <a:t> </a:t>
            </a:r>
          </a:p>
          <a:p>
            <a:pPr marL="571500" indent="-571500" algn="just">
              <a:buFont typeface="Arial" panose="020B0604020202020204" pitchFamily="34" charset="0"/>
              <a:buChar char="•"/>
            </a:pPr>
            <a:r>
              <a:rPr lang="en-US" sz="3600" dirty="0" smtClean="0"/>
              <a:t>257,013 population</a:t>
            </a:r>
          </a:p>
          <a:p>
            <a:pPr algn="just"/>
            <a:endParaRPr lang="en-US" sz="3600" dirty="0" smtClean="0"/>
          </a:p>
          <a:p>
            <a:pPr marL="571500" indent="-571500" algn="just">
              <a:buFont typeface="Arial" panose="020B0604020202020204" pitchFamily="34" charset="0"/>
              <a:buChar char="•"/>
            </a:pPr>
            <a:r>
              <a:rPr lang="en-US" sz="3600" dirty="0" smtClean="0"/>
              <a:t>Division I university</a:t>
            </a:r>
          </a:p>
          <a:p>
            <a:pPr marL="571500" indent="-571500" algn="just">
              <a:buFont typeface="Arial" panose="020B0604020202020204" pitchFamily="34" charset="0"/>
              <a:buChar char="•"/>
            </a:pPr>
            <a:endParaRPr lang="en-US" sz="3600" dirty="0"/>
          </a:p>
          <a:p>
            <a:pPr algn="just"/>
            <a:r>
              <a:rPr lang="en-US" sz="3600" dirty="0" smtClean="0"/>
              <a:t> </a:t>
            </a:r>
            <a:endParaRPr lang="en-US" sz="3600" dirty="0"/>
          </a:p>
          <a:p>
            <a:pPr algn="just"/>
            <a:endParaRPr lang="en-US" sz="2400" dirty="0"/>
          </a:p>
          <a:p>
            <a:pPr algn="just"/>
            <a:endParaRPr lang="en-US" sz="2400" dirty="0"/>
          </a:p>
        </p:txBody>
      </p:sp>
      <p:pic>
        <p:nvPicPr>
          <p:cNvPr id="2" name="Picture 1"/>
          <p:cNvPicPr>
            <a:picLocks noChangeAspect="1"/>
          </p:cNvPicPr>
          <p:nvPr/>
        </p:nvPicPr>
        <p:blipFill>
          <a:blip r:embed="rId4"/>
          <a:stretch>
            <a:fillRect/>
          </a:stretch>
        </p:blipFill>
        <p:spPr>
          <a:xfrm>
            <a:off x="5488559" y="1939347"/>
            <a:ext cx="6191445" cy="2045631"/>
          </a:xfrm>
          <a:prstGeom prst="rect">
            <a:avLst/>
          </a:prstGeom>
        </p:spPr>
      </p:pic>
      <p:sp>
        <p:nvSpPr>
          <p:cNvPr id="3" name="TextBox 2"/>
          <p:cNvSpPr txBox="1"/>
          <p:nvPr/>
        </p:nvSpPr>
        <p:spPr>
          <a:xfrm>
            <a:off x="5254836" y="4501165"/>
            <a:ext cx="4920796" cy="584775"/>
          </a:xfrm>
          <a:prstGeom prst="rect">
            <a:avLst/>
          </a:prstGeom>
          <a:noFill/>
          <a:ln w="50800">
            <a:solidFill>
              <a:srgbClr val="FF0000"/>
            </a:solidFill>
          </a:ln>
        </p:spPr>
        <p:txBody>
          <a:bodyPr wrap="square" rtlCol="0">
            <a:spAutoFit/>
          </a:bodyPr>
          <a:lstStyle/>
          <a:p>
            <a:r>
              <a:rPr lang="en-US" sz="3200" dirty="0" smtClean="0">
                <a:latin typeface="Algerian" panose="04020705040A02060702" pitchFamily="82" charset="0"/>
              </a:rPr>
              <a:t>Texas </a:t>
            </a:r>
            <a:r>
              <a:rPr lang="en-US" sz="3200" dirty="0" smtClean="0">
                <a:latin typeface="Algerian" panose="04020705040A02060702" pitchFamily="82" charset="0"/>
              </a:rPr>
              <a:t>Tech UNIVERSITY</a:t>
            </a:r>
            <a:endParaRPr lang="en-US" sz="3200" dirty="0">
              <a:latin typeface="Algerian" panose="04020705040A02060702" pitchFamily="82" charset="0"/>
            </a:endParaRPr>
          </a:p>
        </p:txBody>
      </p:sp>
    </p:spTree>
    <p:extLst>
      <p:ext uri="{BB962C8B-B14F-4D97-AF65-F5344CB8AC3E}">
        <p14:creationId xmlns:p14="http://schemas.microsoft.com/office/powerpoint/2010/main" val="412953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045028"/>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575221" y="416079"/>
            <a:ext cx="9796338" cy="830997"/>
          </a:xfrm>
          <a:prstGeom prst="rect">
            <a:avLst/>
          </a:prstGeom>
          <a:noFill/>
        </p:spPr>
        <p:txBody>
          <a:bodyPr wrap="square" rtlCol="0">
            <a:spAutoFit/>
          </a:bodyPr>
          <a:lstStyle/>
          <a:p>
            <a:pPr lvl="0" algn="ctr">
              <a:defRPr/>
            </a:pPr>
            <a:r>
              <a:rPr kumimoji="0" lang="en-US" sz="4800" b="1" i="0" u="none" strike="noStrike" kern="1200" cap="none" spc="0" normalizeH="0" baseline="0" noProof="0" dirty="0">
                <a:ln>
                  <a:noFill/>
                </a:ln>
                <a:solidFill>
                  <a:prstClr val="white"/>
                </a:solidFill>
                <a:effectLst/>
                <a:uLnTx/>
                <a:uFillTx/>
                <a:latin typeface="Calibri" panose="020F0502020204030204"/>
              </a:rPr>
              <a:t>Service </a:t>
            </a:r>
            <a:r>
              <a:rPr kumimoji="0" lang="en-US" sz="4800" b="1" i="0" u="none" strike="noStrike" kern="1200" cap="none" spc="0" normalizeH="0" baseline="0" noProof="0" dirty="0" smtClean="0">
                <a:ln>
                  <a:noFill/>
                </a:ln>
                <a:solidFill>
                  <a:prstClr val="white"/>
                </a:solidFill>
                <a:effectLst/>
                <a:uLnTx/>
                <a:uFillTx/>
                <a:latin typeface="Calibri" panose="020F0502020204030204"/>
              </a:rPr>
              <a:t>Area for 107,000 Customers</a:t>
            </a:r>
            <a:endParaRPr kumimoji="0" lang="en-US" sz="4800" b="1" i="0" u="none" strike="noStrike" kern="1200" cap="none" spc="0" normalizeH="0" baseline="0" noProof="0" dirty="0">
              <a:ln>
                <a:noFill/>
              </a:ln>
              <a:solidFill>
                <a:prstClr val="white"/>
              </a:solidFill>
              <a:effectLst/>
              <a:uLnTx/>
              <a:uFillTx/>
              <a:latin typeface="Calibri" panose="020F0502020204030204"/>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499" y="1399918"/>
            <a:ext cx="5715000" cy="5124450"/>
          </a:xfrm>
          <a:prstGeom prst="rect">
            <a:avLst/>
          </a:prstGeom>
        </p:spPr>
      </p:pic>
    </p:spTree>
    <p:extLst>
      <p:ext uri="{BB962C8B-B14F-4D97-AF65-F5344CB8AC3E}">
        <p14:creationId xmlns:p14="http://schemas.microsoft.com/office/powerpoint/2010/main" val="293072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045028"/>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4" y="422621"/>
            <a:ext cx="8125027" cy="830997"/>
          </a:xfrm>
          <a:prstGeom prst="rect">
            <a:avLst/>
          </a:prstGeom>
          <a:noFill/>
        </p:spPr>
        <p:txBody>
          <a:bodyPr wrap="square" rtlCol="0">
            <a:spAutoFit/>
          </a:bodyPr>
          <a:lstStyle/>
          <a:p>
            <a:pPr lvl="0" algn="ctr">
              <a:defRPr/>
            </a:pPr>
            <a:r>
              <a:rPr lang="en-US" sz="4800" b="1" dirty="0" smtClean="0">
                <a:solidFill>
                  <a:prstClr val="white"/>
                </a:solidFill>
              </a:rPr>
              <a:t>Meet Our Starting Lineup</a:t>
            </a:r>
            <a:endParaRPr lang="en-US" sz="4800" b="1" dirty="0">
              <a:solidFill>
                <a:prstClr val="white"/>
              </a:solidFill>
            </a:endParaRPr>
          </a:p>
        </p:txBody>
      </p:sp>
      <p:sp>
        <p:nvSpPr>
          <p:cNvPr id="9" name="Rectangle 8"/>
          <p:cNvSpPr/>
          <p:nvPr/>
        </p:nvSpPr>
        <p:spPr>
          <a:xfrm>
            <a:off x="486091" y="1859796"/>
            <a:ext cx="11266713" cy="3626603"/>
          </a:xfrm>
          <a:prstGeom prst="rect">
            <a:avLst/>
          </a:prstGeom>
          <a:solidFill>
            <a:schemeClr val="bg1">
              <a:lumMod val="6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1243015" y="2089643"/>
            <a:ext cx="1028369" cy="1583454"/>
          </a:xfrm>
          <a:prstGeom prst="rect">
            <a:avLst/>
          </a:prstGeom>
        </p:spPr>
      </p:pic>
      <p:pic>
        <p:nvPicPr>
          <p:cNvPr id="10" name="Picture 9"/>
          <p:cNvPicPr>
            <a:picLocks noChangeAspect="1"/>
          </p:cNvPicPr>
          <p:nvPr/>
        </p:nvPicPr>
        <p:blipFill>
          <a:blip r:embed="rId5"/>
          <a:stretch>
            <a:fillRect/>
          </a:stretch>
        </p:blipFill>
        <p:spPr>
          <a:xfrm>
            <a:off x="2712910" y="2100923"/>
            <a:ext cx="1039702" cy="1583454"/>
          </a:xfrm>
          <a:prstGeom prst="rect">
            <a:avLst/>
          </a:prstGeom>
        </p:spPr>
      </p:pic>
      <p:pic>
        <p:nvPicPr>
          <p:cNvPr id="11" name="Picture 10"/>
          <p:cNvPicPr>
            <a:picLocks noChangeAspect="1"/>
          </p:cNvPicPr>
          <p:nvPr/>
        </p:nvPicPr>
        <p:blipFill>
          <a:blip r:embed="rId6"/>
          <a:stretch>
            <a:fillRect/>
          </a:stretch>
        </p:blipFill>
        <p:spPr>
          <a:xfrm>
            <a:off x="4194138" y="2089643"/>
            <a:ext cx="1034212" cy="1583454"/>
          </a:xfrm>
          <a:prstGeom prst="rect">
            <a:avLst/>
          </a:prstGeom>
        </p:spPr>
      </p:pic>
      <p:pic>
        <p:nvPicPr>
          <p:cNvPr id="12" name="Picture 11"/>
          <p:cNvPicPr>
            <a:picLocks noChangeAspect="1"/>
          </p:cNvPicPr>
          <p:nvPr/>
        </p:nvPicPr>
        <p:blipFill>
          <a:blip r:embed="rId7"/>
          <a:stretch>
            <a:fillRect/>
          </a:stretch>
        </p:blipFill>
        <p:spPr>
          <a:xfrm>
            <a:off x="5598437" y="2100923"/>
            <a:ext cx="1143241" cy="1583454"/>
          </a:xfrm>
          <a:prstGeom prst="rect">
            <a:avLst/>
          </a:prstGeom>
        </p:spPr>
      </p:pic>
      <p:pic>
        <p:nvPicPr>
          <p:cNvPr id="13" name="Picture 12"/>
          <p:cNvPicPr>
            <a:picLocks noChangeAspect="1"/>
          </p:cNvPicPr>
          <p:nvPr/>
        </p:nvPicPr>
        <p:blipFill>
          <a:blip r:embed="rId8"/>
          <a:stretch>
            <a:fillRect/>
          </a:stretch>
        </p:blipFill>
        <p:spPr>
          <a:xfrm>
            <a:off x="7030501" y="2100923"/>
            <a:ext cx="1049738" cy="1586536"/>
          </a:xfrm>
          <a:prstGeom prst="rect">
            <a:avLst/>
          </a:prstGeom>
        </p:spPr>
      </p:pic>
      <p:pic>
        <p:nvPicPr>
          <p:cNvPr id="14" name="Picture 13"/>
          <p:cNvPicPr>
            <a:picLocks noChangeAspect="1"/>
          </p:cNvPicPr>
          <p:nvPr/>
        </p:nvPicPr>
        <p:blipFill>
          <a:blip r:embed="rId9"/>
          <a:stretch>
            <a:fillRect/>
          </a:stretch>
        </p:blipFill>
        <p:spPr>
          <a:xfrm>
            <a:off x="8408506" y="2102465"/>
            <a:ext cx="966174" cy="1583453"/>
          </a:xfrm>
          <a:prstGeom prst="rect">
            <a:avLst/>
          </a:prstGeom>
        </p:spPr>
      </p:pic>
      <p:pic>
        <p:nvPicPr>
          <p:cNvPr id="15" name="Picture 14"/>
          <p:cNvPicPr>
            <a:picLocks noChangeAspect="1"/>
          </p:cNvPicPr>
          <p:nvPr/>
        </p:nvPicPr>
        <p:blipFill>
          <a:blip r:embed="rId10"/>
          <a:stretch>
            <a:fillRect/>
          </a:stretch>
        </p:blipFill>
        <p:spPr>
          <a:xfrm>
            <a:off x="9702947" y="2100923"/>
            <a:ext cx="918258" cy="1596274"/>
          </a:xfrm>
          <a:prstGeom prst="rect">
            <a:avLst/>
          </a:prstGeom>
        </p:spPr>
      </p:pic>
      <p:pic>
        <p:nvPicPr>
          <p:cNvPr id="2050" name="Picture 2" descr="Carolyn Shellman – CPS Energy - Vanguard Law Magazi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9127" y="4010891"/>
            <a:ext cx="757394" cy="11360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999618" y="4221898"/>
            <a:ext cx="1319295" cy="646331"/>
          </a:xfrm>
          <a:prstGeom prst="rect">
            <a:avLst/>
          </a:prstGeom>
          <a:solidFill>
            <a:schemeClr val="bg1"/>
          </a:solidFill>
        </p:spPr>
        <p:txBody>
          <a:bodyPr wrap="square" rtlCol="0">
            <a:spAutoFit/>
          </a:bodyPr>
          <a:lstStyle/>
          <a:p>
            <a:pPr algn="ctr"/>
            <a:r>
              <a:rPr lang="en-US" dirty="0" smtClean="0"/>
              <a:t>Consultant</a:t>
            </a:r>
          </a:p>
          <a:p>
            <a:pPr algn="ctr"/>
            <a:r>
              <a:rPr lang="en-US" dirty="0" smtClean="0"/>
              <a:t>Support</a:t>
            </a:r>
            <a:endParaRPr lang="en-US" dirty="0"/>
          </a:p>
        </p:txBody>
      </p:sp>
      <p:sp>
        <p:nvSpPr>
          <p:cNvPr id="19" name="TextBox 18"/>
          <p:cNvSpPr txBox="1"/>
          <p:nvPr/>
        </p:nvSpPr>
        <p:spPr>
          <a:xfrm>
            <a:off x="3235392" y="4393434"/>
            <a:ext cx="1655355" cy="307777"/>
          </a:xfrm>
          <a:prstGeom prst="rect">
            <a:avLst/>
          </a:prstGeom>
          <a:solidFill>
            <a:schemeClr val="bg1"/>
          </a:solidFill>
        </p:spPr>
        <p:txBody>
          <a:bodyPr wrap="square" rtlCol="0">
            <a:spAutoFit/>
          </a:bodyPr>
          <a:lstStyle/>
          <a:p>
            <a:pPr algn="ctr"/>
            <a:r>
              <a:rPr lang="en-US" sz="1400" dirty="0" smtClean="0"/>
              <a:t>Carolyn Shellman</a:t>
            </a:r>
            <a:endParaRPr lang="en-US" sz="1400" dirty="0"/>
          </a:p>
        </p:txBody>
      </p:sp>
      <p:sp>
        <p:nvSpPr>
          <p:cNvPr id="20" name="TextBox 19"/>
          <p:cNvSpPr txBox="1"/>
          <p:nvPr/>
        </p:nvSpPr>
        <p:spPr>
          <a:xfrm>
            <a:off x="6427784" y="4391174"/>
            <a:ext cx="1549115" cy="307777"/>
          </a:xfrm>
          <a:prstGeom prst="rect">
            <a:avLst/>
          </a:prstGeom>
          <a:solidFill>
            <a:schemeClr val="bg1"/>
          </a:solidFill>
        </p:spPr>
        <p:txBody>
          <a:bodyPr wrap="square" rtlCol="0">
            <a:spAutoFit/>
          </a:bodyPr>
          <a:lstStyle/>
          <a:p>
            <a:pPr algn="ctr"/>
            <a:r>
              <a:rPr lang="en-US" sz="1400" dirty="0" smtClean="0"/>
              <a:t>Pam Shaw</a:t>
            </a:r>
            <a:endParaRPr lang="en-US" sz="1400" dirty="0"/>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06559" y="4052968"/>
            <a:ext cx="829299" cy="1109267"/>
          </a:xfrm>
          <a:prstGeom prst="rect">
            <a:avLst/>
          </a:prstGeom>
        </p:spPr>
      </p:pic>
    </p:spTree>
    <p:extLst>
      <p:ext uri="{BB962C8B-B14F-4D97-AF65-F5344CB8AC3E}">
        <p14:creationId xmlns:p14="http://schemas.microsoft.com/office/powerpoint/2010/main" val="214804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045028"/>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8354876" cy="923330"/>
          </a:xfrm>
          <a:prstGeom prst="rect">
            <a:avLst/>
          </a:prstGeom>
          <a:noFill/>
        </p:spPr>
        <p:txBody>
          <a:bodyPr wrap="square" rtlCol="0">
            <a:spAutoFit/>
          </a:bodyPr>
          <a:lstStyle/>
          <a:p>
            <a:pPr lvl="0" algn="ctr">
              <a:defRPr/>
            </a:pPr>
            <a:r>
              <a:rPr lang="en-US" sz="5400" b="1" dirty="0">
                <a:solidFill>
                  <a:prstClr val="white"/>
                </a:solidFill>
                <a:latin typeface="Calibri" panose="020F0502020204030204"/>
              </a:rPr>
              <a:t>Governance</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401216" y="1360450"/>
            <a:ext cx="11402007" cy="5117842"/>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75221" y="1481139"/>
            <a:ext cx="3204429" cy="1384995"/>
          </a:xfrm>
          <a:prstGeom prst="rect">
            <a:avLst/>
          </a:prstGeom>
          <a:noFill/>
        </p:spPr>
        <p:txBody>
          <a:bodyPr wrap="square" rtlCol="0">
            <a:spAutoFit/>
          </a:bodyPr>
          <a:lstStyle/>
          <a:p>
            <a:pPr algn="just"/>
            <a:endParaRPr lang="en-US" sz="2800" dirty="0"/>
          </a:p>
          <a:p>
            <a:r>
              <a:rPr lang="en-US" sz="2800" u="sng" dirty="0"/>
              <a:t>Electric Utility </a:t>
            </a:r>
            <a:r>
              <a:rPr lang="en-US" sz="2800" u="sng" dirty="0" smtClean="0"/>
              <a:t>Board</a:t>
            </a:r>
            <a:r>
              <a:rPr lang="en-US" sz="2800" dirty="0"/>
              <a:t>	</a:t>
            </a:r>
          </a:p>
        </p:txBody>
      </p:sp>
      <p:sp>
        <p:nvSpPr>
          <p:cNvPr id="10" name="TextBox 9"/>
          <p:cNvSpPr txBox="1"/>
          <p:nvPr/>
        </p:nvSpPr>
        <p:spPr>
          <a:xfrm>
            <a:off x="7813963" y="1481139"/>
            <a:ext cx="2526122" cy="954107"/>
          </a:xfrm>
          <a:prstGeom prst="rect">
            <a:avLst/>
          </a:prstGeom>
          <a:noFill/>
        </p:spPr>
        <p:txBody>
          <a:bodyPr wrap="square" rtlCol="0">
            <a:spAutoFit/>
          </a:bodyPr>
          <a:lstStyle/>
          <a:p>
            <a:pPr algn="just"/>
            <a:endParaRPr lang="en-US" sz="2800" dirty="0"/>
          </a:p>
          <a:p>
            <a:r>
              <a:rPr lang="en-US" sz="2800" u="sng" dirty="0" smtClean="0"/>
              <a:t>City Council</a:t>
            </a:r>
            <a:r>
              <a:rPr lang="en-US" sz="2800" dirty="0"/>
              <a:t>	</a:t>
            </a:r>
          </a:p>
        </p:txBody>
      </p:sp>
      <p:sp>
        <p:nvSpPr>
          <p:cNvPr id="11" name="TextBox 10"/>
          <p:cNvSpPr txBox="1"/>
          <p:nvPr/>
        </p:nvSpPr>
        <p:spPr>
          <a:xfrm>
            <a:off x="977310" y="2228410"/>
            <a:ext cx="4716908" cy="3600986"/>
          </a:xfrm>
          <a:prstGeom prst="rect">
            <a:avLst/>
          </a:prstGeom>
          <a:noFill/>
        </p:spPr>
        <p:txBody>
          <a:bodyPr wrap="square" rtlCol="0">
            <a:spAutoFit/>
          </a:bodyPr>
          <a:lstStyle/>
          <a:p>
            <a:pPr algn="just"/>
            <a:endParaRPr lang="en-US" sz="2800" dirty="0"/>
          </a:p>
          <a:p>
            <a:pPr marL="342900" indent="-342900">
              <a:buFont typeface="Arial" panose="020B0604020202020204" pitchFamily="34" charset="0"/>
              <a:buChar char="•"/>
            </a:pPr>
            <a:r>
              <a:rPr lang="en-US" sz="2000" dirty="0" smtClean="0"/>
              <a:t>Recommends approval of an annual budget and retail rate schedules to Council</a:t>
            </a:r>
          </a:p>
          <a:p>
            <a:pPr marL="342900" indent="-342900">
              <a:buFont typeface="Arial" panose="020B0604020202020204" pitchFamily="34" charset="0"/>
              <a:buChar char="•"/>
            </a:pPr>
            <a:r>
              <a:rPr lang="en-US" sz="2000" dirty="0" smtClean="0"/>
              <a:t>Appointment of Director and General Counsel</a:t>
            </a:r>
          </a:p>
          <a:p>
            <a:pPr marL="342900" indent="-342900">
              <a:buFont typeface="Arial" panose="020B0604020202020204" pitchFamily="34" charset="0"/>
              <a:buChar char="•"/>
            </a:pPr>
            <a:r>
              <a:rPr lang="en-US" sz="2000" dirty="0" smtClean="0"/>
              <a:t>Establish policies and determine viability of support services</a:t>
            </a:r>
          </a:p>
          <a:p>
            <a:pPr marL="342900" indent="-342900">
              <a:buFont typeface="Arial" panose="020B0604020202020204" pitchFamily="34" charset="0"/>
              <a:buChar char="•"/>
            </a:pPr>
            <a:r>
              <a:rPr lang="en-US" sz="2000" dirty="0" smtClean="0"/>
              <a:t>Oversees other customer programs</a:t>
            </a:r>
          </a:p>
          <a:p>
            <a:pPr marL="342900" indent="-342900">
              <a:buFont typeface="Arial" panose="020B0604020202020204" pitchFamily="34" charset="0"/>
              <a:buChar char="•"/>
            </a:pPr>
            <a:r>
              <a:rPr lang="en-US" sz="2000" dirty="0" smtClean="0"/>
              <a:t>Managing the general reserve fund</a:t>
            </a:r>
            <a:r>
              <a:rPr lang="en-US" sz="2000" dirty="0"/>
              <a:t>	</a:t>
            </a:r>
          </a:p>
        </p:txBody>
      </p:sp>
      <p:sp>
        <p:nvSpPr>
          <p:cNvPr id="12" name="TextBox 11"/>
          <p:cNvSpPr txBox="1"/>
          <p:nvPr/>
        </p:nvSpPr>
        <p:spPr>
          <a:xfrm>
            <a:off x="6731293" y="2301265"/>
            <a:ext cx="4128338" cy="2062103"/>
          </a:xfrm>
          <a:prstGeom prst="rect">
            <a:avLst/>
          </a:prstGeom>
          <a:noFill/>
        </p:spPr>
        <p:txBody>
          <a:bodyPr wrap="square" rtlCol="0">
            <a:spAutoFit/>
          </a:bodyPr>
          <a:lstStyle/>
          <a:p>
            <a:pPr algn="just"/>
            <a:endParaRPr lang="en-US" sz="2800" dirty="0"/>
          </a:p>
          <a:p>
            <a:pPr marL="342900" indent="-342900">
              <a:buFont typeface="Arial" panose="020B0604020202020204" pitchFamily="34" charset="0"/>
              <a:buChar char="•"/>
            </a:pPr>
            <a:r>
              <a:rPr lang="en-US" sz="2000" dirty="0" smtClean="0"/>
              <a:t>Approves annual budget and retail rates</a:t>
            </a:r>
          </a:p>
          <a:p>
            <a:pPr marL="342900" indent="-342900">
              <a:buFont typeface="Arial" panose="020B0604020202020204" pitchFamily="34" charset="0"/>
              <a:buChar char="•"/>
            </a:pPr>
            <a:r>
              <a:rPr lang="en-US" sz="2000" dirty="0" smtClean="0"/>
              <a:t>Eminent Domain</a:t>
            </a:r>
          </a:p>
          <a:p>
            <a:pPr marL="342900" indent="-342900">
              <a:buFont typeface="Arial" panose="020B0604020202020204" pitchFamily="34" charset="0"/>
              <a:buChar char="•"/>
            </a:pPr>
            <a:r>
              <a:rPr lang="en-US" sz="2000" dirty="0" smtClean="0"/>
              <a:t>Debt Issuance</a:t>
            </a:r>
            <a:r>
              <a:rPr lang="en-US" sz="2000" dirty="0"/>
              <a:t>	</a:t>
            </a:r>
            <a:endParaRPr lang="en-US" sz="2000" dirty="0" smtClean="0"/>
          </a:p>
          <a:p>
            <a:pPr marL="342900" indent="-342900">
              <a:buFont typeface="Arial" panose="020B0604020202020204" pitchFamily="34" charset="0"/>
              <a:buChar char="•"/>
            </a:pPr>
            <a:r>
              <a:rPr lang="en-US" sz="2000" dirty="0" smtClean="0"/>
              <a:t>Approves EUB members</a:t>
            </a:r>
            <a:endParaRPr lang="en-US" sz="2000" dirty="0"/>
          </a:p>
        </p:txBody>
      </p:sp>
    </p:spTree>
    <p:extLst>
      <p:ext uri="{BB962C8B-B14F-4D97-AF65-F5344CB8AC3E}">
        <p14:creationId xmlns:p14="http://schemas.microsoft.com/office/powerpoint/2010/main" val="335084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210429"/>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8224962" cy="923330"/>
          </a:xfrm>
          <a:prstGeom prst="rect">
            <a:avLst/>
          </a:prstGeom>
          <a:noFill/>
        </p:spPr>
        <p:txBody>
          <a:bodyPr wrap="square" rtlCol="0">
            <a:spAutoFit/>
          </a:bodyPr>
          <a:lstStyle/>
          <a:p>
            <a:pPr lvl="0" algn="ctr">
              <a:defRPr/>
            </a:pPr>
            <a:r>
              <a:rPr lang="en-US" sz="5400" b="1" dirty="0">
                <a:solidFill>
                  <a:prstClr val="white"/>
                </a:solidFill>
                <a:latin typeface="Calibri" panose="020F0502020204030204"/>
              </a:rPr>
              <a:t>Thank You</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5" y="1807591"/>
            <a:ext cx="11402008" cy="3943635"/>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7196" y="2043688"/>
            <a:ext cx="11007703" cy="3539430"/>
          </a:xfrm>
          <a:prstGeom prst="rect">
            <a:avLst/>
          </a:prstGeom>
          <a:noFill/>
        </p:spPr>
        <p:txBody>
          <a:bodyPr wrap="square" rtlCol="0">
            <a:spAutoFit/>
          </a:bodyPr>
          <a:lstStyle/>
          <a:p>
            <a:pPr algn="just"/>
            <a:r>
              <a:rPr lang="en-US" sz="2800" dirty="0"/>
              <a:t>LP&amp;L staff has been working closely with both the ERCOT and the PUCT staff throughout this process.  </a:t>
            </a:r>
          </a:p>
          <a:p>
            <a:pPr algn="just"/>
            <a:endParaRPr lang="en-US" sz="2800" dirty="0"/>
          </a:p>
          <a:p>
            <a:pPr algn="just"/>
            <a:r>
              <a:rPr lang="en-US" sz="2800" dirty="0"/>
              <a:t>Thank you to ERCOT’s many staff members and to Ted Hailu, Jerry Huerta, Brett Hunsucker for driving these meetings and to Sarah Heselmeyer for her efforts coordinating our meetings.  To Shawnee Claiborn-Pinto and Floyd Walker of the PUCT and many others of the PUCT staff that have participated in our meetings, thank you.</a:t>
            </a:r>
          </a:p>
        </p:txBody>
      </p:sp>
    </p:spTree>
    <p:extLst>
      <p:ext uri="{BB962C8B-B14F-4D97-AF65-F5344CB8AC3E}">
        <p14:creationId xmlns:p14="http://schemas.microsoft.com/office/powerpoint/2010/main" val="1493788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200435"/>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9419178" cy="923330"/>
          </a:xfrm>
          <a:prstGeom prst="rect">
            <a:avLst/>
          </a:prstGeom>
          <a:noFill/>
        </p:spPr>
        <p:txBody>
          <a:bodyPr wrap="square" rtlCol="0">
            <a:spAutoFit/>
          </a:bodyPr>
          <a:lstStyle/>
          <a:p>
            <a:pPr lvl="0" algn="ctr">
              <a:defRPr/>
            </a:pPr>
            <a:r>
              <a:rPr kumimoji="0" lang="en-US" sz="5400" b="1" i="0" u="none" strike="noStrike" kern="1200" cap="none" spc="0" normalizeH="0" baseline="0" noProof="0" dirty="0">
                <a:ln>
                  <a:noFill/>
                </a:ln>
                <a:solidFill>
                  <a:prstClr val="white"/>
                </a:solidFill>
                <a:effectLst/>
                <a:uLnTx/>
                <a:uFillTx/>
                <a:latin typeface="Calibri" panose="020F0502020204030204"/>
              </a:rPr>
              <a:t>Timeline For Market Entry</a:t>
            </a:r>
          </a:p>
        </p:txBody>
      </p:sp>
      <p:sp>
        <p:nvSpPr>
          <p:cNvPr id="9" name="Rectangle 8"/>
          <p:cNvSpPr/>
          <p:nvPr/>
        </p:nvSpPr>
        <p:spPr>
          <a:xfrm>
            <a:off x="401217" y="1955069"/>
            <a:ext cx="11402007" cy="3615827"/>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01216" y="2192407"/>
            <a:ext cx="11246141"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LP&amp;L will move our remaining 30% of customers to ERCOT in the Spring of 2023, pending state regulatory approval.</a:t>
            </a:r>
          </a:p>
          <a:p>
            <a:pPr marL="457200" indent="-457200" algn="just">
              <a:buFont typeface="Arial" panose="020B0604020202020204" pitchFamily="34" charset="0"/>
              <a:buChar char="•"/>
            </a:pPr>
            <a:r>
              <a:rPr lang="en-US" sz="2800" dirty="0"/>
              <a:t>2023 - LP&amp;L  projecting to go-live in October/November 2023.</a:t>
            </a:r>
          </a:p>
          <a:p>
            <a:pPr marL="457200" indent="-457200" algn="just">
              <a:buFont typeface="Arial" panose="020B0604020202020204" pitchFamily="34" charset="0"/>
              <a:buChar char="•"/>
            </a:pPr>
            <a:r>
              <a:rPr lang="en-US" sz="2800" dirty="0"/>
              <a:t>Period for Customer Choice will occur July/August through Mid-September.</a:t>
            </a:r>
          </a:p>
          <a:p>
            <a:pPr marL="457200" indent="-457200" algn="just">
              <a:buFont typeface="Arial" panose="020B0604020202020204" pitchFamily="34" charset="0"/>
              <a:buChar char="•"/>
            </a:pPr>
            <a:r>
              <a:rPr lang="en-US" sz="2800" dirty="0"/>
              <a:t>Mid-September through October 1 – Blackout period to allow for those customers who have not selected a REP to be assigned a Default REP.</a:t>
            </a:r>
          </a:p>
          <a:p>
            <a:pPr marL="457200" indent="-45720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61093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1"/>
            <a:ext cx="11402008" cy="1287640"/>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683896" y="422621"/>
            <a:ext cx="8944130" cy="923330"/>
          </a:xfrm>
          <a:prstGeom prst="rect">
            <a:avLst/>
          </a:prstGeom>
          <a:noFill/>
        </p:spPr>
        <p:txBody>
          <a:bodyPr wrap="square" rtlCol="0">
            <a:spAutoFit/>
          </a:bodyPr>
          <a:lstStyle/>
          <a:p>
            <a:pPr lvl="0" algn="ctr">
              <a:defRPr/>
            </a:pPr>
            <a:r>
              <a:rPr lang="en-US" sz="5400" b="1" dirty="0">
                <a:solidFill>
                  <a:prstClr val="white"/>
                </a:solidFill>
              </a:rPr>
              <a:t>Timeline For Market Entry</a:t>
            </a:r>
          </a:p>
        </p:txBody>
      </p:sp>
      <p:sp>
        <p:nvSpPr>
          <p:cNvPr id="9" name="Rectangle 8"/>
          <p:cNvSpPr/>
          <p:nvPr/>
        </p:nvSpPr>
        <p:spPr>
          <a:xfrm>
            <a:off x="454957" y="1884802"/>
            <a:ext cx="11402007" cy="2333630"/>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7" y="2107368"/>
            <a:ext cx="11007703" cy="2246769"/>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smtClean="0"/>
              <a:t>12 month minimum notice is being sent this month, a date certain City Council resolution will occur in mid 2023</a:t>
            </a:r>
          </a:p>
          <a:p>
            <a:pPr marL="457200" indent="-457200" algn="just">
              <a:buFont typeface="Arial" panose="020B0604020202020204" pitchFamily="34" charset="0"/>
              <a:buChar char="•"/>
            </a:pPr>
            <a:r>
              <a:rPr lang="en-US" sz="2800" dirty="0" smtClean="0"/>
              <a:t>POLR selection is planned for late 2022</a:t>
            </a:r>
          </a:p>
          <a:p>
            <a:pPr marL="457200" indent="-457200" algn="just">
              <a:buFont typeface="Arial" panose="020B0604020202020204" pitchFamily="34" charset="0"/>
              <a:buChar char="•"/>
            </a:pPr>
            <a:r>
              <a:rPr lang="en-US" sz="2800" dirty="0" smtClean="0"/>
              <a:t>Process to establish Default REP’s spring 2023</a:t>
            </a:r>
          </a:p>
          <a:p>
            <a:pPr marL="457200" indent="-45720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3691757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1999" cy="6858000"/>
          </a:xfrm>
          <a:prstGeom prst="rect">
            <a:avLst/>
          </a:prstGeom>
        </p:spPr>
      </p:pic>
      <p:sp>
        <p:nvSpPr>
          <p:cNvPr id="5" name="Rectangle 4"/>
          <p:cNvSpPr/>
          <p:nvPr/>
        </p:nvSpPr>
        <p:spPr>
          <a:xfrm>
            <a:off x="401216" y="298582"/>
            <a:ext cx="11402008" cy="1190442"/>
          </a:xfrm>
          <a:prstGeom prst="rect">
            <a:avLst/>
          </a:prstGeom>
          <a:solidFill>
            <a:srgbClr val="496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584" y="464754"/>
            <a:ext cx="909637" cy="712679"/>
          </a:xfrm>
          <a:prstGeom prst="rect">
            <a:avLst/>
          </a:prstGeom>
        </p:spPr>
      </p:pic>
      <p:sp>
        <p:nvSpPr>
          <p:cNvPr id="7" name="TextBox 6"/>
          <p:cNvSpPr txBox="1"/>
          <p:nvPr/>
        </p:nvSpPr>
        <p:spPr>
          <a:xfrm>
            <a:off x="1763485" y="422621"/>
            <a:ext cx="8999454" cy="923330"/>
          </a:xfrm>
          <a:prstGeom prst="rect">
            <a:avLst/>
          </a:prstGeom>
          <a:noFill/>
        </p:spPr>
        <p:txBody>
          <a:bodyPr wrap="square" rtlCol="0">
            <a:spAutoFit/>
          </a:bodyPr>
          <a:lstStyle/>
          <a:p>
            <a:pPr lvl="0" algn="ctr">
              <a:defRPr/>
            </a:pPr>
            <a:r>
              <a:rPr lang="en-US" sz="5400" b="1" noProof="0" dirty="0">
                <a:solidFill>
                  <a:prstClr val="white"/>
                </a:solidFill>
                <a:latin typeface="Calibri" panose="020F0502020204030204"/>
              </a:rPr>
              <a:t>Current LP&amp;L Customers</a:t>
            </a:r>
            <a:endParaRPr kumimoji="0" lang="en-US" sz="5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p:cNvSpPr/>
          <p:nvPr/>
        </p:nvSpPr>
        <p:spPr>
          <a:xfrm>
            <a:off x="394993" y="1928932"/>
            <a:ext cx="11402007" cy="3421544"/>
          </a:xfrm>
          <a:prstGeom prst="rect">
            <a:avLst/>
          </a:prstGeom>
          <a:solidFill>
            <a:schemeClr val="bg1">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92146" y="2034371"/>
            <a:ext cx="11007703" cy="3539430"/>
          </a:xfrm>
          <a:prstGeom prst="rect">
            <a:avLst/>
          </a:prstGeom>
          <a:noFill/>
        </p:spPr>
        <p:txBody>
          <a:bodyPr wrap="square" rtlCol="0">
            <a:spAutoFit/>
          </a:bodyPr>
          <a:lstStyle/>
          <a:p>
            <a:pPr algn="ctr"/>
            <a:r>
              <a:rPr lang="en-US" sz="2800" dirty="0"/>
              <a:t>Customer count entering competition </a:t>
            </a:r>
          </a:p>
          <a:p>
            <a:pPr algn="ctr"/>
            <a:r>
              <a:rPr lang="en-US" sz="2800" dirty="0"/>
              <a:t>Total Meters – ~107,000</a:t>
            </a:r>
          </a:p>
          <a:p>
            <a:pPr marL="457200" indent="-457200" algn="just">
              <a:buFont typeface="Arial" panose="020B0604020202020204" pitchFamily="34" charset="0"/>
              <a:buChar char="•"/>
            </a:pPr>
            <a:r>
              <a:rPr lang="en-US" sz="2800" dirty="0"/>
              <a:t>Residential Customers -    ~93,000</a:t>
            </a:r>
          </a:p>
          <a:p>
            <a:pPr marL="457200" indent="-457200" algn="just">
              <a:buFont typeface="Arial" panose="020B0604020202020204" pitchFamily="34" charset="0"/>
              <a:buChar char="•"/>
            </a:pPr>
            <a:r>
              <a:rPr lang="en-US" sz="2800" dirty="0"/>
              <a:t>Commercial &lt;50kW -           ~5,000</a:t>
            </a:r>
          </a:p>
          <a:p>
            <a:pPr marL="457200" indent="-457200" algn="just">
              <a:buFont typeface="Arial" panose="020B0604020202020204" pitchFamily="34" charset="0"/>
              <a:buChar char="•"/>
            </a:pPr>
            <a:r>
              <a:rPr lang="en-US" sz="2800" dirty="0"/>
              <a:t>Commercial 50-1000kW-    ~2,000</a:t>
            </a:r>
          </a:p>
          <a:p>
            <a:pPr marL="457200" indent="-457200" algn="just">
              <a:buFont typeface="Arial" panose="020B0604020202020204" pitchFamily="34" charset="0"/>
              <a:buChar char="•"/>
            </a:pPr>
            <a:r>
              <a:rPr lang="en-US" sz="2800" dirty="0"/>
              <a:t>Commercial &gt;1,000kW -         ~100</a:t>
            </a:r>
          </a:p>
          <a:p>
            <a:pPr marL="457200" indent="-457200" algn="just">
              <a:buFont typeface="Arial" panose="020B0604020202020204" pitchFamily="34" charset="0"/>
              <a:buChar char="•"/>
            </a:pPr>
            <a:r>
              <a:rPr lang="en-US" sz="2800" dirty="0"/>
              <a:t>Critical Care/Critical Load Customers - ~150 Critical Care </a:t>
            </a:r>
            <a:r>
              <a:rPr lang="en-US" sz="2800" dirty="0" smtClean="0"/>
              <a:t>customers</a:t>
            </a:r>
            <a:endParaRPr lang="en-US" sz="2800" dirty="0"/>
          </a:p>
          <a:p>
            <a:pPr algn="just"/>
            <a:endParaRPr lang="en-US" sz="2800" dirty="0"/>
          </a:p>
        </p:txBody>
      </p:sp>
    </p:spTree>
    <p:extLst>
      <p:ext uri="{BB962C8B-B14F-4D97-AF65-F5344CB8AC3E}">
        <p14:creationId xmlns:p14="http://schemas.microsoft.com/office/powerpoint/2010/main" val="379992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657</Words>
  <Application>Microsoft Office PowerPoint</Application>
  <PresentationFormat>Widescreen</PresentationFormat>
  <Paragraphs>94</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Lubbock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 Gardner</dc:creator>
  <cp:lastModifiedBy>Clint Gardner</cp:lastModifiedBy>
  <cp:revision>77</cp:revision>
  <dcterms:created xsi:type="dcterms:W3CDTF">2022-07-20T14:01:29Z</dcterms:created>
  <dcterms:modified xsi:type="dcterms:W3CDTF">2022-07-29T17:37:02Z</dcterms:modified>
</cp:coreProperties>
</file>