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7/28/2022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07/28/2022</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08/02/2022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08/02/22</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23B19FFC-062F-4C69-8E84-656EC1377629}"/>
              </a:ext>
            </a:extLst>
          </p:cNvPr>
          <p:cNvGraphicFramePr>
            <a:graphicFrameLocks noGrp="1"/>
          </p:cNvGraphicFramePr>
          <p:nvPr>
            <p:extLst>
              <p:ext uri="{D42A27DB-BD31-4B8C-83A1-F6EECF244321}">
                <p14:modId xmlns:p14="http://schemas.microsoft.com/office/powerpoint/2010/main" val="3109483233"/>
              </p:ext>
            </p:extLst>
          </p:nvPr>
        </p:nvGraphicFramePr>
        <p:xfrm>
          <a:off x="380994" y="914401"/>
          <a:ext cx="8458200" cy="5105396"/>
        </p:xfrm>
        <a:graphic>
          <a:graphicData uri="http://schemas.openxmlformats.org/drawingml/2006/table">
            <a:tbl>
              <a:tblPr/>
              <a:tblGrid>
                <a:gridCol w="704850">
                  <a:extLst>
                    <a:ext uri="{9D8B030D-6E8A-4147-A177-3AD203B41FA5}">
                      <a16:colId xmlns:a16="http://schemas.microsoft.com/office/drawing/2014/main" val="1704790108"/>
                    </a:ext>
                  </a:extLst>
                </a:gridCol>
                <a:gridCol w="704850">
                  <a:extLst>
                    <a:ext uri="{9D8B030D-6E8A-4147-A177-3AD203B41FA5}">
                      <a16:colId xmlns:a16="http://schemas.microsoft.com/office/drawing/2014/main" val="3133509489"/>
                    </a:ext>
                  </a:extLst>
                </a:gridCol>
                <a:gridCol w="704850">
                  <a:extLst>
                    <a:ext uri="{9D8B030D-6E8A-4147-A177-3AD203B41FA5}">
                      <a16:colId xmlns:a16="http://schemas.microsoft.com/office/drawing/2014/main" val="1854824089"/>
                    </a:ext>
                  </a:extLst>
                </a:gridCol>
                <a:gridCol w="704850">
                  <a:extLst>
                    <a:ext uri="{9D8B030D-6E8A-4147-A177-3AD203B41FA5}">
                      <a16:colId xmlns:a16="http://schemas.microsoft.com/office/drawing/2014/main" val="3751530930"/>
                    </a:ext>
                  </a:extLst>
                </a:gridCol>
                <a:gridCol w="704850">
                  <a:extLst>
                    <a:ext uri="{9D8B030D-6E8A-4147-A177-3AD203B41FA5}">
                      <a16:colId xmlns:a16="http://schemas.microsoft.com/office/drawing/2014/main" val="1956711931"/>
                    </a:ext>
                  </a:extLst>
                </a:gridCol>
                <a:gridCol w="704850">
                  <a:extLst>
                    <a:ext uri="{9D8B030D-6E8A-4147-A177-3AD203B41FA5}">
                      <a16:colId xmlns:a16="http://schemas.microsoft.com/office/drawing/2014/main" val="3315960822"/>
                    </a:ext>
                  </a:extLst>
                </a:gridCol>
                <a:gridCol w="704850">
                  <a:extLst>
                    <a:ext uri="{9D8B030D-6E8A-4147-A177-3AD203B41FA5}">
                      <a16:colId xmlns:a16="http://schemas.microsoft.com/office/drawing/2014/main" val="1982720643"/>
                    </a:ext>
                  </a:extLst>
                </a:gridCol>
                <a:gridCol w="704850">
                  <a:extLst>
                    <a:ext uri="{9D8B030D-6E8A-4147-A177-3AD203B41FA5}">
                      <a16:colId xmlns:a16="http://schemas.microsoft.com/office/drawing/2014/main" val="1978434802"/>
                    </a:ext>
                  </a:extLst>
                </a:gridCol>
                <a:gridCol w="704850">
                  <a:extLst>
                    <a:ext uri="{9D8B030D-6E8A-4147-A177-3AD203B41FA5}">
                      <a16:colId xmlns:a16="http://schemas.microsoft.com/office/drawing/2014/main" val="1545962886"/>
                    </a:ext>
                  </a:extLst>
                </a:gridCol>
                <a:gridCol w="704850">
                  <a:extLst>
                    <a:ext uri="{9D8B030D-6E8A-4147-A177-3AD203B41FA5}">
                      <a16:colId xmlns:a16="http://schemas.microsoft.com/office/drawing/2014/main" val="1051566628"/>
                    </a:ext>
                  </a:extLst>
                </a:gridCol>
                <a:gridCol w="704850">
                  <a:extLst>
                    <a:ext uri="{9D8B030D-6E8A-4147-A177-3AD203B41FA5}">
                      <a16:colId xmlns:a16="http://schemas.microsoft.com/office/drawing/2014/main" val="2356417732"/>
                    </a:ext>
                  </a:extLst>
                </a:gridCol>
                <a:gridCol w="704850">
                  <a:extLst>
                    <a:ext uri="{9D8B030D-6E8A-4147-A177-3AD203B41FA5}">
                      <a16:colId xmlns:a16="http://schemas.microsoft.com/office/drawing/2014/main" val="1490347216"/>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0927263"/>
                  </a:ext>
                </a:extLst>
              </a:tr>
              <a:tr h="49913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643166"/>
                  </a:ext>
                </a:extLst>
              </a:tr>
              <a:tr h="242435">
                <a:tc>
                  <a:txBody>
                    <a:bodyPr/>
                    <a:lstStyle/>
                    <a:p>
                      <a:pPr algn="ctr" fontAlgn="b"/>
                      <a:r>
                        <a:rPr lang="en-US" sz="800" b="0" i="0" u="none" strike="noStrike">
                          <a:solidFill>
                            <a:srgbClr val="000000"/>
                          </a:solidFill>
                          <a:effectLst/>
                          <a:latin typeface="Calibri" panose="020F0502020204030204" pitchFamily="34" charset="0"/>
                        </a:rPr>
                        <a:t>2020-12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118,401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350,739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8796365"/>
                  </a:ext>
                </a:extLst>
              </a:tr>
              <a:tr h="242435">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875508"/>
                  </a:ext>
                </a:extLst>
              </a:tr>
              <a:tr h="242435">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3176055"/>
                  </a:ext>
                </a:extLst>
              </a:tr>
              <a:tr h="242435">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1,624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1478203"/>
                  </a:ext>
                </a:extLst>
              </a:tr>
              <a:tr h="242435">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1168100"/>
                  </a:ext>
                </a:extLst>
              </a:tr>
              <a:tr h="242435">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6347904"/>
                  </a:ext>
                </a:extLst>
              </a:tr>
              <a:tr h="242435">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8534098"/>
                  </a:ext>
                </a:extLst>
              </a:tr>
              <a:tr h="242435">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338478"/>
                  </a:ext>
                </a:extLst>
              </a:tr>
              <a:tr h="242435">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11836"/>
                  </a:ext>
                </a:extLst>
              </a:tr>
              <a:tr h="242435">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5065499"/>
                  </a:ext>
                </a:extLst>
              </a:tr>
              <a:tr h="242435">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1,439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0337346"/>
                  </a:ext>
                </a:extLst>
              </a:tr>
              <a:tr h="242435">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4115881"/>
                  </a:ext>
                </a:extLst>
              </a:tr>
              <a:tr h="242435">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696530"/>
                  </a:ext>
                </a:extLst>
              </a:tr>
              <a:tr h="242435">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8073137"/>
                  </a:ext>
                </a:extLst>
              </a:tr>
              <a:tr h="242435">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6194827"/>
                  </a:ext>
                </a:extLst>
              </a:tr>
              <a:tr h="242435">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0760461"/>
                  </a:ext>
                </a:extLst>
              </a:tr>
              <a:tr h="242435">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8204451"/>
                  </a:ext>
                </a:extLst>
              </a:tr>
              <a:tr h="242435">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2,655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5226133"/>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08/02/22</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May 2022 - IAG/IAL Statistics</a:t>
            </a:r>
          </a:p>
          <a:p>
            <a:r>
              <a:rPr lang="en-US" altLang="en-US" dirty="0"/>
              <a:t>Top 10 – May 2022 -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May 2022 -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08/02/22</a:t>
            </a:r>
          </a:p>
        </p:txBody>
      </p:sp>
      <p:graphicFrame>
        <p:nvGraphicFramePr>
          <p:cNvPr id="3" name="Table 2">
            <a:extLst>
              <a:ext uri="{FF2B5EF4-FFF2-40B4-BE49-F238E27FC236}">
                <a16:creationId xmlns:a16="http://schemas.microsoft.com/office/drawing/2014/main" id="{2EED73C7-FE77-4310-9C89-EB618CEC6272}"/>
              </a:ext>
            </a:extLst>
          </p:cNvPr>
          <p:cNvGraphicFramePr>
            <a:graphicFrameLocks noGrp="1"/>
          </p:cNvGraphicFramePr>
          <p:nvPr>
            <p:extLst>
              <p:ext uri="{D42A27DB-BD31-4B8C-83A1-F6EECF244321}">
                <p14:modId xmlns:p14="http://schemas.microsoft.com/office/powerpoint/2010/main" val="2223092466"/>
              </p:ext>
            </p:extLst>
          </p:nvPr>
        </p:nvGraphicFramePr>
        <p:xfrm>
          <a:off x="2120898" y="1100888"/>
          <a:ext cx="4902201" cy="3914775"/>
        </p:xfrm>
        <a:graphic>
          <a:graphicData uri="http://schemas.openxmlformats.org/drawingml/2006/table">
            <a:tbl>
              <a:tblPr/>
              <a:tblGrid>
                <a:gridCol w="1148953">
                  <a:extLst>
                    <a:ext uri="{9D8B030D-6E8A-4147-A177-3AD203B41FA5}">
                      <a16:colId xmlns:a16="http://schemas.microsoft.com/office/drawing/2014/main" val="915062043"/>
                    </a:ext>
                  </a:extLst>
                </a:gridCol>
                <a:gridCol w="938312">
                  <a:extLst>
                    <a:ext uri="{9D8B030D-6E8A-4147-A177-3AD203B41FA5}">
                      <a16:colId xmlns:a16="http://schemas.microsoft.com/office/drawing/2014/main" val="1744526534"/>
                    </a:ext>
                  </a:extLst>
                </a:gridCol>
                <a:gridCol w="938312">
                  <a:extLst>
                    <a:ext uri="{9D8B030D-6E8A-4147-A177-3AD203B41FA5}">
                      <a16:colId xmlns:a16="http://schemas.microsoft.com/office/drawing/2014/main" val="3916312270"/>
                    </a:ext>
                  </a:extLst>
                </a:gridCol>
                <a:gridCol w="938312">
                  <a:extLst>
                    <a:ext uri="{9D8B030D-6E8A-4147-A177-3AD203B41FA5}">
                      <a16:colId xmlns:a16="http://schemas.microsoft.com/office/drawing/2014/main" val="2267913954"/>
                    </a:ext>
                  </a:extLst>
                </a:gridCol>
                <a:gridCol w="938312">
                  <a:extLst>
                    <a:ext uri="{9D8B030D-6E8A-4147-A177-3AD203B41FA5}">
                      <a16:colId xmlns:a16="http://schemas.microsoft.com/office/drawing/2014/main" val="1307682980"/>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1.28%</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432174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79774421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9426823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1818799"/>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3,312</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2163307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4119576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10028767"/>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88475396"/>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1,656</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5117927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9308243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314220403"/>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94950987"/>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53551646"/>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637472522"/>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599540192"/>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014647058"/>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567676003"/>
                  </a:ext>
                </a:extLst>
              </a:tr>
            </a:tbl>
          </a:graphicData>
        </a:graphic>
      </p:graphicFrame>
      <p:graphicFrame>
        <p:nvGraphicFramePr>
          <p:cNvPr id="5" name="Object 4">
            <a:extLst>
              <a:ext uri="{FF2B5EF4-FFF2-40B4-BE49-F238E27FC236}">
                <a16:creationId xmlns:a16="http://schemas.microsoft.com/office/drawing/2014/main" id="{33C3A7C9-5F6B-4D64-9FB2-F604ACDDB2C4}"/>
              </a:ext>
            </a:extLst>
          </p:cNvPr>
          <p:cNvGraphicFramePr>
            <a:graphicFrameLocks noChangeAspect="1"/>
          </p:cNvGraphicFramePr>
          <p:nvPr>
            <p:extLst>
              <p:ext uri="{D42A27DB-BD31-4B8C-83A1-F6EECF244321}">
                <p14:modId xmlns:p14="http://schemas.microsoft.com/office/powerpoint/2010/main" val="3180145329"/>
              </p:ext>
            </p:extLst>
          </p:nvPr>
        </p:nvGraphicFramePr>
        <p:xfrm>
          <a:off x="4152900" y="5278351"/>
          <a:ext cx="914400" cy="771525"/>
        </p:xfrm>
        <a:graphic>
          <a:graphicData uri="http://schemas.openxmlformats.org/presentationml/2006/ole">
            <mc:AlternateContent xmlns:mc="http://schemas.openxmlformats.org/markup-compatibility/2006">
              <mc:Choice xmlns:v="urn:schemas-microsoft-com:vml" Requires="v">
                <p:oleObj spid="_x0000_s1059"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52900" y="527835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Chart, box and whisker chart&#10;&#10;Description automatically generated">
            <a:extLst>
              <a:ext uri="{FF2B5EF4-FFF2-40B4-BE49-F238E27FC236}">
                <a16:creationId xmlns:a16="http://schemas.microsoft.com/office/drawing/2014/main" id="{4846FA27-A2A5-4A2A-BA97-8CBFAB62BC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59275"/>
            <a:ext cx="9144000" cy="1524000"/>
          </a:xfrm>
          <a:prstGeom prst="rect">
            <a:avLst/>
          </a:prstGeom>
        </p:spPr>
      </p:pic>
      <p:pic>
        <p:nvPicPr>
          <p:cNvPr id="8" name="Picture 7" descr="Chart, box and whisker chart&#10;&#10;Description automatically generated">
            <a:extLst>
              <a:ext uri="{FF2B5EF4-FFF2-40B4-BE49-F238E27FC236}">
                <a16:creationId xmlns:a16="http://schemas.microsoft.com/office/drawing/2014/main" id="{45DC9FD1-10B3-46B4-ACE6-4F7764962A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5" name="Picture 4" descr="Chart, box and whisker chart&#10;&#10;Description automatically generated">
            <a:extLst>
              <a:ext uri="{FF2B5EF4-FFF2-40B4-BE49-F238E27FC236}">
                <a16:creationId xmlns:a16="http://schemas.microsoft.com/office/drawing/2014/main" id="{4E94C700-7A13-4B2B-B5BE-ADF4DEDC83F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026614"/>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May 2022 -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08/02/22</a:t>
            </a:r>
          </a:p>
        </p:txBody>
      </p:sp>
      <p:sp>
        <p:nvSpPr>
          <p:cNvPr id="14" name="TextBox 13">
            <a:extLst>
              <a:ext uri="{FF2B5EF4-FFF2-40B4-BE49-F238E27FC236}">
                <a16:creationId xmlns:a16="http://schemas.microsoft.com/office/drawing/2014/main" id="{4D2942B3-5E56-4C76-8242-10E7603F4840}"/>
              </a:ext>
            </a:extLst>
          </p:cNvPr>
          <p:cNvSpPr txBox="1"/>
          <p:nvPr/>
        </p:nvSpPr>
        <p:spPr>
          <a:xfrm>
            <a:off x="7924800" y="2559021"/>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3</a:t>
            </a:r>
          </a:p>
        </p:txBody>
      </p:sp>
      <p:sp>
        <p:nvSpPr>
          <p:cNvPr id="17" name="TextBox 16">
            <a:extLst>
              <a:ext uri="{FF2B5EF4-FFF2-40B4-BE49-F238E27FC236}">
                <a16:creationId xmlns:a16="http://schemas.microsoft.com/office/drawing/2014/main" id="{264A371A-977E-4534-9995-E0EA7ED2F20E}"/>
              </a:ext>
            </a:extLst>
          </p:cNvPr>
          <p:cNvSpPr txBox="1"/>
          <p:nvPr/>
        </p:nvSpPr>
        <p:spPr>
          <a:xfrm>
            <a:off x="8077200" y="4251553"/>
            <a:ext cx="2286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6</a:t>
            </a:r>
          </a:p>
        </p:txBody>
      </p:sp>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B5C62E-4DCA-4493-B8C4-D9F319D1B6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8700"/>
            <a:ext cx="9144000" cy="1524000"/>
          </a:xfrm>
          <a:prstGeom prst="rect">
            <a:avLst/>
          </a:prstGeom>
        </p:spPr>
      </p:pic>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May 2022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08/02/22</a:t>
            </a:r>
          </a:p>
        </p:txBody>
      </p:sp>
      <p:sp>
        <p:nvSpPr>
          <p:cNvPr id="11" name="TextBox 10">
            <a:extLst>
              <a:ext uri="{FF2B5EF4-FFF2-40B4-BE49-F238E27FC236}">
                <a16:creationId xmlns:a16="http://schemas.microsoft.com/office/drawing/2014/main" id="{0DC42E8B-637A-4574-B90E-D2AAE5D48823}"/>
              </a:ext>
            </a:extLst>
          </p:cNvPr>
          <p:cNvSpPr txBox="1"/>
          <p:nvPr/>
        </p:nvSpPr>
        <p:spPr>
          <a:xfrm>
            <a:off x="7467600" y="957153"/>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2</a:t>
            </a:r>
          </a:p>
        </p:txBody>
      </p:sp>
      <p:pic>
        <p:nvPicPr>
          <p:cNvPr id="8" name="Picture 7" descr="Chart, bar chart, box and whisker chart&#10;&#10;Description automatically generated">
            <a:extLst>
              <a:ext uri="{FF2B5EF4-FFF2-40B4-BE49-F238E27FC236}">
                <a16:creationId xmlns:a16="http://schemas.microsoft.com/office/drawing/2014/main" id="{D16BC62B-9BE2-482E-AE3A-AA8553287A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box and whisker chart&#10;&#10;Description automatically generated">
            <a:extLst>
              <a:ext uri="{FF2B5EF4-FFF2-40B4-BE49-F238E27FC236}">
                <a16:creationId xmlns:a16="http://schemas.microsoft.com/office/drawing/2014/main" id="{65B367C2-B752-436D-BA2E-88A516111C5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530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08/02/22</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08/02/22</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May 2022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08/02/22</a:t>
            </a:r>
          </a:p>
        </p:txBody>
      </p:sp>
      <p:pic>
        <p:nvPicPr>
          <p:cNvPr id="5" name="Picture 4" descr="Chart&#10;&#10;Description automatically generated">
            <a:extLst>
              <a:ext uri="{FF2B5EF4-FFF2-40B4-BE49-F238E27FC236}">
                <a16:creationId xmlns:a16="http://schemas.microsoft.com/office/drawing/2014/main" id="{1F94B46B-9FFF-4036-A7F5-B18245A1B5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08/02/22</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16803</TotalTime>
  <Words>1169</Words>
  <Application>Microsoft Office PowerPoint</Application>
  <PresentationFormat>On-screen Show (4:3)</PresentationFormat>
  <Paragraphs>360</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May 2022 - IAG/IAL Statistics</vt:lpstr>
      <vt:lpstr>Top 10 - May 2022 - IAG/IAL % Greater Than 1% of Enrollments With number of months Greater Than 1%  </vt:lpstr>
      <vt:lpstr>Top 10 - 12 Month Average IAG/IAL % Greater Than 1% of Enrollments thru May 2022 With number of months Greater Than 1% </vt:lpstr>
      <vt:lpstr>Explanation of IAG/IAL Slides Data</vt:lpstr>
      <vt:lpstr>Explanation of IAG/IAL Slides Data (Cont)</vt:lpstr>
      <vt:lpstr>Top - 12 Month Average Rescission % Greater Than 1% of Switches thru May 2022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432</cp:revision>
  <cp:lastPrinted>2016-01-21T20:53:15Z</cp:lastPrinted>
  <dcterms:created xsi:type="dcterms:W3CDTF">2016-01-21T15:20:31Z</dcterms:created>
  <dcterms:modified xsi:type="dcterms:W3CDTF">2022-07-28T16:58:30Z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