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07/28/2022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08/02/2022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23B19FFC-062F-4C69-8E84-656EC1377629}"/>
              </a:ext>
            </a:extLst>
          </p:cNvPr>
          <p:cNvGraphicFramePr>
            <a:graphicFrameLocks noGrp="1"/>
          </p:cNvGraphicFramePr>
          <p:nvPr>
            <p:extLst>
              <p:ext uri="{D42A27DB-BD31-4B8C-83A1-F6EECF244321}">
                <p14:modId xmlns:p14="http://schemas.microsoft.com/office/powerpoint/2010/main" val="3109483233"/>
              </p:ext>
            </p:extLst>
          </p:nvPr>
        </p:nvGraphicFramePr>
        <p:xfrm>
          <a:off x="380994" y="914401"/>
          <a:ext cx="8458200" cy="5105396"/>
        </p:xfrm>
        <a:graphic>
          <a:graphicData uri="http://schemas.openxmlformats.org/drawingml/2006/table">
            <a:tbl>
              <a:tblPr/>
              <a:tblGrid>
                <a:gridCol w="704850">
                  <a:extLst>
                    <a:ext uri="{9D8B030D-6E8A-4147-A177-3AD203B41FA5}">
                      <a16:colId xmlns:a16="http://schemas.microsoft.com/office/drawing/2014/main" val="1704790108"/>
                    </a:ext>
                  </a:extLst>
                </a:gridCol>
                <a:gridCol w="704850">
                  <a:extLst>
                    <a:ext uri="{9D8B030D-6E8A-4147-A177-3AD203B41FA5}">
                      <a16:colId xmlns:a16="http://schemas.microsoft.com/office/drawing/2014/main" val="3133509489"/>
                    </a:ext>
                  </a:extLst>
                </a:gridCol>
                <a:gridCol w="704850">
                  <a:extLst>
                    <a:ext uri="{9D8B030D-6E8A-4147-A177-3AD203B41FA5}">
                      <a16:colId xmlns:a16="http://schemas.microsoft.com/office/drawing/2014/main" val="1854824089"/>
                    </a:ext>
                  </a:extLst>
                </a:gridCol>
                <a:gridCol w="704850">
                  <a:extLst>
                    <a:ext uri="{9D8B030D-6E8A-4147-A177-3AD203B41FA5}">
                      <a16:colId xmlns:a16="http://schemas.microsoft.com/office/drawing/2014/main" val="3751530930"/>
                    </a:ext>
                  </a:extLst>
                </a:gridCol>
                <a:gridCol w="704850">
                  <a:extLst>
                    <a:ext uri="{9D8B030D-6E8A-4147-A177-3AD203B41FA5}">
                      <a16:colId xmlns:a16="http://schemas.microsoft.com/office/drawing/2014/main" val="1956711931"/>
                    </a:ext>
                  </a:extLst>
                </a:gridCol>
                <a:gridCol w="704850">
                  <a:extLst>
                    <a:ext uri="{9D8B030D-6E8A-4147-A177-3AD203B41FA5}">
                      <a16:colId xmlns:a16="http://schemas.microsoft.com/office/drawing/2014/main" val="3315960822"/>
                    </a:ext>
                  </a:extLst>
                </a:gridCol>
                <a:gridCol w="704850">
                  <a:extLst>
                    <a:ext uri="{9D8B030D-6E8A-4147-A177-3AD203B41FA5}">
                      <a16:colId xmlns:a16="http://schemas.microsoft.com/office/drawing/2014/main" val="1982720643"/>
                    </a:ext>
                  </a:extLst>
                </a:gridCol>
                <a:gridCol w="704850">
                  <a:extLst>
                    <a:ext uri="{9D8B030D-6E8A-4147-A177-3AD203B41FA5}">
                      <a16:colId xmlns:a16="http://schemas.microsoft.com/office/drawing/2014/main" val="1978434802"/>
                    </a:ext>
                  </a:extLst>
                </a:gridCol>
                <a:gridCol w="704850">
                  <a:extLst>
                    <a:ext uri="{9D8B030D-6E8A-4147-A177-3AD203B41FA5}">
                      <a16:colId xmlns:a16="http://schemas.microsoft.com/office/drawing/2014/main" val="1545962886"/>
                    </a:ext>
                  </a:extLst>
                </a:gridCol>
                <a:gridCol w="704850">
                  <a:extLst>
                    <a:ext uri="{9D8B030D-6E8A-4147-A177-3AD203B41FA5}">
                      <a16:colId xmlns:a16="http://schemas.microsoft.com/office/drawing/2014/main" val="1051566628"/>
                    </a:ext>
                  </a:extLst>
                </a:gridCol>
                <a:gridCol w="704850">
                  <a:extLst>
                    <a:ext uri="{9D8B030D-6E8A-4147-A177-3AD203B41FA5}">
                      <a16:colId xmlns:a16="http://schemas.microsoft.com/office/drawing/2014/main" val="2356417732"/>
                    </a:ext>
                  </a:extLst>
                </a:gridCol>
                <a:gridCol w="704850">
                  <a:extLst>
                    <a:ext uri="{9D8B030D-6E8A-4147-A177-3AD203B41FA5}">
                      <a16:colId xmlns:a16="http://schemas.microsoft.com/office/drawing/2014/main" val="1490347216"/>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927263"/>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43166"/>
                  </a:ext>
                </a:extLst>
              </a:tr>
              <a:tr h="242435">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8796365"/>
                  </a:ext>
                </a:extLst>
              </a:tr>
              <a:tr h="242435">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875508"/>
                  </a:ext>
                </a:extLst>
              </a:tr>
              <a:tr h="242435">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176055"/>
                  </a:ext>
                </a:extLst>
              </a:tr>
              <a:tr h="242435">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478203"/>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168100"/>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347904"/>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534098"/>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38478"/>
                  </a:ext>
                </a:extLst>
              </a:tr>
              <a:tr h="242435">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11836"/>
                  </a:ext>
                </a:extLst>
              </a:tr>
              <a:tr h="242435">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065499"/>
                  </a:ext>
                </a:extLst>
              </a:tr>
              <a:tr h="242435">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1,439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337346"/>
                  </a:ext>
                </a:extLst>
              </a:tr>
              <a:tr h="242435">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115881"/>
                  </a:ext>
                </a:extLst>
              </a:tr>
              <a:tr h="242435">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696530"/>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073137"/>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194827"/>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0760461"/>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204451"/>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226133"/>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May 2022 - IAG/IAL Statistics</a:t>
            </a:r>
          </a:p>
          <a:p>
            <a:r>
              <a:rPr lang="en-US" altLang="en-US" dirty="0"/>
              <a:t>Top 10 – May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May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graphicFrame>
        <p:nvGraphicFramePr>
          <p:cNvPr id="3" name="Table 2">
            <a:extLst>
              <a:ext uri="{FF2B5EF4-FFF2-40B4-BE49-F238E27FC236}">
                <a16:creationId xmlns:a16="http://schemas.microsoft.com/office/drawing/2014/main" id="{2EED73C7-FE77-4310-9C89-EB618CEC6272}"/>
              </a:ext>
            </a:extLst>
          </p:cNvPr>
          <p:cNvGraphicFramePr>
            <a:graphicFrameLocks noGrp="1"/>
          </p:cNvGraphicFramePr>
          <p:nvPr>
            <p:extLst>
              <p:ext uri="{D42A27DB-BD31-4B8C-83A1-F6EECF244321}">
                <p14:modId xmlns:p14="http://schemas.microsoft.com/office/powerpoint/2010/main" val="2223092466"/>
              </p:ext>
            </p:extLst>
          </p:nvPr>
        </p:nvGraphicFramePr>
        <p:xfrm>
          <a:off x="2120898" y="1100888"/>
          <a:ext cx="4902201" cy="3914775"/>
        </p:xfrm>
        <a:graphic>
          <a:graphicData uri="http://schemas.openxmlformats.org/drawingml/2006/table">
            <a:tbl>
              <a:tblPr/>
              <a:tblGrid>
                <a:gridCol w="1148953">
                  <a:extLst>
                    <a:ext uri="{9D8B030D-6E8A-4147-A177-3AD203B41FA5}">
                      <a16:colId xmlns:a16="http://schemas.microsoft.com/office/drawing/2014/main" val="915062043"/>
                    </a:ext>
                  </a:extLst>
                </a:gridCol>
                <a:gridCol w="938312">
                  <a:extLst>
                    <a:ext uri="{9D8B030D-6E8A-4147-A177-3AD203B41FA5}">
                      <a16:colId xmlns:a16="http://schemas.microsoft.com/office/drawing/2014/main" val="1744526534"/>
                    </a:ext>
                  </a:extLst>
                </a:gridCol>
                <a:gridCol w="938312">
                  <a:extLst>
                    <a:ext uri="{9D8B030D-6E8A-4147-A177-3AD203B41FA5}">
                      <a16:colId xmlns:a16="http://schemas.microsoft.com/office/drawing/2014/main" val="3916312270"/>
                    </a:ext>
                  </a:extLst>
                </a:gridCol>
                <a:gridCol w="938312">
                  <a:extLst>
                    <a:ext uri="{9D8B030D-6E8A-4147-A177-3AD203B41FA5}">
                      <a16:colId xmlns:a16="http://schemas.microsoft.com/office/drawing/2014/main" val="2267913954"/>
                    </a:ext>
                  </a:extLst>
                </a:gridCol>
                <a:gridCol w="938312">
                  <a:extLst>
                    <a:ext uri="{9D8B030D-6E8A-4147-A177-3AD203B41FA5}">
                      <a16:colId xmlns:a16="http://schemas.microsoft.com/office/drawing/2014/main" val="1307682980"/>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1.28%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43217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977442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426823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181879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3,312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163307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4119576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002876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847539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1,656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117927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930824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14220403"/>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4950987"/>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355164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37472522"/>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599540192"/>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014647058"/>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567676003"/>
                  </a:ext>
                </a:extLst>
              </a:tr>
            </a:tbl>
          </a:graphicData>
        </a:graphic>
      </p:graphicFrame>
      <p:graphicFrame>
        <p:nvGraphicFramePr>
          <p:cNvPr id="5" name="Object 4">
            <a:extLst>
              <a:ext uri="{FF2B5EF4-FFF2-40B4-BE49-F238E27FC236}">
                <a16:creationId xmlns:a16="http://schemas.microsoft.com/office/drawing/2014/main" id="{33C3A7C9-5F6B-4D64-9FB2-F604ACDDB2C4}"/>
              </a:ext>
            </a:extLst>
          </p:cNvPr>
          <p:cNvGraphicFramePr>
            <a:graphicFrameLocks noChangeAspect="1"/>
          </p:cNvGraphicFramePr>
          <p:nvPr>
            <p:extLst>
              <p:ext uri="{D42A27DB-BD31-4B8C-83A1-F6EECF244321}">
                <p14:modId xmlns:p14="http://schemas.microsoft.com/office/powerpoint/2010/main" val="3180145329"/>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spid="_x0000_s1059"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hart, box and whisker chart&#10;&#10;Description automatically generated">
            <a:extLst>
              <a:ext uri="{FF2B5EF4-FFF2-40B4-BE49-F238E27FC236}">
                <a16:creationId xmlns:a16="http://schemas.microsoft.com/office/drawing/2014/main" id="{4846FA27-A2A5-4A2A-BA97-8CBFAB62B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59275"/>
            <a:ext cx="9144000" cy="1524000"/>
          </a:xfrm>
          <a:prstGeom prst="rect">
            <a:avLst/>
          </a:prstGeom>
        </p:spPr>
      </p:pic>
      <p:pic>
        <p:nvPicPr>
          <p:cNvPr id="8" name="Picture 7" descr="Chart, box and whisker chart&#10;&#10;Description automatically generated">
            <a:extLst>
              <a:ext uri="{FF2B5EF4-FFF2-40B4-BE49-F238E27FC236}">
                <a16:creationId xmlns:a16="http://schemas.microsoft.com/office/drawing/2014/main" id="{45DC9FD1-10B3-46B4-ACE6-4F7764962A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5" name="Picture 4" descr="Chart, box and whisker chart&#10;&#10;Description automatically generated">
            <a:extLst>
              <a:ext uri="{FF2B5EF4-FFF2-40B4-BE49-F238E27FC236}">
                <a16:creationId xmlns:a16="http://schemas.microsoft.com/office/drawing/2014/main" id="{4E94C700-7A13-4B2B-B5BE-ADF4DEDC83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026614"/>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May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
        <p:nvSpPr>
          <p:cNvPr id="14" name="TextBox 13">
            <a:extLst>
              <a:ext uri="{FF2B5EF4-FFF2-40B4-BE49-F238E27FC236}">
                <a16:creationId xmlns:a16="http://schemas.microsoft.com/office/drawing/2014/main" id="{4D2942B3-5E56-4C76-8242-10E7603F4840}"/>
              </a:ext>
            </a:extLst>
          </p:cNvPr>
          <p:cNvSpPr txBox="1"/>
          <p:nvPr/>
        </p:nvSpPr>
        <p:spPr>
          <a:xfrm>
            <a:off x="7924800" y="2559021"/>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3</a:t>
            </a:r>
          </a:p>
        </p:txBody>
      </p:sp>
      <p:sp>
        <p:nvSpPr>
          <p:cNvPr id="17" name="TextBox 16">
            <a:extLst>
              <a:ext uri="{FF2B5EF4-FFF2-40B4-BE49-F238E27FC236}">
                <a16:creationId xmlns:a16="http://schemas.microsoft.com/office/drawing/2014/main" id="{264A371A-977E-4534-9995-E0EA7ED2F20E}"/>
              </a:ext>
            </a:extLst>
          </p:cNvPr>
          <p:cNvSpPr txBox="1"/>
          <p:nvPr/>
        </p:nvSpPr>
        <p:spPr>
          <a:xfrm>
            <a:off x="8077200" y="4251553"/>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B5C62E-4DCA-4493-B8C4-D9F319D1B6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8700"/>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May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
        <p:nvSpPr>
          <p:cNvPr id="11" name="TextBox 10">
            <a:extLst>
              <a:ext uri="{FF2B5EF4-FFF2-40B4-BE49-F238E27FC236}">
                <a16:creationId xmlns:a16="http://schemas.microsoft.com/office/drawing/2014/main" id="{0DC42E8B-637A-4574-B90E-D2AAE5D48823}"/>
              </a:ext>
            </a:extLst>
          </p:cNvPr>
          <p:cNvSpPr txBox="1"/>
          <p:nvPr/>
        </p:nvSpPr>
        <p:spPr>
          <a:xfrm>
            <a:off x="7467600" y="95715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2</a:t>
            </a:r>
          </a:p>
        </p:txBody>
      </p:sp>
      <p:pic>
        <p:nvPicPr>
          <p:cNvPr id="8" name="Picture 7" descr="Chart, bar chart, box and whisker chart&#10;&#10;Description automatically generated">
            <a:extLst>
              <a:ext uri="{FF2B5EF4-FFF2-40B4-BE49-F238E27FC236}">
                <a16:creationId xmlns:a16="http://schemas.microsoft.com/office/drawing/2014/main" id="{D16BC62B-9BE2-482E-AE3A-AA8553287A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box and whisker chart&#10;&#10;Description automatically generated">
            <a:extLst>
              <a:ext uri="{FF2B5EF4-FFF2-40B4-BE49-F238E27FC236}">
                <a16:creationId xmlns:a16="http://schemas.microsoft.com/office/drawing/2014/main" id="{65B367C2-B752-436D-BA2E-88A516111C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530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May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pic>
        <p:nvPicPr>
          <p:cNvPr id="5" name="Picture 4" descr="Chart&#10;&#10;Description automatically generated">
            <a:extLst>
              <a:ext uri="{FF2B5EF4-FFF2-40B4-BE49-F238E27FC236}">
                <a16:creationId xmlns:a16="http://schemas.microsoft.com/office/drawing/2014/main" id="{1F94B46B-9FFF-4036-A7F5-B18245A1B5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08/02/22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16803</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May 2022 - IAG/IAL Statistics</vt:lpstr>
      <vt:lpstr>Top 10 - May 2022 - IAG/IAL % Greater Than 1% of Enrollments With number of months Greater Than 1%  </vt:lpstr>
      <vt:lpstr>Top 10 - 12 Month Average IAG/IAL % Greater Than 1% of Enrollments thru May 2022 With number of months Greater Than 1% </vt:lpstr>
      <vt:lpstr>Explanation of IAG/IAL Slides Data</vt:lpstr>
      <vt:lpstr>Explanation of IAG/IAL Slides Data (Cont)</vt:lpstr>
      <vt:lpstr>Top - 12 Month Average Rescission % Greater Than 1% of Switches thru May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432</cp:revision>
  <cp:lastPrinted>2016-01-21T20:53:15Z</cp:lastPrinted>
  <dcterms:created xsi:type="dcterms:W3CDTF">2016-01-21T15:20:31Z</dcterms:created>
  <dcterms:modified xsi:type="dcterms:W3CDTF">2022-07-28T16:58:30Z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