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31"/>
  </p:notesMasterIdLst>
  <p:handoutMasterIdLst>
    <p:handoutMasterId r:id="rId32"/>
  </p:handoutMasterIdLst>
  <p:sldIdLst>
    <p:sldId id="343" r:id="rId7"/>
    <p:sldId id="368" r:id="rId8"/>
    <p:sldId id="367" r:id="rId9"/>
    <p:sldId id="369" r:id="rId10"/>
    <p:sldId id="364" r:id="rId11"/>
    <p:sldId id="352" r:id="rId12"/>
    <p:sldId id="353" r:id="rId13"/>
    <p:sldId id="356" r:id="rId14"/>
    <p:sldId id="360" r:id="rId15"/>
    <p:sldId id="357" r:id="rId16"/>
    <p:sldId id="358" r:id="rId17"/>
    <p:sldId id="359" r:id="rId18"/>
    <p:sldId id="362" r:id="rId19"/>
    <p:sldId id="363" r:id="rId20"/>
    <p:sldId id="370" r:id="rId21"/>
    <p:sldId id="371" r:id="rId22"/>
    <p:sldId id="372" r:id="rId23"/>
    <p:sldId id="373" r:id="rId24"/>
    <p:sldId id="374" r:id="rId25"/>
    <p:sldId id="375" r:id="rId26"/>
    <p:sldId id="376" r:id="rId27"/>
    <p:sldId id="377" r:id="rId28"/>
    <p:sldId id="355" r:id="rId29"/>
    <p:sldId id="354"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showGuides="1">
      <p:cViewPr varScale="1">
        <p:scale>
          <a:sx n="108" d="100"/>
          <a:sy n="108" d="100"/>
        </p:scale>
        <p:origin x="3336" y="102"/>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7/28/2022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3200876"/>
          </a:xfrm>
          <a:prstGeom prst="rect">
            <a:avLst/>
          </a:prstGeom>
          <a:noFill/>
        </p:spPr>
        <p:txBody>
          <a:bodyPr wrap="square" rtlCol="0">
            <a:spAutoFit/>
          </a:bodyPr>
          <a:lstStyle/>
          <a:p>
            <a:r>
              <a:rPr lang="en-US" sz="2000" b="1" dirty="0"/>
              <a:t>NPRR1126 - Default Uplift Allocation Enhancement</a:t>
            </a:r>
            <a:endParaRPr lang="en-US" dirty="0"/>
          </a:p>
          <a:p>
            <a:r>
              <a:rPr lang="en-US" dirty="0"/>
              <a:t>Austin Rosel</a:t>
            </a:r>
          </a:p>
          <a:p>
            <a:r>
              <a:rPr lang="en-US" dirty="0"/>
              <a:t>ERCOT</a:t>
            </a:r>
          </a:p>
          <a:p>
            <a:endParaRPr lang="en-US" dirty="0"/>
          </a:p>
          <a:p>
            <a:r>
              <a:rPr lang="en-US" dirty="0"/>
              <a:t>WMS</a:t>
            </a:r>
          </a:p>
          <a:p>
            <a:endParaRPr lang="en-US" dirty="0"/>
          </a:p>
          <a:p>
            <a:endParaRPr lang="en-US" dirty="0"/>
          </a:p>
          <a:p>
            <a:r>
              <a:rPr lang="en-US" dirty="0"/>
              <a:t>ERCOT Public</a:t>
            </a:r>
          </a:p>
          <a:p>
            <a:r>
              <a:rPr lang="en-US" dirty="0"/>
              <a:t>August 03, 2022</a:t>
            </a:r>
          </a:p>
          <a:p>
            <a:endParaRPr lang="en-US" dirty="0"/>
          </a:p>
        </p:txBody>
      </p:sp>
    </p:spTree>
    <p:extLst>
      <p:ext uri="{BB962C8B-B14F-4D97-AF65-F5344CB8AC3E}">
        <p14:creationId xmlns:p14="http://schemas.microsoft.com/office/powerpoint/2010/main" val="1459131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BC5F4-AFB7-49ED-911F-FA11EAC4B0B2}"/>
              </a:ext>
            </a:extLst>
          </p:cNvPr>
          <p:cNvSpPr>
            <a:spLocks noGrp="1"/>
          </p:cNvSpPr>
          <p:nvPr>
            <p:ph type="title"/>
          </p:nvPr>
        </p:nvSpPr>
        <p:spPr>
          <a:xfrm>
            <a:off x="381000" y="243682"/>
            <a:ext cx="8686800" cy="1143000"/>
          </a:xfrm>
        </p:spPr>
        <p:txBody>
          <a:bodyPr/>
          <a:lstStyle/>
          <a:p>
            <a:r>
              <a:rPr lang="en-US" dirty="0"/>
              <a:t>Aug- 50%, 60%, 70%, 80% &amp; 90% Scalar Scenarios</a:t>
            </a:r>
          </a:p>
        </p:txBody>
      </p:sp>
      <p:sp>
        <p:nvSpPr>
          <p:cNvPr id="4" name="Slide Number Placeholder 3">
            <a:extLst>
              <a:ext uri="{FF2B5EF4-FFF2-40B4-BE49-F238E27FC236}">
                <a16:creationId xmlns:a16="http://schemas.microsoft.com/office/drawing/2014/main" id="{1E0A3987-B238-4B82-8DE1-26A383729616}"/>
              </a:ext>
            </a:extLst>
          </p:cNvPr>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6" name="Table 5">
            <a:extLst>
              <a:ext uri="{FF2B5EF4-FFF2-40B4-BE49-F238E27FC236}">
                <a16:creationId xmlns:a16="http://schemas.microsoft.com/office/drawing/2014/main" id="{0643306A-7955-482E-A113-203EC353283C}"/>
              </a:ext>
            </a:extLst>
          </p:cNvPr>
          <p:cNvGraphicFramePr>
            <a:graphicFrameLocks noGrp="1"/>
          </p:cNvGraphicFramePr>
          <p:nvPr>
            <p:extLst>
              <p:ext uri="{D42A27DB-BD31-4B8C-83A1-F6EECF244321}">
                <p14:modId xmlns:p14="http://schemas.microsoft.com/office/powerpoint/2010/main" val="2962212724"/>
              </p:ext>
            </p:extLst>
          </p:nvPr>
        </p:nvGraphicFramePr>
        <p:xfrm>
          <a:off x="304800" y="847724"/>
          <a:ext cx="8534401" cy="2581279"/>
        </p:xfrm>
        <a:graphic>
          <a:graphicData uri="http://schemas.openxmlformats.org/drawingml/2006/table">
            <a:tbl>
              <a:tblPr/>
              <a:tblGrid>
                <a:gridCol w="947880">
                  <a:extLst>
                    <a:ext uri="{9D8B030D-6E8A-4147-A177-3AD203B41FA5}">
                      <a16:colId xmlns:a16="http://schemas.microsoft.com/office/drawing/2014/main" val="1997402715"/>
                    </a:ext>
                  </a:extLst>
                </a:gridCol>
                <a:gridCol w="947880">
                  <a:extLst>
                    <a:ext uri="{9D8B030D-6E8A-4147-A177-3AD203B41FA5}">
                      <a16:colId xmlns:a16="http://schemas.microsoft.com/office/drawing/2014/main" val="2334988340"/>
                    </a:ext>
                  </a:extLst>
                </a:gridCol>
                <a:gridCol w="1212728">
                  <a:extLst>
                    <a:ext uri="{9D8B030D-6E8A-4147-A177-3AD203B41FA5}">
                      <a16:colId xmlns:a16="http://schemas.microsoft.com/office/drawing/2014/main" val="3179567555"/>
                    </a:ext>
                  </a:extLst>
                </a:gridCol>
                <a:gridCol w="1035001">
                  <a:extLst>
                    <a:ext uri="{9D8B030D-6E8A-4147-A177-3AD203B41FA5}">
                      <a16:colId xmlns:a16="http://schemas.microsoft.com/office/drawing/2014/main" val="3623109380"/>
                    </a:ext>
                  </a:extLst>
                </a:gridCol>
                <a:gridCol w="1035001">
                  <a:extLst>
                    <a:ext uri="{9D8B030D-6E8A-4147-A177-3AD203B41FA5}">
                      <a16:colId xmlns:a16="http://schemas.microsoft.com/office/drawing/2014/main" val="1077059619"/>
                    </a:ext>
                  </a:extLst>
                </a:gridCol>
                <a:gridCol w="1118637">
                  <a:extLst>
                    <a:ext uri="{9D8B030D-6E8A-4147-A177-3AD203B41FA5}">
                      <a16:colId xmlns:a16="http://schemas.microsoft.com/office/drawing/2014/main" val="2333600157"/>
                    </a:ext>
                  </a:extLst>
                </a:gridCol>
                <a:gridCol w="1118637">
                  <a:extLst>
                    <a:ext uri="{9D8B030D-6E8A-4147-A177-3AD203B41FA5}">
                      <a16:colId xmlns:a16="http://schemas.microsoft.com/office/drawing/2014/main" val="4247160801"/>
                    </a:ext>
                  </a:extLst>
                </a:gridCol>
                <a:gridCol w="1118637">
                  <a:extLst>
                    <a:ext uri="{9D8B030D-6E8A-4147-A177-3AD203B41FA5}">
                      <a16:colId xmlns:a16="http://schemas.microsoft.com/office/drawing/2014/main" val="856146648"/>
                    </a:ext>
                  </a:extLst>
                </a:gridCol>
              </a:tblGrid>
              <a:tr h="299278">
                <a:tc gridSpan="8">
                  <a:txBody>
                    <a:bodyPr/>
                    <a:lstStyle/>
                    <a:p>
                      <a:pPr algn="ctr" rtl="0" fontAlgn="b"/>
                      <a:r>
                        <a:rPr lang="en-US" sz="1200" b="1" i="0" u="none" strike="noStrike">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7679975"/>
                  </a:ext>
                </a:extLst>
              </a:tr>
              <a:tr h="261869">
                <a:tc gridSpan="8">
                  <a:txBody>
                    <a:bodyPr/>
                    <a:lstStyle/>
                    <a:p>
                      <a:pPr algn="ctr" fontAlgn="b"/>
                      <a:r>
                        <a:rPr lang="en-US" sz="1000" b="1" i="0" u="none" strike="noStrike" dirty="0">
                          <a:solidFill>
                            <a:srgbClr val="FFFFFF"/>
                          </a:solidFill>
                          <a:effectLst/>
                          <a:latin typeface="Segoe UI" panose="020B0502040204020203" pitchFamily="34" charset="0"/>
                        </a:rPr>
                        <a:t>August 2021 UDAOPT &amp; UDAOBL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3170065"/>
                  </a:ext>
                </a:extLst>
              </a:tr>
              <a:tr h="249399">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67045242"/>
                  </a:ext>
                </a:extLst>
              </a:tr>
              <a:tr h="249399">
                <a:tc>
                  <a:txBody>
                    <a:bodyPr/>
                    <a:lstStyle/>
                    <a:p>
                      <a:pPr algn="l" fontAlgn="b"/>
                      <a:r>
                        <a:rPr lang="en-US" sz="1100" b="0" i="0" u="none" strike="noStrike">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522527"/>
                  </a:ext>
                </a:extLst>
              </a:tr>
              <a:tr h="249399">
                <a:tc>
                  <a:txBody>
                    <a:bodyPr/>
                    <a:lstStyle/>
                    <a:p>
                      <a:pPr algn="l" fontAlgn="b"/>
                      <a:r>
                        <a:rPr lang="en-US" sz="1100" b="0" i="0" u="none" strike="noStrike">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18.04%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19.06%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22.48%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965594"/>
                  </a:ext>
                </a:extLst>
              </a:tr>
              <a:tr h="249399">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11.83%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12.81%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064407"/>
                  </a:ext>
                </a:extLst>
              </a:tr>
              <a:tr h="249399">
                <a:tc>
                  <a:txBody>
                    <a:bodyPr/>
                    <a:lstStyle/>
                    <a:p>
                      <a:pPr algn="l" fontAlgn="b"/>
                      <a:r>
                        <a:rPr lang="en-US" sz="1100" b="0" i="0" u="none" strike="noStrike" dirty="0">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24.36%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338608"/>
                  </a:ext>
                </a:extLst>
              </a:tr>
              <a:tr h="261869">
                <a:tc>
                  <a:txBody>
                    <a:bodyPr/>
                    <a:lstStyle/>
                    <a:p>
                      <a:pPr algn="l" fontAlgn="b"/>
                      <a:r>
                        <a:rPr lang="en-US" sz="1100" b="0" i="0" u="none" strike="noStrike">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38.48%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35.29%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647949"/>
                  </a:ext>
                </a:extLst>
              </a:tr>
              <a:tr h="261869">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03667598"/>
                  </a:ext>
                </a:extLst>
              </a:tr>
              <a:tr h="249399">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222,159,396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205,270,370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196,731,372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188,397,997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180,151,515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172,941,685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166,848,476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2680358"/>
                  </a:ext>
                </a:extLst>
              </a:tr>
            </a:tbl>
          </a:graphicData>
        </a:graphic>
      </p:graphicFrame>
      <p:graphicFrame>
        <p:nvGraphicFramePr>
          <p:cNvPr id="7" name="Table 6">
            <a:extLst>
              <a:ext uri="{FF2B5EF4-FFF2-40B4-BE49-F238E27FC236}">
                <a16:creationId xmlns:a16="http://schemas.microsoft.com/office/drawing/2014/main" id="{5CB05935-AD20-4DF9-A8A6-26EC0A0B37B2}"/>
              </a:ext>
            </a:extLst>
          </p:cNvPr>
          <p:cNvGraphicFramePr>
            <a:graphicFrameLocks noGrp="1"/>
          </p:cNvGraphicFramePr>
          <p:nvPr>
            <p:extLst>
              <p:ext uri="{D42A27DB-BD31-4B8C-83A1-F6EECF244321}">
                <p14:modId xmlns:p14="http://schemas.microsoft.com/office/powerpoint/2010/main" val="226022046"/>
              </p:ext>
            </p:extLst>
          </p:nvPr>
        </p:nvGraphicFramePr>
        <p:xfrm>
          <a:off x="304800" y="3581400"/>
          <a:ext cx="8534400" cy="2599010"/>
        </p:xfrm>
        <a:graphic>
          <a:graphicData uri="http://schemas.openxmlformats.org/drawingml/2006/table">
            <a:tbl>
              <a:tblPr/>
              <a:tblGrid>
                <a:gridCol w="1111377">
                  <a:extLst>
                    <a:ext uri="{9D8B030D-6E8A-4147-A177-3AD203B41FA5}">
                      <a16:colId xmlns:a16="http://schemas.microsoft.com/office/drawing/2014/main" val="2800215455"/>
                    </a:ext>
                  </a:extLst>
                </a:gridCol>
                <a:gridCol w="941727">
                  <a:extLst>
                    <a:ext uri="{9D8B030D-6E8A-4147-A177-3AD203B41FA5}">
                      <a16:colId xmlns:a16="http://schemas.microsoft.com/office/drawing/2014/main" val="17261726"/>
                    </a:ext>
                  </a:extLst>
                </a:gridCol>
                <a:gridCol w="1204856">
                  <a:extLst>
                    <a:ext uri="{9D8B030D-6E8A-4147-A177-3AD203B41FA5}">
                      <a16:colId xmlns:a16="http://schemas.microsoft.com/office/drawing/2014/main" val="1626212435"/>
                    </a:ext>
                  </a:extLst>
                </a:gridCol>
                <a:gridCol w="1111377">
                  <a:extLst>
                    <a:ext uri="{9D8B030D-6E8A-4147-A177-3AD203B41FA5}">
                      <a16:colId xmlns:a16="http://schemas.microsoft.com/office/drawing/2014/main" val="3553446159"/>
                    </a:ext>
                  </a:extLst>
                </a:gridCol>
                <a:gridCol w="1080217">
                  <a:extLst>
                    <a:ext uri="{9D8B030D-6E8A-4147-A177-3AD203B41FA5}">
                      <a16:colId xmlns:a16="http://schemas.microsoft.com/office/drawing/2014/main" val="2178318843"/>
                    </a:ext>
                  </a:extLst>
                </a:gridCol>
                <a:gridCol w="1028282">
                  <a:extLst>
                    <a:ext uri="{9D8B030D-6E8A-4147-A177-3AD203B41FA5}">
                      <a16:colId xmlns:a16="http://schemas.microsoft.com/office/drawing/2014/main" val="1361649546"/>
                    </a:ext>
                  </a:extLst>
                </a:gridCol>
                <a:gridCol w="1028282">
                  <a:extLst>
                    <a:ext uri="{9D8B030D-6E8A-4147-A177-3AD203B41FA5}">
                      <a16:colId xmlns:a16="http://schemas.microsoft.com/office/drawing/2014/main" val="1557755432"/>
                    </a:ext>
                  </a:extLst>
                </a:gridCol>
                <a:gridCol w="1028282">
                  <a:extLst>
                    <a:ext uri="{9D8B030D-6E8A-4147-A177-3AD203B41FA5}">
                      <a16:colId xmlns:a16="http://schemas.microsoft.com/office/drawing/2014/main" val="456908308"/>
                    </a:ext>
                  </a:extLst>
                </a:gridCol>
              </a:tblGrid>
              <a:tr h="301334">
                <a:tc gridSpan="8">
                  <a:txBody>
                    <a:bodyPr/>
                    <a:lstStyle/>
                    <a:p>
                      <a:pPr algn="ctr" rtl="0" fontAlgn="b"/>
                      <a:r>
                        <a:rPr lang="en-US" sz="1200" b="1" i="0" u="none" strike="noStrike" dirty="0">
                          <a:solidFill>
                            <a:srgbClr val="FFFFFF"/>
                          </a:solidFill>
                          <a:effectLst/>
                          <a:latin typeface="Segoe UI" panose="020B0502040204020203" pitchFamily="34" charset="0"/>
                        </a:rPr>
                        <a:t>Counter Party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432696"/>
                  </a:ext>
                </a:extLst>
              </a:tr>
              <a:tr h="263668">
                <a:tc gridSpan="8">
                  <a:txBody>
                    <a:bodyPr/>
                    <a:lstStyle/>
                    <a:p>
                      <a:pPr algn="ctr" fontAlgn="b"/>
                      <a:r>
                        <a:rPr lang="en-US" sz="1000" b="1" i="0" u="none" strike="noStrike" dirty="0">
                          <a:solidFill>
                            <a:srgbClr val="FFFFFF"/>
                          </a:solidFill>
                          <a:effectLst/>
                          <a:latin typeface="Segoe UI" panose="020B0502040204020203" pitchFamily="34" charset="0"/>
                        </a:rPr>
                        <a:t>August 2021 UDAOPT &amp; UDAOBL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004176"/>
                  </a:ext>
                </a:extLst>
              </a:tr>
              <a:tr h="251112">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95887416"/>
                  </a:ext>
                </a:extLst>
              </a:tr>
              <a:tr h="251112">
                <a:tc>
                  <a:txBody>
                    <a:bodyPr/>
                    <a:lstStyle/>
                    <a:p>
                      <a:pPr algn="l" fontAlgn="b"/>
                      <a:r>
                        <a:rPr lang="en-US" sz="1100" b="0" i="0" u="none" strike="noStrike" dirty="0">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496953"/>
                  </a:ext>
                </a:extLst>
              </a:tr>
              <a:tr h="251112">
                <a:tc>
                  <a:txBody>
                    <a:bodyPr/>
                    <a:lstStyle/>
                    <a:p>
                      <a:pPr algn="l" fontAlgn="b"/>
                      <a:r>
                        <a:rPr lang="en-US" sz="1100" b="0" i="0" u="none" strike="noStrike">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7.20%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842840"/>
                  </a:ext>
                </a:extLst>
              </a:tr>
              <a:tr h="251112">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50.64%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51.39%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52.22%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54.43%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189246"/>
                  </a:ext>
                </a:extLst>
              </a:tr>
              <a:tr h="251112">
                <a:tc>
                  <a:txBody>
                    <a:bodyPr/>
                    <a:lstStyle/>
                    <a:p>
                      <a:pPr algn="l" fontAlgn="b"/>
                      <a:r>
                        <a:rPr lang="en-US" sz="1100" b="0" i="0" u="none" strike="noStrike" dirty="0">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34.82%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34.11%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210883"/>
                  </a:ext>
                </a:extLst>
              </a:tr>
              <a:tr h="263668">
                <a:tc>
                  <a:txBody>
                    <a:bodyPr/>
                    <a:lstStyle/>
                    <a:p>
                      <a:pPr algn="l" fontAlgn="b"/>
                      <a:r>
                        <a:rPr lang="en-US" sz="1100" b="0" i="0" u="none" strike="noStrike">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492861"/>
                  </a:ext>
                </a:extLst>
              </a:tr>
              <a:tr h="263668">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687788006"/>
                  </a:ext>
                </a:extLst>
              </a:tr>
              <a:tr h="251112">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222,159,396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205,270,370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196,731,372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188,397,997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180,151,515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172,941,685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166,848,476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0720170"/>
                  </a:ext>
                </a:extLst>
              </a:tr>
            </a:tbl>
          </a:graphicData>
        </a:graphic>
      </p:graphicFrame>
    </p:spTree>
    <p:extLst>
      <p:ext uri="{BB962C8B-B14F-4D97-AF65-F5344CB8AC3E}">
        <p14:creationId xmlns:p14="http://schemas.microsoft.com/office/powerpoint/2010/main" val="2314277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717E3-AC85-4194-94FC-39E72BDB27D3}"/>
              </a:ext>
            </a:extLst>
          </p:cNvPr>
          <p:cNvSpPr>
            <a:spLocks noGrp="1"/>
          </p:cNvSpPr>
          <p:nvPr>
            <p:ph type="title"/>
          </p:nvPr>
        </p:nvSpPr>
        <p:spPr/>
        <p:txBody>
          <a:bodyPr/>
          <a:lstStyle/>
          <a:p>
            <a:r>
              <a:rPr lang="en-US" dirty="0"/>
              <a:t>Formula Change NP 9.19.1 Option 2</a:t>
            </a:r>
          </a:p>
        </p:txBody>
      </p:sp>
      <p:sp>
        <p:nvSpPr>
          <p:cNvPr id="4" name="Slide Number Placeholder 3">
            <a:extLst>
              <a:ext uri="{FF2B5EF4-FFF2-40B4-BE49-F238E27FC236}">
                <a16:creationId xmlns:a16="http://schemas.microsoft.com/office/drawing/2014/main" id="{345D49AD-8ED0-465A-A543-57E76B683778}"/>
              </a:ext>
            </a:extLst>
          </p:cNvPr>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6" name="Picture 5">
            <a:extLst>
              <a:ext uri="{FF2B5EF4-FFF2-40B4-BE49-F238E27FC236}">
                <a16:creationId xmlns:a16="http://schemas.microsoft.com/office/drawing/2014/main" id="{BC8B47BC-31BE-4C59-AB55-CB8FF784536A}"/>
              </a:ext>
            </a:extLst>
          </p:cNvPr>
          <p:cNvPicPr>
            <a:picLocks noChangeAspect="1"/>
          </p:cNvPicPr>
          <p:nvPr/>
        </p:nvPicPr>
        <p:blipFill rotWithShape="1">
          <a:blip r:embed="rId2"/>
          <a:srcRect l="18333" t="23821" r="16667" b="11501"/>
          <a:stretch/>
        </p:blipFill>
        <p:spPr>
          <a:xfrm>
            <a:off x="990600" y="1386682"/>
            <a:ext cx="6906188" cy="3718718"/>
          </a:xfrm>
          <a:prstGeom prst="rect">
            <a:avLst/>
          </a:prstGeom>
        </p:spPr>
      </p:pic>
      <p:pic>
        <p:nvPicPr>
          <p:cNvPr id="5" name="Picture 4">
            <a:extLst>
              <a:ext uri="{FF2B5EF4-FFF2-40B4-BE49-F238E27FC236}">
                <a16:creationId xmlns:a16="http://schemas.microsoft.com/office/drawing/2014/main" id="{19B605EF-5106-4C11-A2B0-F1AE37DEA7BC}"/>
              </a:ext>
            </a:extLst>
          </p:cNvPr>
          <p:cNvPicPr>
            <a:picLocks noChangeAspect="1"/>
          </p:cNvPicPr>
          <p:nvPr/>
        </p:nvPicPr>
        <p:blipFill>
          <a:blip r:embed="rId3"/>
          <a:stretch>
            <a:fillRect/>
          </a:stretch>
        </p:blipFill>
        <p:spPr>
          <a:xfrm>
            <a:off x="2228850" y="5105400"/>
            <a:ext cx="2038350" cy="400121"/>
          </a:xfrm>
          <a:prstGeom prst="rect">
            <a:avLst/>
          </a:prstGeom>
        </p:spPr>
      </p:pic>
    </p:spTree>
    <p:extLst>
      <p:ext uri="{BB962C8B-B14F-4D97-AF65-F5344CB8AC3E}">
        <p14:creationId xmlns:p14="http://schemas.microsoft.com/office/powerpoint/2010/main" val="3743623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0D54D-A45D-4DCD-88F6-8478512B0A75}"/>
              </a:ext>
            </a:extLst>
          </p:cNvPr>
          <p:cNvSpPr>
            <a:spLocks noGrp="1"/>
          </p:cNvSpPr>
          <p:nvPr>
            <p:ph type="title"/>
          </p:nvPr>
        </p:nvSpPr>
        <p:spPr/>
        <p:txBody>
          <a:bodyPr/>
          <a:lstStyle/>
          <a:p>
            <a:r>
              <a:rPr lang="en-US" dirty="0"/>
              <a:t>Formula Change NP 9.19.1 Option 2</a:t>
            </a:r>
          </a:p>
        </p:txBody>
      </p:sp>
      <p:sp>
        <p:nvSpPr>
          <p:cNvPr id="4" name="Slide Number Placeholder 3">
            <a:extLst>
              <a:ext uri="{FF2B5EF4-FFF2-40B4-BE49-F238E27FC236}">
                <a16:creationId xmlns:a16="http://schemas.microsoft.com/office/drawing/2014/main" id="{EB63942F-4F3F-4EA0-B76C-422497D7B6EE}"/>
              </a:ext>
            </a:extLst>
          </p:cNvPr>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5" name="Picture 4">
            <a:extLst>
              <a:ext uri="{FF2B5EF4-FFF2-40B4-BE49-F238E27FC236}">
                <a16:creationId xmlns:a16="http://schemas.microsoft.com/office/drawing/2014/main" id="{82711A35-0262-4375-A620-E57CCA92505F}"/>
              </a:ext>
            </a:extLst>
          </p:cNvPr>
          <p:cNvPicPr>
            <a:picLocks noChangeAspect="1"/>
          </p:cNvPicPr>
          <p:nvPr/>
        </p:nvPicPr>
        <p:blipFill>
          <a:blip r:embed="rId2"/>
          <a:stretch>
            <a:fillRect/>
          </a:stretch>
        </p:blipFill>
        <p:spPr>
          <a:xfrm>
            <a:off x="2057400" y="685799"/>
            <a:ext cx="5410200" cy="5723835"/>
          </a:xfrm>
          <a:prstGeom prst="rect">
            <a:avLst/>
          </a:prstGeom>
        </p:spPr>
      </p:pic>
    </p:spTree>
    <p:extLst>
      <p:ext uri="{BB962C8B-B14F-4D97-AF65-F5344CB8AC3E}">
        <p14:creationId xmlns:p14="http://schemas.microsoft.com/office/powerpoint/2010/main" val="4166342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BC5F4-AFB7-49ED-911F-FA11EAC4B0B2}"/>
              </a:ext>
            </a:extLst>
          </p:cNvPr>
          <p:cNvSpPr>
            <a:spLocks noGrp="1"/>
          </p:cNvSpPr>
          <p:nvPr>
            <p:ph type="title"/>
          </p:nvPr>
        </p:nvSpPr>
        <p:spPr>
          <a:xfrm>
            <a:off x="381000" y="243682"/>
            <a:ext cx="8686800" cy="1143000"/>
          </a:xfrm>
        </p:spPr>
        <p:txBody>
          <a:bodyPr/>
          <a:lstStyle/>
          <a:p>
            <a:r>
              <a:rPr lang="en-US" dirty="0"/>
              <a:t>Jan- 50%, 60%, 70%, 80% &amp; 90% Scalar Scenarios</a:t>
            </a:r>
          </a:p>
        </p:txBody>
      </p:sp>
      <p:sp>
        <p:nvSpPr>
          <p:cNvPr id="4" name="Slide Number Placeholder 3">
            <a:extLst>
              <a:ext uri="{FF2B5EF4-FFF2-40B4-BE49-F238E27FC236}">
                <a16:creationId xmlns:a16="http://schemas.microsoft.com/office/drawing/2014/main" id="{1E0A3987-B238-4B82-8DE1-26A383729616}"/>
              </a:ext>
            </a:extLst>
          </p:cNvPr>
          <p:cNvSpPr>
            <a:spLocks noGrp="1"/>
          </p:cNvSpPr>
          <p:nvPr>
            <p:ph type="sldNum" sz="quarter" idx="4"/>
          </p:nvPr>
        </p:nvSpPr>
        <p:spPr/>
        <p:txBody>
          <a:bodyPr/>
          <a:lstStyle/>
          <a:p>
            <a:fld id="{1D93BD3E-1E9A-4970-A6F7-E7AC52762E0C}" type="slidenum">
              <a:rPr lang="en-US" smtClean="0"/>
              <a:pPr/>
              <a:t>13</a:t>
            </a:fld>
            <a:endParaRPr lang="en-US" dirty="0"/>
          </a:p>
        </p:txBody>
      </p:sp>
      <p:graphicFrame>
        <p:nvGraphicFramePr>
          <p:cNvPr id="6" name="Table 5">
            <a:extLst>
              <a:ext uri="{FF2B5EF4-FFF2-40B4-BE49-F238E27FC236}">
                <a16:creationId xmlns:a16="http://schemas.microsoft.com/office/drawing/2014/main" id="{0643306A-7955-482E-A113-203EC353283C}"/>
              </a:ext>
            </a:extLst>
          </p:cNvPr>
          <p:cNvGraphicFramePr>
            <a:graphicFrameLocks noGrp="1"/>
          </p:cNvGraphicFramePr>
          <p:nvPr>
            <p:extLst>
              <p:ext uri="{D42A27DB-BD31-4B8C-83A1-F6EECF244321}">
                <p14:modId xmlns:p14="http://schemas.microsoft.com/office/powerpoint/2010/main" val="3649011250"/>
              </p:ext>
            </p:extLst>
          </p:nvPr>
        </p:nvGraphicFramePr>
        <p:xfrm>
          <a:off x="304800" y="847724"/>
          <a:ext cx="8534401" cy="2581279"/>
        </p:xfrm>
        <a:graphic>
          <a:graphicData uri="http://schemas.openxmlformats.org/drawingml/2006/table">
            <a:tbl>
              <a:tblPr/>
              <a:tblGrid>
                <a:gridCol w="947880">
                  <a:extLst>
                    <a:ext uri="{9D8B030D-6E8A-4147-A177-3AD203B41FA5}">
                      <a16:colId xmlns:a16="http://schemas.microsoft.com/office/drawing/2014/main" val="1997402715"/>
                    </a:ext>
                  </a:extLst>
                </a:gridCol>
                <a:gridCol w="947880">
                  <a:extLst>
                    <a:ext uri="{9D8B030D-6E8A-4147-A177-3AD203B41FA5}">
                      <a16:colId xmlns:a16="http://schemas.microsoft.com/office/drawing/2014/main" val="2334988340"/>
                    </a:ext>
                  </a:extLst>
                </a:gridCol>
                <a:gridCol w="1212728">
                  <a:extLst>
                    <a:ext uri="{9D8B030D-6E8A-4147-A177-3AD203B41FA5}">
                      <a16:colId xmlns:a16="http://schemas.microsoft.com/office/drawing/2014/main" val="3179567555"/>
                    </a:ext>
                  </a:extLst>
                </a:gridCol>
                <a:gridCol w="1035001">
                  <a:extLst>
                    <a:ext uri="{9D8B030D-6E8A-4147-A177-3AD203B41FA5}">
                      <a16:colId xmlns:a16="http://schemas.microsoft.com/office/drawing/2014/main" val="3623109380"/>
                    </a:ext>
                  </a:extLst>
                </a:gridCol>
                <a:gridCol w="1035001">
                  <a:extLst>
                    <a:ext uri="{9D8B030D-6E8A-4147-A177-3AD203B41FA5}">
                      <a16:colId xmlns:a16="http://schemas.microsoft.com/office/drawing/2014/main" val="1077059619"/>
                    </a:ext>
                  </a:extLst>
                </a:gridCol>
                <a:gridCol w="1118637">
                  <a:extLst>
                    <a:ext uri="{9D8B030D-6E8A-4147-A177-3AD203B41FA5}">
                      <a16:colId xmlns:a16="http://schemas.microsoft.com/office/drawing/2014/main" val="2333600157"/>
                    </a:ext>
                  </a:extLst>
                </a:gridCol>
                <a:gridCol w="1118637">
                  <a:extLst>
                    <a:ext uri="{9D8B030D-6E8A-4147-A177-3AD203B41FA5}">
                      <a16:colId xmlns:a16="http://schemas.microsoft.com/office/drawing/2014/main" val="4247160801"/>
                    </a:ext>
                  </a:extLst>
                </a:gridCol>
                <a:gridCol w="1118637">
                  <a:extLst>
                    <a:ext uri="{9D8B030D-6E8A-4147-A177-3AD203B41FA5}">
                      <a16:colId xmlns:a16="http://schemas.microsoft.com/office/drawing/2014/main" val="856146648"/>
                    </a:ext>
                  </a:extLst>
                </a:gridCol>
              </a:tblGrid>
              <a:tr h="299278">
                <a:tc gridSpan="8">
                  <a:txBody>
                    <a:bodyPr/>
                    <a:lstStyle/>
                    <a:p>
                      <a:pPr algn="ctr" rtl="0"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7679975"/>
                  </a:ext>
                </a:extLst>
              </a:tr>
              <a:tr h="261869">
                <a:tc gridSpan="8">
                  <a:txBody>
                    <a:bodyPr/>
                    <a:lstStyle/>
                    <a:p>
                      <a:pPr algn="ctr" fontAlgn="b"/>
                      <a:r>
                        <a:rPr lang="en-US" sz="1000" b="1" i="0" u="none" strike="noStrike" dirty="0">
                          <a:solidFill>
                            <a:srgbClr val="FFFFFF"/>
                          </a:solidFill>
                          <a:effectLst/>
                          <a:latin typeface="Segoe UI" panose="020B0502040204020203" pitchFamily="34" charset="0"/>
                        </a:rPr>
                        <a:t>January 2021 UDAOPT, UDAOBL, URTOBL, URTOBLLO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3170065"/>
                  </a:ext>
                </a:extLst>
              </a:tr>
              <a:tr h="249399">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67045242"/>
                  </a:ext>
                </a:extLst>
              </a:tr>
              <a:tr h="249399">
                <a:tc>
                  <a:txBody>
                    <a:bodyPr/>
                    <a:lstStyle/>
                    <a:p>
                      <a:pPr algn="l" fontAlgn="b"/>
                      <a:r>
                        <a:rPr lang="en-US" sz="1100" b="0" i="0" u="none" strike="noStrike" dirty="0">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3.39%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522527"/>
                  </a:ext>
                </a:extLst>
              </a:tr>
              <a:tr h="249399">
                <a:tc>
                  <a:txBody>
                    <a:bodyPr/>
                    <a:lstStyle/>
                    <a:p>
                      <a:pPr algn="l" fontAlgn="b"/>
                      <a:r>
                        <a:rPr lang="en-US" sz="1100" b="0" i="0" u="none" strike="noStrike">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14.39%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14.55%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17.23%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965594"/>
                  </a:ext>
                </a:extLst>
              </a:tr>
              <a:tr h="249399">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9.92%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13.28%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16.59%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17.61%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064407"/>
                  </a:ext>
                </a:extLst>
              </a:tr>
              <a:tr h="249399">
                <a:tc>
                  <a:txBody>
                    <a:bodyPr/>
                    <a:lstStyle/>
                    <a:p>
                      <a:pPr algn="l" fontAlgn="b"/>
                      <a:r>
                        <a:rPr lang="en-US" sz="1100" b="0" i="0" u="none" strike="noStrike">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27.87%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28.78%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30.52%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31.52%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338608"/>
                  </a:ext>
                </a:extLst>
              </a:tr>
              <a:tr h="261869">
                <a:tc>
                  <a:txBody>
                    <a:bodyPr/>
                    <a:lstStyle/>
                    <a:p>
                      <a:pPr algn="l" fontAlgn="b"/>
                      <a:r>
                        <a:rPr lang="en-US" sz="1100" b="0" i="0" u="none" strike="noStrike">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45.33%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37.47%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647949"/>
                  </a:ext>
                </a:extLst>
              </a:tr>
              <a:tr h="261869">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03667598"/>
                  </a:ext>
                </a:extLst>
              </a:tr>
              <a:tr h="249399">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218,577,111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200,056,047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189,241,072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179,549,110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170,036,491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160,670,765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151,334,981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2680358"/>
                  </a:ext>
                </a:extLst>
              </a:tr>
            </a:tbl>
          </a:graphicData>
        </a:graphic>
      </p:graphicFrame>
      <p:graphicFrame>
        <p:nvGraphicFramePr>
          <p:cNvPr id="7" name="Table 6">
            <a:extLst>
              <a:ext uri="{FF2B5EF4-FFF2-40B4-BE49-F238E27FC236}">
                <a16:creationId xmlns:a16="http://schemas.microsoft.com/office/drawing/2014/main" id="{5CB05935-AD20-4DF9-A8A6-26EC0A0B37B2}"/>
              </a:ext>
            </a:extLst>
          </p:cNvPr>
          <p:cNvGraphicFramePr>
            <a:graphicFrameLocks noGrp="1"/>
          </p:cNvGraphicFramePr>
          <p:nvPr>
            <p:extLst>
              <p:ext uri="{D42A27DB-BD31-4B8C-83A1-F6EECF244321}">
                <p14:modId xmlns:p14="http://schemas.microsoft.com/office/powerpoint/2010/main" val="4008143493"/>
              </p:ext>
            </p:extLst>
          </p:nvPr>
        </p:nvGraphicFramePr>
        <p:xfrm>
          <a:off x="304800" y="3581400"/>
          <a:ext cx="8534400" cy="2599010"/>
        </p:xfrm>
        <a:graphic>
          <a:graphicData uri="http://schemas.openxmlformats.org/drawingml/2006/table">
            <a:tbl>
              <a:tblPr/>
              <a:tblGrid>
                <a:gridCol w="1111377">
                  <a:extLst>
                    <a:ext uri="{9D8B030D-6E8A-4147-A177-3AD203B41FA5}">
                      <a16:colId xmlns:a16="http://schemas.microsoft.com/office/drawing/2014/main" val="2800215455"/>
                    </a:ext>
                  </a:extLst>
                </a:gridCol>
                <a:gridCol w="941727">
                  <a:extLst>
                    <a:ext uri="{9D8B030D-6E8A-4147-A177-3AD203B41FA5}">
                      <a16:colId xmlns:a16="http://schemas.microsoft.com/office/drawing/2014/main" val="17261726"/>
                    </a:ext>
                  </a:extLst>
                </a:gridCol>
                <a:gridCol w="1204856">
                  <a:extLst>
                    <a:ext uri="{9D8B030D-6E8A-4147-A177-3AD203B41FA5}">
                      <a16:colId xmlns:a16="http://schemas.microsoft.com/office/drawing/2014/main" val="1626212435"/>
                    </a:ext>
                  </a:extLst>
                </a:gridCol>
                <a:gridCol w="1111377">
                  <a:extLst>
                    <a:ext uri="{9D8B030D-6E8A-4147-A177-3AD203B41FA5}">
                      <a16:colId xmlns:a16="http://schemas.microsoft.com/office/drawing/2014/main" val="3553446159"/>
                    </a:ext>
                  </a:extLst>
                </a:gridCol>
                <a:gridCol w="1080217">
                  <a:extLst>
                    <a:ext uri="{9D8B030D-6E8A-4147-A177-3AD203B41FA5}">
                      <a16:colId xmlns:a16="http://schemas.microsoft.com/office/drawing/2014/main" val="2178318843"/>
                    </a:ext>
                  </a:extLst>
                </a:gridCol>
                <a:gridCol w="1028282">
                  <a:extLst>
                    <a:ext uri="{9D8B030D-6E8A-4147-A177-3AD203B41FA5}">
                      <a16:colId xmlns:a16="http://schemas.microsoft.com/office/drawing/2014/main" val="1361649546"/>
                    </a:ext>
                  </a:extLst>
                </a:gridCol>
                <a:gridCol w="1028282">
                  <a:extLst>
                    <a:ext uri="{9D8B030D-6E8A-4147-A177-3AD203B41FA5}">
                      <a16:colId xmlns:a16="http://schemas.microsoft.com/office/drawing/2014/main" val="1557755432"/>
                    </a:ext>
                  </a:extLst>
                </a:gridCol>
                <a:gridCol w="1028282">
                  <a:extLst>
                    <a:ext uri="{9D8B030D-6E8A-4147-A177-3AD203B41FA5}">
                      <a16:colId xmlns:a16="http://schemas.microsoft.com/office/drawing/2014/main" val="456908308"/>
                    </a:ext>
                  </a:extLst>
                </a:gridCol>
              </a:tblGrid>
              <a:tr h="301334">
                <a:tc gridSpan="8">
                  <a:txBody>
                    <a:bodyPr/>
                    <a:lstStyle/>
                    <a:p>
                      <a:pPr algn="ctr" rtl="0" fontAlgn="b"/>
                      <a:r>
                        <a:rPr lang="en-US" sz="1200" b="1" i="0" u="none" strike="noStrike" dirty="0">
                          <a:solidFill>
                            <a:srgbClr val="FFFFFF"/>
                          </a:solidFill>
                          <a:effectLst/>
                          <a:latin typeface="Segoe UI" panose="020B0502040204020203" pitchFamily="34" charset="0"/>
                        </a:rPr>
                        <a:t>Counter Party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432696"/>
                  </a:ext>
                </a:extLst>
              </a:tr>
              <a:tr h="263668">
                <a:tc gridSpan="8">
                  <a:txBody>
                    <a:bodyPr/>
                    <a:lstStyle/>
                    <a:p>
                      <a:pPr algn="ctr" fontAlgn="b"/>
                      <a:r>
                        <a:rPr lang="en-US" sz="1000" b="1" i="0" u="none" strike="noStrike" dirty="0">
                          <a:solidFill>
                            <a:srgbClr val="FFFFFF"/>
                          </a:solidFill>
                          <a:effectLst/>
                          <a:latin typeface="Segoe UI" panose="020B0502040204020203" pitchFamily="34" charset="0"/>
                        </a:rPr>
                        <a:t>January 2021 UDAOPT, UDAOBL, URTOBL, URTOBLLO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004176"/>
                  </a:ext>
                </a:extLst>
              </a:tr>
              <a:tr h="251112">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95887416"/>
                  </a:ext>
                </a:extLst>
              </a:tr>
              <a:tr h="251112">
                <a:tc>
                  <a:txBody>
                    <a:bodyPr/>
                    <a:lstStyle/>
                    <a:p>
                      <a:pPr algn="l" fontAlgn="b"/>
                      <a:r>
                        <a:rPr lang="en-US" sz="1100" b="0" i="0" u="none" strike="noStrike" dirty="0">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496953"/>
                  </a:ext>
                </a:extLst>
              </a:tr>
              <a:tr h="251112">
                <a:tc>
                  <a:txBody>
                    <a:bodyPr/>
                    <a:lstStyle/>
                    <a:p>
                      <a:pPr algn="l" fontAlgn="b"/>
                      <a:r>
                        <a:rPr lang="en-US" sz="1100" b="0" i="0" u="none" strike="noStrike">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6.20%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842840"/>
                  </a:ext>
                </a:extLst>
              </a:tr>
              <a:tr h="251112">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46.96%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47.83%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189246"/>
                  </a:ext>
                </a:extLst>
              </a:tr>
              <a:tr h="251112">
                <a:tc>
                  <a:txBody>
                    <a:bodyPr/>
                    <a:lstStyle/>
                    <a:p>
                      <a:pPr algn="l" fontAlgn="b"/>
                      <a:r>
                        <a:rPr lang="en-US" sz="1100" b="0" i="0" u="none" strike="noStrike">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45.75%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41.74%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40.73%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39.34%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37.75%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210883"/>
                  </a:ext>
                </a:extLst>
              </a:tr>
              <a:tr h="263668">
                <a:tc>
                  <a:txBody>
                    <a:bodyPr/>
                    <a:lstStyle/>
                    <a:p>
                      <a:pPr algn="l" fontAlgn="b"/>
                      <a:r>
                        <a:rPr lang="en-US" sz="1100" b="0" i="0" u="none" strike="noStrike">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3.10%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492861"/>
                  </a:ext>
                </a:extLst>
              </a:tr>
              <a:tr h="263668">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687788006"/>
                  </a:ext>
                </a:extLst>
              </a:tr>
              <a:tr h="251112">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218,577,111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200,056,047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189,241,072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179,549,110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170,036,491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160,670,765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151,334,981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0720170"/>
                  </a:ext>
                </a:extLst>
              </a:tr>
            </a:tbl>
          </a:graphicData>
        </a:graphic>
      </p:graphicFrame>
    </p:spTree>
    <p:extLst>
      <p:ext uri="{BB962C8B-B14F-4D97-AF65-F5344CB8AC3E}">
        <p14:creationId xmlns:p14="http://schemas.microsoft.com/office/powerpoint/2010/main" val="129146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BC5F4-AFB7-49ED-911F-FA11EAC4B0B2}"/>
              </a:ext>
            </a:extLst>
          </p:cNvPr>
          <p:cNvSpPr>
            <a:spLocks noGrp="1"/>
          </p:cNvSpPr>
          <p:nvPr>
            <p:ph type="title"/>
          </p:nvPr>
        </p:nvSpPr>
        <p:spPr>
          <a:xfrm>
            <a:off x="381000" y="243682"/>
            <a:ext cx="8686800" cy="1143000"/>
          </a:xfrm>
        </p:spPr>
        <p:txBody>
          <a:bodyPr/>
          <a:lstStyle/>
          <a:p>
            <a:r>
              <a:rPr lang="en-US" dirty="0"/>
              <a:t>Aug- 50%, 60%, 70%, 80% &amp; 90% Scalar Scenarios</a:t>
            </a:r>
          </a:p>
        </p:txBody>
      </p:sp>
      <p:sp>
        <p:nvSpPr>
          <p:cNvPr id="4" name="Slide Number Placeholder 3">
            <a:extLst>
              <a:ext uri="{FF2B5EF4-FFF2-40B4-BE49-F238E27FC236}">
                <a16:creationId xmlns:a16="http://schemas.microsoft.com/office/drawing/2014/main" id="{1E0A3987-B238-4B82-8DE1-26A383729616}"/>
              </a:ext>
            </a:extLst>
          </p:cNvPr>
          <p:cNvSpPr>
            <a:spLocks noGrp="1"/>
          </p:cNvSpPr>
          <p:nvPr>
            <p:ph type="sldNum" sz="quarter" idx="4"/>
          </p:nvPr>
        </p:nvSpPr>
        <p:spPr/>
        <p:txBody>
          <a:bodyPr/>
          <a:lstStyle/>
          <a:p>
            <a:fld id="{1D93BD3E-1E9A-4970-A6F7-E7AC52762E0C}" type="slidenum">
              <a:rPr lang="en-US" smtClean="0"/>
              <a:pPr/>
              <a:t>14</a:t>
            </a:fld>
            <a:endParaRPr lang="en-US" dirty="0"/>
          </a:p>
        </p:txBody>
      </p:sp>
      <p:graphicFrame>
        <p:nvGraphicFramePr>
          <p:cNvPr id="6" name="Table 5">
            <a:extLst>
              <a:ext uri="{FF2B5EF4-FFF2-40B4-BE49-F238E27FC236}">
                <a16:creationId xmlns:a16="http://schemas.microsoft.com/office/drawing/2014/main" id="{0643306A-7955-482E-A113-203EC353283C}"/>
              </a:ext>
            </a:extLst>
          </p:cNvPr>
          <p:cNvGraphicFramePr>
            <a:graphicFrameLocks noGrp="1"/>
          </p:cNvGraphicFramePr>
          <p:nvPr>
            <p:extLst>
              <p:ext uri="{D42A27DB-BD31-4B8C-83A1-F6EECF244321}">
                <p14:modId xmlns:p14="http://schemas.microsoft.com/office/powerpoint/2010/main" val="2091096449"/>
              </p:ext>
            </p:extLst>
          </p:nvPr>
        </p:nvGraphicFramePr>
        <p:xfrm>
          <a:off x="304800" y="847724"/>
          <a:ext cx="8534401" cy="2581279"/>
        </p:xfrm>
        <a:graphic>
          <a:graphicData uri="http://schemas.openxmlformats.org/drawingml/2006/table">
            <a:tbl>
              <a:tblPr/>
              <a:tblGrid>
                <a:gridCol w="947880">
                  <a:extLst>
                    <a:ext uri="{9D8B030D-6E8A-4147-A177-3AD203B41FA5}">
                      <a16:colId xmlns:a16="http://schemas.microsoft.com/office/drawing/2014/main" val="1997402715"/>
                    </a:ext>
                  </a:extLst>
                </a:gridCol>
                <a:gridCol w="947880">
                  <a:extLst>
                    <a:ext uri="{9D8B030D-6E8A-4147-A177-3AD203B41FA5}">
                      <a16:colId xmlns:a16="http://schemas.microsoft.com/office/drawing/2014/main" val="2334988340"/>
                    </a:ext>
                  </a:extLst>
                </a:gridCol>
                <a:gridCol w="1212728">
                  <a:extLst>
                    <a:ext uri="{9D8B030D-6E8A-4147-A177-3AD203B41FA5}">
                      <a16:colId xmlns:a16="http://schemas.microsoft.com/office/drawing/2014/main" val="3179567555"/>
                    </a:ext>
                  </a:extLst>
                </a:gridCol>
                <a:gridCol w="1035001">
                  <a:extLst>
                    <a:ext uri="{9D8B030D-6E8A-4147-A177-3AD203B41FA5}">
                      <a16:colId xmlns:a16="http://schemas.microsoft.com/office/drawing/2014/main" val="3623109380"/>
                    </a:ext>
                  </a:extLst>
                </a:gridCol>
                <a:gridCol w="1035001">
                  <a:extLst>
                    <a:ext uri="{9D8B030D-6E8A-4147-A177-3AD203B41FA5}">
                      <a16:colId xmlns:a16="http://schemas.microsoft.com/office/drawing/2014/main" val="1077059619"/>
                    </a:ext>
                  </a:extLst>
                </a:gridCol>
                <a:gridCol w="1118637">
                  <a:extLst>
                    <a:ext uri="{9D8B030D-6E8A-4147-A177-3AD203B41FA5}">
                      <a16:colId xmlns:a16="http://schemas.microsoft.com/office/drawing/2014/main" val="2333600157"/>
                    </a:ext>
                  </a:extLst>
                </a:gridCol>
                <a:gridCol w="1118637">
                  <a:extLst>
                    <a:ext uri="{9D8B030D-6E8A-4147-A177-3AD203B41FA5}">
                      <a16:colId xmlns:a16="http://schemas.microsoft.com/office/drawing/2014/main" val="4247160801"/>
                    </a:ext>
                  </a:extLst>
                </a:gridCol>
                <a:gridCol w="1118637">
                  <a:extLst>
                    <a:ext uri="{9D8B030D-6E8A-4147-A177-3AD203B41FA5}">
                      <a16:colId xmlns:a16="http://schemas.microsoft.com/office/drawing/2014/main" val="856146648"/>
                    </a:ext>
                  </a:extLst>
                </a:gridCol>
              </a:tblGrid>
              <a:tr h="299278">
                <a:tc gridSpan="8">
                  <a:txBody>
                    <a:bodyPr/>
                    <a:lstStyle/>
                    <a:p>
                      <a:pPr algn="ctr" rtl="0"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7679975"/>
                  </a:ext>
                </a:extLst>
              </a:tr>
              <a:tr h="261869">
                <a:tc gridSpan="8">
                  <a:txBody>
                    <a:bodyPr/>
                    <a:lstStyle/>
                    <a:p>
                      <a:pPr algn="ctr" fontAlgn="b"/>
                      <a:r>
                        <a:rPr lang="en-US" sz="1000" b="1" i="0" u="none" strike="noStrike" dirty="0">
                          <a:solidFill>
                            <a:srgbClr val="FFFFFF"/>
                          </a:solidFill>
                          <a:effectLst/>
                          <a:latin typeface="Segoe UI" panose="020B0502040204020203" pitchFamily="34" charset="0"/>
                        </a:rPr>
                        <a:t>August 2021 UDAOPT, UDAOBL, URTOBL, URTOBLLO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3170065"/>
                  </a:ext>
                </a:extLst>
              </a:tr>
              <a:tr h="249399">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67045242"/>
                  </a:ext>
                </a:extLst>
              </a:tr>
              <a:tr h="249399">
                <a:tc>
                  <a:txBody>
                    <a:bodyPr/>
                    <a:lstStyle/>
                    <a:p>
                      <a:pPr algn="l" fontAlgn="b"/>
                      <a:r>
                        <a:rPr lang="en-US" sz="1100" b="0" i="0" u="none" strike="noStrike">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522527"/>
                  </a:ext>
                </a:extLst>
              </a:tr>
              <a:tr h="249399">
                <a:tc>
                  <a:txBody>
                    <a:bodyPr/>
                    <a:lstStyle/>
                    <a:p>
                      <a:pPr algn="l" fontAlgn="b"/>
                      <a:r>
                        <a:rPr lang="en-US" sz="1100" b="0" i="0" u="none" strike="noStrike">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18.04%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22.21%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965594"/>
                  </a:ext>
                </a:extLst>
              </a:tr>
              <a:tr h="249399">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kern="1200" dirty="0">
                          <a:solidFill>
                            <a:srgbClr val="000000"/>
                          </a:solidFill>
                          <a:effectLst/>
                          <a:latin typeface="Calibri" panose="020F0502020204030204" pitchFamily="34" charset="0"/>
                          <a:ea typeface="+mn-ea"/>
                          <a:cs typeface="+mn-cs"/>
                        </a:rPr>
                        <a:t>11.83</a:t>
                      </a:r>
                      <a:r>
                        <a:rPr lang="en-US" sz="11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14.33%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16.52%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064407"/>
                  </a:ext>
                </a:extLst>
              </a:tr>
              <a:tr h="249399">
                <a:tc>
                  <a:txBody>
                    <a:bodyPr/>
                    <a:lstStyle/>
                    <a:p>
                      <a:pPr algn="l" fontAlgn="b"/>
                      <a:r>
                        <a:rPr lang="en-US" sz="1100" b="0" i="0" u="none" strike="noStrike">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24.36%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25.04%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338608"/>
                  </a:ext>
                </a:extLst>
              </a:tr>
              <a:tr h="261869">
                <a:tc>
                  <a:txBody>
                    <a:bodyPr/>
                    <a:lstStyle/>
                    <a:p>
                      <a:pPr algn="l" fontAlgn="b"/>
                      <a:r>
                        <a:rPr lang="en-US" sz="1100" b="0" i="0" u="none" strike="noStrike">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39.02%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647949"/>
                  </a:ext>
                </a:extLst>
              </a:tr>
              <a:tr h="261869">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03667598"/>
                  </a:ext>
                </a:extLst>
              </a:tr>
              <a:tr h="249399">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222,159,396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205,270,370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194,010,691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182,977,832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172,423,362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162,784,960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153,164,681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2680358"/>
                  </a:ext>
                </a:extLst>
              </a:tr>
            </a:tbl>
          </a:graphicData>
        </a:graphic>
      </p:graphicFrame>
      <p:graphicFrame>
        <p:nvGraphicFramePr>
          <p:cNvPr id="7" name="Table 6">
            <a:extLst>
              <a:ext uri="{FF2B5EF4-FFF2-40B4-BE49-F238E27FC236}">
                <a16:creationId xmlns:a16="http://schemas.microsoft.com/office/drawing/2014/main" id="{5CB05935-AD20-4DF9-A8A6-26EC0A0B37B2}"/>
              </a:ext>
            </a:extLst>
          </p:cNvPr>
          <p:cNvGraphicFramePr>
            <a:graphicFrameLocks noGrp="1"/>
          </p:cNvGraphicFramePr>
          <p:nvPr>
            <p:extLst>
              <p:ext uri="{D42A27DB-BD31-4B8C-83A1-F6EECF244321}">
                <p14:modId xmlns:p14="http://schemas.microsoft.com/office/powerpoint/2010/main" val="2880013128"/>
              </p:ext>
            </p:extLst>
          </p:nvPr>
        </p:nvGraphicFramePr>
        <p:xfrm>
          <a:off x="304800" y="3581400"/>
          <a:ext cx="8534400" cy="2599010"/>
        </p:xfrm>
        <a:graphic>
          <a:graphicData uri="http://schemas.openxmlformats.org/drawingml/2006/table">
            <a:tbl>
              <a:tblPr/>
              <a:tblGrid>
                <a:gridCol w="1111377">
                  <a:extLst>
                    <a:ext uri="{9D8B030D-6E8A-4147-A177-3AD203B41FA5}">
                      <a16:colId xmlns:a16="http://schemas.microsoft.com/office/drawing/2014/main" val="2800215455"/>
                    </a:ext>
                  </a:extLst>
                </a:gridCol>
                <a:gridCol w="941727">
                  <a:extLst>
                    <a:ext uri="{9D8B030D-6E8A-4147-A177-3AD203B41FA5}">
                      <a16:colId xmlns:a16="http://schemas.microsoft.com/office/drawing/2014/main" val="17261726"/>
                    </a:ext>
                  </a:extLst>
                </a:gridCol>
                <a:gridCol w="1204856">
                  <a:extLst>
                    <a:ext uri="{9D8B030D-6E8A-4147-A177-3AD203B41FA5}">
                      <a16:colId xmlns:a16="http://schemas.microsoft.com/office/drawing/2014/main" val="1626212435"/>
                    </a:ext>
                  </a:extLst>
                </a:gridCol>
                <a:gridCol w="1111377">
                  <a:extLst>
                    <a:ext uri="{9D8B030D-6E8A-4147-A177-3AD203B41FA5}">
                      <a16:colId xmlns:a16="http://schemas.microsoft.com/office/drawing/2014/main" val="3553446159"/>
                    </a:ext>
                  </a:extLst>
                </a:gridCol>
                <a:gridCol w="1080217">
                  <a:extLst>
                    <a:ext uri="{9D8B030D-6E8A-4147-A177-3AD203B41FA5}">
                      <a16:colId xmlns:a16="http://schemas.microsoft.com/office/drawing/2014/main" val="2178318843"/>
                    </a:ext>
                  </a:extLst>
                </a:gridCol>
                <a:gridCol w="1028282">
                  <a:extLst>
                    <a:ext uri="{9D8B030D-6E8A-4147-A177-3AD203B41FA5}">
                      <a16:colId xmlns:a16="http://schemas.microsoft.com/office/drawing/2014/main" val="1361649546"/>
                    </a:ext>
                  </a:extLst>
                </a:gridCol>
                <a:gridCol w="1028282">
                  <a:extLst>
                    <a:ext uri="{9D8B030D-6E8A-4147-A177-3AD203B41FA5}">
                      <a16:colId xmlns:a16="http://schemas.microsoft.com/office/drawing/2014/main" val="1557755432"/>
                    </a:ext>
                  </a:extLst>
                </a:gridCol>
                <a:gridCol w="1028282">
                  <a:extLst>
                    <a:ext uri="{9D8B030D-6E8A-4147-A177-3AD203B41FA5}">
                      <a16:colId xmlns:a16="http://schemas.microsoft.com/office/drawing/2014/main" val="456908308"/>
                    </a:ext>
                  </a:extLst>
                </a:gridCol>
              </a:tblGrid>
              <a:tr h="301334">
                <a:tc gridSpan="8">
                  <a:txBody>
                    <a:bodyPr/>
                    <a:lstStyle/>
                    <a:p>
                      <a:pPr algn="ctr" rtl="0" fontAlgn="b"/>
                      <a:r>
                        <a:rPr lang="en-US" sz="1200" b="1" i="0" u="none" strike="noStrike" dirty="0">
                          <a:solidFill>
                            <a:srgbClr val="FFFFFF"/>
                          </a:solidFill>
                          <a:effectLst/>
                          <a:latin typeface="Segoe UI" panose="020B0502040204020203" pitchFamily="34" charset="0"/>
                        </a:rPr>
                        <a:t>Counter Party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432696"/>
                  </a:ext>
                </a:extLst>
              </a:tr>
              <a:tr h="263668">
                <a:tc gridSpan="8">
                  <a:txBody>
                    <a:bodyPr/>
                    <a:lstStyle/>
                    <a:p>
                      <a:pPr algn="ctr" fontAlgn="b"/>
                      <a:r>
                        <a:rPr lang="en-US" sz="1000" b="1" i="0" u="none" strike="noStrike" dirty="0">
                          <a:solidFill>
                            <a:srgbClr val="FFFFFF"/>
                          </a:solidFill>
                          <a:effectLst/>
                          <a:latin typeface="Segoe UI" panose="020B0502040204020203" pitchFamily="34" charset="0"/>
                        </a:rPr>
                        <a:t>August 2021 UDAOPT, UDAOBL</a:t>
                      </a:r>
                      <a:r>
                        <a:rPr lang="en-US" sz="1000" b="1" i="0" u="none" strike="noStrike">
                          <a:solidFill>
                            <a:srgbClr val="FFFFFF"/>
                          </a:solidFill>
                          <a:effectLst/>
                          <a:latin typeface="Segoe UI" panose="020B0502040204020203" pitchFamily="34" charset="0"/>
                        </a:rPr>
                        <a:t>, URTOBL, URTOBLLO </a:t>
                      </a:r>
                      <a:r>
                        <a:rPr lang="en-US" sz="1000" b="1" i="0" u="none" strike="noStrike" dirty="0">
                          <a:solidFill>
                            <a:srgbClr val="FFFFFF"/>
                          </a:solidFill>
                          <a:effectLst/>
                          <a:latin typeface="Segoe UI" panose="020B0502040204020203" pitchFamily="34" charset="0"/>
                        </a:rPr>
                        <a:t>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004176"/>
                  </a:ext>
                </a:extLst>
              </a:tr>
              <a:tr h="251112">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95887416"/>
                  </a:ext>
                </a:extLst>
              </a:tr>
              <a:tr h="251112">
                <a:tc>
                  <a:txBody>
                    <a:bodyPr/>
                    <a:lstStyle/>
                    <a:p>
                      <a:pPr algn="l" fontAlgn="b"/>
                      <a:r>
                        <a:rPr lang="en-US" sz="1100" b="0" i="0" u="none" strike="noStrike">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496953"/>
                  </a:ext>
                </a:extLst>
              </a:tr>
              <a:tr h="251112">
                <a:tc>
                  <a:txBody>
                    <a:bodyPr/>
                    <a:lstStyle/>
                    <a:p>
                      <a:pPr algn="l" fontAlgn="b"/>
                      <a:r>
                        <a:rPr lang="en-US" sz="1100" b="0" i="0" u="none" strike="noStrike">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7.29%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842840"/>
                  </a:ext>
                </a:extLst>
              </a:tr>
              <a:tr h="251112">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47.01%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50.64%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51.46%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52.38%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53.54%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55.10%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189246"/>
                  </a:ext>
                </a:extLst>
              </a:tr>
              <a:tr h="251112">
                <a:tc>
                  <a:txBody>
                    <a:bodyPr/>
                    <a:lstStyle/>
                    <a:p>
                      <a:pPr algn="l" fontAlgn="b"/>
                      <a:r>
                        <a:rPr lang="en-US" sz="1100" b="0" i="0" u="none" strike="noStrike">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34.82%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33.86%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210883"/>
                  </a:ext>
                </a:extLst>
              </a:tr>
              <a:tr h="263668">
                <a:tc>
                  <a:txBody>
                    <a:bodyPr/>
                    <a:lstStyle/>
                    <a:p>
                      <a:pPr algn="l" fontAlgn="b"/>
                      <a:r>
                        <a:rPr lang="en-US" sz="1100" b="0" i="0" u="none" strike="noStrike">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492861"/>
                  </a:ext>
                </a:extLst>
              </a:tr>
              <a:tr h="263668">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687788006"/>
                  </a:ext>
                </a:extLst>
              </a:tr>
              <a:tr h="251112">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222,159,396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205,270,370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194,010,691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182,977,832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172,423,362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162,784,960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153,164,681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0720170"/>
                  </a:ext>
                </a:extLst>
              </a:tr>
            </a:tbl>
          </a:graphicData>
        </a:graphic>
      </p:graphicFrame>
    </p:spTree>
    <p:extLst>
      <p:ext uri="{BB962C8B-B14F-4D97-AF65-F5344CB8AC3E}">
        <p14:creationId xmlns:p14="http://schemas.microsoft.com/office/powerpoint/2010/main" val="1030906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6161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mn-cs"/>
              </a:rPr>
              <a:t>Alternative Default Uplift Methodology</a:t>
            </a: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Austin Rosel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ERCOT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CWG / MCWG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ERCOT Public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March 14, 2022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1070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E5D7-7D05-483C-A22C-2D0D76AA404F}"/>
              </a:ext>
            </a:extLst>
          </p:cNvPr>
          <p:cNvSpPr>
            <a:spLocks noGrp="1"/>
          </p:cNvSpPr>
          <p:nvPr>
            <p:ph type="title"/>
          </p:nvPr>
        </p:nvSpPr>
        <p:spPr/>
        <p:txBody>
          <a:bodyPr/>
          <a:lstStyle/>
          <a:p>
            <a:r>
              <a:rPr lang="en-US" dirty="0"/>
              <a:t>Request for Data</a:t>
            </a:r>
          </a:p>
        </p:txBody>
      </p:sp>
      <p:sp>
        <p:nvSpPr>
          <p:cNvPr id="3" name="Content Placeholder 2">
            <a:extLst>
              <a:ext uri="{FF2B5EF4-FFF2-40B4-BE49-F238E27FC236}">
                <a16:creationId xmlns:a16="http://schemas.microsoft.com/office/drawing/2014/main" id="{5E2148F1-2582-4C1D-883A-BBF393A5E956}"/>
              </a:ext>
            </a:extLst>
          </p:cNvPr>
          <p:cNvSpPr>
            <a:spLocks noGrp="1"/>
          </p:cNvSpPr>
          <p:nvPr>
            <p:ph idx="1"/>
          </p:nvPr>
        </p:nvSpPr>
        <p:spPr/>
        <p:txBody>
          <a:bodyPr/>
          <a:lstStyle/>
          <a:p>
            <a:r>
              <a:rPr lang="en-US" sz="2400" dirty="0"/>
              <a:t>Data request update from the February CWG.</a:t>
            </a:r>
          </a:p>
          <a:p>
            <a:pPr lvl="1"/>
            <a:r>
              <a:rPr lang="en-US" sz="2000" dirty="0"/>
              <a:t>Impact to QSEs and CRRAHs uplift exposure based on changes to the Default Uplift Methodology.</a:t>
            </a:r>
          </a:p>
          <a:p>
            <a:pPr lvl="1"/>
            <a:r>
              <a:rPr lang="en-US" sz="2000" dirty="0"/>
              <a:t>The following slides show the impact of removal of CRR Auction activity (presented in February) and multiplying CRRs owned by a scalar (request from February). Used 70%, 80% and 90% multipliers.</a:t>
            </a:r>
          </a:p>
          <a:p>
            <a:endParaRPr lang="en-US" dirty="0"/>
          </a:p>
        </p:txBody>
      </p:sp>
      <p:sp>
        <p:nvSpPr>
          <p:cNvPr id="4" name="Slide Number Placeholder 3">
            <a:extLst>
              <a:ext uri="{FF2B5EF4-FFF2-40B4-BE49-F238E27FC236}">
                <a16:creationId xmlns:a16="http://schemas.microsoft.com/office/drawing/2014/main" id="{7D50FDE1-5882-4908-82F3-F8E59CBB5A00}"/>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5390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717E3-AC85-4194-94FC-39E72BDB27D3}"/>
              </a:ext>
            </a:extLst>
          </p:cNvPr>
          <p:cNvSpPr>
            <a:spLocks noGrp="1"/>
          </p:cNvSpPr>
          <p:nvPr>
            <p:ph type="title"/>
          </p:nvPr>
        </p:nvSpPr>
        <p:spPr/>
        <p:txBody>
          <a:bodyPr/>
          <a:lstStyle/>
          <a:p>
            <a:r>
              <a:rPr lang="en-US" dirty="0"/>
              <a:t>Formula Change NP 9.19.1</a:t>
            </a:r>
          </a:p>
        </p:txBody>
      </p:sp>
      <p:sp>
        <p:nvSpPr>
          <p:cNvPr id="4" name="Slide Number Placeholder 3">
            <a:extLst>
              <a:ext uri="{FF2B5EF4-FFF2-40B4-BE49-F238E27FC236}">
                <a16:creationId xmlns:a16="http://schemas.microsoft.com/office/drawing/2014/main" id="{345D49AD-8ED0-465A-A543-57E76B683778}"/>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pic>
        <p:nvPicPr>
          <p:cNvPr id="6" name="Picture 5">
            <a:extLst>
              <a:ext uri="{FF2B5EF4-FFF2-40B4-BE49-F238E27FC236}">
                <a16:creationId xmlns:a16="http://schemas.microsoft.com/office/drawing/2014/main" id="{BC8B47BC-31BE-4C59-AB55-CB8FF784536A}"/>
              </a:ext>
            </a:extLst>
          </p:cNvPr>
          <p:cNvPicPr>
            <a:picLocks noChangeAspect="1"/>
          </p:cNvPicPr>
          <p:nvPr/>
        </p:nvPicPr>
        <p:blipFill rotWithShape="1">
          <a:blip r:embed="rId2"/>
          <a:srcRect l="18333" t="23821" r="16667" b="11501"/>
          <a:stretch/>
        </p:blipFill>
        <p:spPr>
          <a:xfrm>
            <a:off x="990600" y="1386682"/>
            <a:ext cx="6906188" cy="3718718"/>
          </a:xfrm>
          <a:prstGeom prst="rect">
            <a:avLst/>
          </a:prstGeom>
        </p:spPr>
      </p:pic>
    </p:spTree>
    <p:extLst>
      <p:ext uri="{BB962C8B-B14F-4D97-AF65-F5344CB8AC3E}">
        <p14:creationId xmlns:p14="http://schemas.microsoft.com/office/powerpoint/2010/main" val="3934652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0D54D-A45D-4DCD-88F6-8478512B0A75}"/>
              </a:ext>
            </a:extLst>
          </p:cNvPr>
          <p:cNvSpPr>
            <a:spLocks noGrp="1"/>
          </p:cNvSpPr>
          <p:nvPr>
            <p:ph type="title"/>
          </p:nvPr>
        </p:nvSpPr>
        <p:spPr/>
        <p:txBody>
          <a:bodyPr/>
          <a:lstStyle/>
          <a:p>
            <a:r>
              <a:rPr lang="en-US" dirty="0"/>
              <a:t>Formula Change NP 9.19.1</a:t>
            </a:r>
          </a:p>
        </p:txBody>
      </p:sp>
      <p:sp>
        <p:nvSpPr>
          <p:cNvPr id="4" name="Slide Number Placeholder 3">
            <a:extLst>
              <a:ext uri="{FF2B5EF4-FFF2-40B4-BE49-F238E27FC236}">
                <a16:creationId xmlns:a16="http://schemas.microsoft.com/office/drawing/2014/main" id="{EB63942F-4F3F-4EA0-B76C-422497D7B6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pic>
        <p:nvPicPr>
          <p:cNvPr id="6" name="Picture 5">
            <a:extLst>
              <a:ext uri="{FF2B5EF4-FFF2-40B4-BE49-F238E27FC236}">
                <a16:creationId xmlns:a16="http://schemas.microsoft.com/office/drawing/2014/main" id="{F62C9582-E7FA-46C3-BBD0-D16BF8FCC888}"/>
              </a:ext>
            </a:extLst>
          </p:cNvPr>
          <p:cNvPicPr>
            <a:picLocks noChangeAspect="1"/>
          </p:cNvPicPr>
          <p:nvPr/>
        </p:nvPicPr>
        <p:blipFill rotWithShape="1">
          <a:blip r:embed="rId2"/>
          <a:srcRect l="30000" t="28082" r="26666" b="11643"/>
          <a:stretch/>
        </p:blipFill>
        <p:spPr>
          <a:xfrm>
            <a:off x="1295400" y="984738"/>
            <a:ext cx="5867400" cy="4964724"/>
          </a:xfrm>
          <a:prstGeom prst="rect">
            <a:avLst/>
          </a:prstGeom>
        </p:spPr>
      </p:pic>
      <p:sp>
        <p:nvSpPr>
          <p:cNvPr id="7" name="Oval 6">
            <a:extLst>
              <a:ext uri="{FF2B5EF4-FFF2-40B4-BE49-F238E27FC236}">
                <a16:creationId xmlns:a16="http://schemas.microsoft.com/office/drawing/2014/main" id="{0E5DD2DE-0CB1-42A6-B4B6-1E18425BA24E}"/>
              </a:ext>
            </a:extLst>
          </p:cNvPr>
          <p:cNvSpPr/>
          <p:nvPr/>
        </p:nvSpPr>
        <p:spPr>
          <a:xfrm>
            <a:off x="4027967" y="3886200"/>
            <a:ext cx="8382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35468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BC5F4-AFB7-49ED-911F-FA11EAC4B0B2}"/>
              </a:ext>
            </a:extLst>
          </p:cNvPr>
          <p:cNvSpPr>
            <a:spLocks noGrp="1"/>
          </p:cNvSpPr>
          <p:nvPr>
            <p:ph type="title"/>
          </p:nvPr>
        </p:nvSpPr>
        <p:spPr/>
        <p:txBody>
          <a:bodyPr/>
          <a:lstStyle/>
          <a:p>
            <a:r>
              <a:rPr lang="en-US" dirty="0"/>
              <a:t>70%, 80% &amp; 90% Scalar Scenarios</a:t>
            </a:r>
          </a:p>
        </p:txBody>
      </p:sp>
      <p:sp>
        <p:nvSpPr>
          <p:cNvPr id="4" name="Slide Number Placeholder 3">
            <a:extLst>
              <a:ext uri="{FF2B5EF4-FFF2-40B4-BE49-F238E27FC236}">
                <a16:creationId xmlns:a16="http://schemas.microsoft.com/office/drawing/2014/main" id="{1E0A3987-B238-4B82-8DE1-26A383729616}"/>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graphicFrame>
        <p:nvGraphicFramePr>
          <p:cNvPr id="5" name="Object 4">
            <a:extLst>
              <a:ext uri="{FF2B5EF4-FFF2-40B4-BE49-F238E27FC236}">
                <a16:creationId xmlns:a16="http://schemas.microsoft.com/office/drawing/2014/main" id="{450FE386-9D4D-4C6F-A733-D8DE808FEF94}"/>
              </a:ext>
            </a:extLst>
          </p:cNvPr>
          <p:cNvGraphicFramePr>
            <a:graphicFrameLocks noChangeAspect="1"/>
          </p:cNvGraphicFramePr>
          <p:nvPr/>
        </p:nvGraphicFramePr>
        <p:xfrm>
          <a:off x="1371600" y="1391998"/>
          <a:ext cx="5734050" cy="4210050"/>
        </p:xfrm>
        <a:graphic>
          <a:graphicData uri="http://schemas.openxmlformats.org/presentationml/2006/ole">
            <mc:AlternateContent xmlns:mc="http://schemas.openxmlformats.org/markup-compatibility/2006">
              <mc:Choice xmlns:v="urn:schemas-microsoft-com:vml" Requires="v">
                <p:oleObj spid="_x0000_s1032" name="Worksheet" r:id="rId3" imgW="5733888" imgH="4210050" progId="Excel.Sheet.12">
                  <p:embed/>
                </p:oleObj>
              </mc:Choice>
              <mc:Fallback>
                <p:oleObj name="Worksheet" r:id="rId3" imgW="5733888" imgH="4210050" progId="Excel.Sheet.12">
                  <p:embed/>
                  <p:pic>
                    <p:nvPicPr>
                      <p:cNvPr id="5" name="Object 4">
                        <a:extLst>
                          <a:ext uri="{FF2B5EF4-FFF2-40B4-BE49-F238E27FC236}">
                            <a16:creationId xmlns:a16="http://schemas.microsoft.com/office/drawing/2014/main" id="{450FE386-9D4D-4C6F-A733-D8DE808FEF94}"/>
                          </a:ext>
                        </a:extLst>
                      </p:cNvPr>
                      <p:cNvPicPr/>
                      <p:nvPr/>
                    </p:nvPicPr>
                    <p:blipFill>
                      <a:blip r:embed="rId4"/>
                      <a:stretch>
                        <a:fillRect/>
                      </a:stretch>
                    </p:blipFill>
                    <p:spPr>
                      <a:xfrm>
                        <a:off x="1371600" y="1391998"/>
                        <a:ext cx="5734050" cy="4210050"/>
                      </a:xfrm>
                      <a:prstGeom prst="rect">
                        <a:avLst/>
                      </a:prstGeom>
                    </p:spPr>
                  </p:pic>
                </p:oleObj>
              </mc:Fallback>
            </mc:AlternateContent>
          </a:graphicData>
        </a:graphic>
      </p:graphicFrame>
    </p:spTree>
    <p:extLst>
      <p:ext uri="{BB962C8B-B14F-4D97-AF65-F5344CB8AC3E}">
        <p14:creationId xmlns:p14="http://schemas.microsoft.com/office/powerpoint/2010/main" val="2081200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E4949-4BB5-4417-9B51-E32E144C50F4}"/>
              </a:ext>
            </a:extLst>
          </p:cNvPr>
          <p:cNvSpPr>
            <a:spLocks noGrp="1"/>
          </p:cNvSpPr>
          <p:nvPr>
            <p:ph type="title"/>
          </p:nvPr>
        </p:nvSpPr>
        <p:spPr/>
        <p:txBody>
          <a:bodyPr/>
          <a:lstStyle/>
          <a:p>
            <a:r>
              <a:rPr lang="en-US" dirty="0"/>
              <a:t>NPRR1126 Analysis</a:t>
            </a:r>
          </a:p>
        </p:txBody>
      </p:sp>
      <p:sp>
        <p:nvSpPr>
          <p:cNvPr id="3" name="Content Placeholder 2">
            <a:extLst>
              <a:ext uri="{FF2B5EF4-FFF2-40B4-BE49-F238E27FC236}">
                <a16:creationId xmlns:a16="http://schemas.microsoft.com/office/drawing/2014/main" id="{829F01D1-FCF2-489F-8020-345D44316DB9}"/>
              </a:ext>
            </a:extLst>
          </p:cNvPr>
          <p:cNvSpPr>
            <a:spLocks noGrp="1"/>
          </p:cNvSpPr>
          <p:nvPr>
            <p:ph idx="1"/>
          </p:nvPr>
        </p:nvSpPr>
        <p:spPr/>
        <p:txBody>
          <a:bodyPr/>
          <a:lstStyle/>
          <a:p>
            <a:r>
              <a:rPr lang="en-US" sz="2400" dirty="0"/>
              <a:t>ERCOT was asked to bring analysis of various scenarios and factor values to CWG during discussion of NPRR1126.</a:t>
            </a:r>
          </a:p>
          <a:p>
            <a:endParaRPr lang="en-US" sz="2400" dirty="0"/>
          </a:p>
          <a:p>
            <a:pPr>
              <a:spcBef>
                <a:spcPts val="0"/>
              </a:spcBef>
              <a:tabLst>
                <a:tab pos="457200" algn="l"/>
              </a:tabLst>
            </a:pPr>
            <a:r>
              <a:rPr lang="en-US" sz="2400" dirty="0"/>
              <a:t>The following slide is a refresh of that analysis and shows the impact to QSEs and CRRAHs uplift exposure based on changes to the Default Uplift Methodology outlined in DC Energy Texas June 30, 2022 comments to NPRR1126.</a:t>
            </a:r>
          </a:p>
          <a:p>
            <a:endParaRPr lang="en-US" sz="2000" dirty="0"/>
          </a:p>
        </p:txBody>
      </p:sp>
      <p:sp>
        <p:nvSpPr>
          <p:cNvPr id="4" name="Slide Number Placeholder 3">
            <a:extLst>
              <a:ext uri="{FF2B5EF4-FFF2-40B4-BE49-F238E27FC236}">
                <a16:creationId xmlns:a16="http://schemas.microsoft.com/office/drawing/2014/main" id="{F48CA74D-A6FC-44F0-B058-38366F9F8AB9}"/>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499352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6161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mn-cs"/>
              </a:rPr>
              <a:t>Alternative Default Uplift Methodology</a:t>
            </a: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Austin Rosel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ERCOT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CWG / MCWG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ERCOT Public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February 16, 2022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97324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E5D7-7D05-483C-A22C-2D0D76AA404F}"/>
              </a:ext>
            </a:extLst>
          </p:cNvPr>
          <p:cNvSpPr>
            <a:spLocks noGrp="1"/>
          </p:cNvSpPr>
          <p:nvPr>
            <p:ph type="title"/>
          </p:nvPr>
        </p:nvSpPr>
        <p:spPr/>
        <p:txBody>
          <a:bodyPr/>
          <a:lstStyle/>
          <a:p>
            <a:r>
              <a:rPr lang="en-US" dirty="0"/>
              <a:t>Request for Data</a:t>
            </a:r>
          </a:p>
        </p:txBody>
      </p:sp>
      <p:sp>
        <p:nvSpPr>
          <p:cNvPr id="3" name="Content Placeholder 2">
            <a:extLst>
              <a:ext uri="{FF2B5EF4-FFF2-40B4-BE49-F238E27FC236}">
                <a16:creationId xmlns:a16="http://schemas.microsoft.com/office/drawing/2014/main" id="{5E2148F1-2582-4C1D-883A-BBF393A5E956}"/>
              </a:ext>
            </a:extLst>
          </p:cNvPr>
          <p:cNvSpPr>
            <a:spLocks noGrp="1"/>
          </p:cNvSpPr>
          <p:nvPr>
            <p:ph idx="1"/>
          </p:nvPr>
        </p:nvSpPr>
        <p:spPr/>
        <p:txBody>
          <a:bodyPr/>
          <a:lstStyle/>
          <a:p>
            <a:r>
              <a:rPr lang="en-US" sz="2400" dirty="0"/>
              <a:t>Data request to show default uplift percentage changes based on formula change.</a:t>
            </a:r>
          </a:p>
          <a:p>
            <a:endParaRPr lang="en-US" dirty="0"/>
          </a:p>
        </p:txBody>
      </p:sp>
      <p:sp>
        <p:nvSpPr>
          <p:cNvPr id="4" name="Slide Number Placeholder 3">
            <a:extLst>
              <a:ext uri="{FF2B5EF4-FFF2-40B4-BE49-F238E27FC236}">
                <a16:creationId xmlns:a16="http://schemas.microsoft.com/office/drawing/2014/main" id="{7D50FDE1-5882-4908-82F3-F8E59CBB5A00}"/>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97379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717E3-AC85-4194-94FC-39E72BDB27D3}"/>
              </a:ext>
            </a:extLst>
          </p:cNvPr>
          <p:cNvSpPr>
            <a:spLocks noGrp="1"/>
          </p:cNvSpPr>
          <p:nvPr>
            <p:ph type="title"/>
          </p:nvPr>
        </p:nvSpPr>
        <p:spPr/>
        <p:txBody>
          <a:bodyPr/>
          <a:lstStyle/>
          <a:p>
            <a:r>
              <a:rPr lang="en-US" dirty="0"/>
              <a:t>Formula Change NP 9.19.1</a:t>
            </a:r>
          </a:p>
        </p:txBody>
      </p:sp>
      <p:sp>
        <p:nvSpPr>
          <p:cNvPr id="4" name="Slide Number Placeholder 3">
            <a:extLst>
              <a:ext uri="{FF2B5EF4-FFF2-40B4-BE49-F238E27FC236}">
                <a16:creationId xmlns:a16="http://schemas.microsoft.com/office/drawing/2014/main" id="{345D49AD-8ED0-465A-A543-57E76B683778}"/>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pic>
        <p:nvPicPr>
          <p:cNvPr id="6" name="Picture 5">
            <a:extLst>
              <a:ext uri="{FF2B5EF4-FFF2-40B4-BE49-F238E27FC236}">
                <a16:creationId xmlns:a16="http://schemas.microsoft.com/office/drawing/2014/main" id="{BC8B47BC-31BE-4C59-AB55-CB8FF784536A}"/>
              </a:ext>
            </a:extLst>
          </p:cNvPr>
          <p:cNvPicPr>
            <a:picLocks noChangeAspect="1"/>
          </p:cNvPicPr>
          <p:nvPr/>
        </p:nvPicPr>
        <p:blipFill rotWithShape="1">
          <a:blip r:embed="rId2"/>
          <a:srcRect l="18333" t="23821" r="16667" b="11501"/>
          <a:stretch/>
        </p:blipFill>
        <p:spPr>
          <a:xfrm>
            <a:off x="990600" y="1386682"/>
            <a:ext cx="6906188" cy="3718718"/>
          </a:xfrm>
          <a:prstGeom prst="rect">
            <a:avLst/>
          </a:prstGeom>
        </p:spPr>
      </p:pic>
    </p:spTree>
    <p:extLst>
      <p:ext uri="{BB962C8B-B14F-4D97-AF65-F5344CB8AC3E}">
        <p14:creationId xmlns:p14="http://schemas.microsoft.com/office/powerpoint/2010/main" val="1788421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9AE31-3D38-4AF6-A152-F67C89C95084}"/>
              </a:ext>
            </a:extLst>
          </p:cNvPr>
          <p:cNvSpPr>
            <a:spLocks noGrp="1"/>
          </p:cNvSpPr>
          <p:nvPr>
            <p:ph type="title"/>
          </p:nvPr>
        </p:nvSpPr>
        <p:spPr/>
        <p:txBody>
          <a:bodyPr/>
          <a:lstStyle/>
          <a:p>
            <a:r>
              <a:rPr lang="en-US" dirty="0"/>
              <a:t>Formula Change NP 9.19.1</a:t>
            </a:r>
          </a:p>
        </p:txBody>
      </p:sp>
      <p:sp>
        <p:nvSpPr>
          <p:cNvPr id="4" name="Slide Number Placeholder 3">
            <a:extLst>
              <a:ext uri="{FF2B5EF4-FFF2-40B4-BE49-F238E27FC236}">
                <a16:creationId xmlns:a16="http://schemas.microsoft.com/office/drawing/2014/main" id="{17AA1ADA-7D8F-4335-9EEB-A11AA4A52056}"/>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pic>
        <p:nvPicPr>
          <p:cNvPr id="6" name="Picture 5">
            <a:extLst>
              <a:ext uri="{FF2B5EF4-FFF2-40B4-BE49-F238E27FC236}">
                <a16:creationId xmlns:a16="http://schemas.microsoft.com/office/drawing/2014/main" id="{E077910D-F09F-4B8E-AB60-8F8811F8A175}"/>
              </a:ext>
            </a:extLst>
          </p:cNvPr>
          <p:cNvPicPr>
            <a:picLocks noChangeAspect="1"/>
          </p:cNvPicPr>
          <p:nvPr/>
        </p:nvPicPr>
        <p:blipFill rotWithShape="1">
          <a:blip r:embed="rId2"/>
          <a:srcRect l="24281" t="22248" r="29122" b="3947"/>
          <a:stretch/>
        </p:blipFill>
        <p:spPr>
          <a:xfrm>
            <a:off x="1143001" y="1143001"/>
            <a:ext cx="5943599" cy="5094514"/>
          </a:xfrm>
          <a:prstGeom prst="rect">
            <a:avLst/>
          </a:prstGeom>
        </p:spPr>
      </p:pic>
    </p:spTree>
    <p:extLst>
      <p:ext uri="{BB962C8B-B14F-4D97-AF65-F5344CB8AC3E}">
        <p14:creationId xmlns:p14="http://schemas.microsoft.com/office/powerpoint/2010/main" val="359869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82C8-7927-4EC0-85C1-871AC0ACF501}"/>
              </a:ext>
            </a:extLst>
          </p:cNvPr>
          <p:cNvSpPr>
            <a:spLocks noGrp="1"/>
          </p:cNvSpPr>
          <p:nvPr>
            <p:ph type="title"/>
          </p:nvPr>
        </p:nvSpPr>
        <p:spPr/>
        <p:txBody>
          <a:bodyPr/>
          <a:lstStyle/>
          <a:p>
            <a:r>
              <a:rPr lang="en-US" dirty="0"/>
              <a:t>Change to Default Uplift Allocation</a:t>
            </a:r>
          </a:p>
        </p:txBody>
      </p:sp>
      <p:sp>
        <p:nvSpPr>
          <p:cNvPr id="4" name="Slide Number Placeholder 3">
            <a:extLst>
              <a:ext uri="{FF2B5EF4-FFF2-40B4-BE49-F238E27FC236}">
                <a16:creationId xmlns:a16="http://schemas.microsoft.com/office/drawing/2014/main" id="{6016F3FE-30FB-4FBB-98F5-D42D17C6ABBD}"/>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graphicFrame>
        <p:nvGraphicFramePr>
          <p:cNvPr id="20" name="Table 19">
            <a:extLst>
              <a:ext uri="{FF2B5EF4-FFF2-40B4-BE49-F238E27FC236}">
                <a16:creationId xmlns:a16="http://schemas.microsoft.com/office/drawing/2014/main" id="{A9F00138-606F-4E5C-8713-DDE3FD47C616}"/>
              </a:ext>
            </a:extLst>
          </p:cNvPr>
          <p:cNvGraphicFramePr>
            <a:graphicFrameLocks noGrp="1"/>
          </p:cNvGraphicFramePr>
          <p:nvPr/>
        </p:nvGraphicFramePr>
        <p:xfrm>
          <a:off x="762000" y="1470739"/>
          <a:ext cx="5664200" cy="2170326"/>
        </p:xfrm>
        <a:graphic>
          <a:graphicData uri="http://schemas.openxmlformats.org/drawingml/2006/table">
            <a:tbl>
              <a:tblPr/>
              <a:tblGrid>
                <a:gridCol w="965200">
                  <a:extLst>
                    <a:ext uri="{9D8B030D-6E8A-4147-A177-3AD203B41FA5}">
                      <a16:colId xmlns:a16="http://schemas.microsoft.com/office/drawing/2014/main" val="3067348918"/>
                    </a:ext>
                  </a:extLst>
                </a:gridCol>
                <a:gridCol w="1371600">
                  <a:extLst>
                    <a:ext uri="{9D8B030D-6E8A-4147-A177-3AD203B41FA5}">
                      <a16:colId xmlns:a16="http://schemas.microsoft.com/office/drawing/2014/main" val="934542054"/>
                    </a:ext>
                  </a:extLst>
                </a:gridCol>
                <a:gridCol w="1701800">
                  <a:extLst>
                    <a:ext uri="{9D8B030D-6E8A-4147-A177-3AD203B41FA5}">
                      <a16:colId xmlns:a16="http://schemas.microsoft.com/office/drawing/2014/main" val="1782307527"/>
                    </a:ext>
                  </a:extLst>
                </a:gridCol>
                <a:gridCol w="1625600">
                  <a:extLst>
                    <a:ext uri="{9D8B030D-6E8A-4147-A177-3AD203B41FA5}">
                      <a16:colId xmlns:a16="http://schemas.microsoft.com/office/drawing/2014/main" val="4156611799"/>
                    </a:ext>
                  </a:extLst>
                </a:gridCol>
              </a:tblGrid>
              <a:tr h="247754">
                <a:tc gridSpan="2">
                  <a:txBody>
                    <a:bodyPr/>
                    <a:lstStyle/>
                    <a:p>
                      <a:pPr algn="l" fontAlgn="b"/>
                      <a:r>
                        <a:rPr lang="en-US" sz="1000" b="1" i="0" u="none" strike="noStrike">
                          <a:solidFill>
                            <a:srgbClr val="FFFFFF"/>
                          </a:solidFill>
                          <a:effectLst/>
                          <a:latin typeface="Segoe UI" panose="020B0502040204020203" pitchFamily="34" charset="0"/>
                        </a:rPr>
                        <a:t>QSE/CRRAH Level (BEFORE)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a:txBody>
                    <a:bodyPr/>
                    <a:lstStyle/>
                    <a:p>
                      <a:pPr algn="l" fontAlgn="b"/>
                      <a:r>
                        <a:rPr lang="en-US" sz="900" b="1" i="0" u="none" strike="noStrike">
                          <a:solidFill>
                            <a:srgbClr val="FFFFFF"/>
                          </a:solidFill>
                          <a:effectLst/>
                          <a:latin typeface="Segoe UI" panose="020B0502040204020203"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1" i="0" u="none" strike="noStrike">
                          <a:solidFill>
                            <a:srgbClr val="FFFFFF"/>
                          </a:solidFill>
                          <a:effectLst/>
                          <a:latin typeface="Segoe UI" panose="020B0502040204020203"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732356169"/>
                  </a:ext>
                </a:extLst>
              </a:tr>
              <a:tr h="475688">
                <a:tc>
                  <a:txBody>
                    <a:bodyPr/>
                    <a:lstStyle/>
                    <a:p>
                      <a:pPr algn="l" fontAlgn="b"/>
                      <a:r>
                        <a:rPr lang="en-US" sz="1100" b="1" i="0" u="none" strike="noStrike">
                          <a:solidFill>
                            <a:srgbClr val="000000"/>
                          </a:solidFill>
                          <a:effectLst/>
                          <a:latin typeface="Calibri" panose="020F0502020204030204" pitchFamily="34" charset="0"/>
                        </a:rPr>
                        <a:t>Segment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a:solidFill>
                            <a:srgbClr val="000000"/>
                          </a:solidFill>
                          <a:effectLst/>
                          <a:latin typeface="Calibri" panose="020F0502020204030204" pitchFamily="34" charset="0"/>
                        </a:rPr>
                        <a:t>January MMA Total (MWh)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January MMA (MWh)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January MMARS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631011906"/>
                  </a:ext>
                </a:extLst>
              </a:tr>
              <a:tr h="237844">
                <a:tc>
                  <a:txBody>
                    <a:bodyPr/>
                    <a:lstStyle/>
                    <a:p>
                      <a:pPr algn="l" fontAlgn="b"/>
                      <a:r>
                        <a:rPr lang="en-US" sz="1100" b="0" i="0" u="none" strike="noStrike" dirty="0">
                          <a:solidFill>
                            <a:srgbClr val="000000"/>
                          </a:solidFill>
                          <a:effectLst/>
                          <a:latin typeface="Calibri" panose="020F0502020204030204" pitchFamily="34" charset="0"/>
                        </a:rPr>
                        <a:t>Gen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a:solidFill>
                            <a:srgbClr val="000000"/>
                          </a:solidFill>
                          <a:effectLst/>
                          <a:latin typeface="Calibri" panose="020F0502020204030204" pitchFamily="34" charset="0"/>
                        </a:rPr>
                        <a:t>              218,577,111.29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4,998,318.29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986503"/>
                  </a:ext>
                </a:extLst>
              </a:tr>
              <a:tr h="237844">
                <a:tc>
                  <a:txBody>
                    <a:bodyPr/>
                    <a:lstStyle/>
                    <a:p>
                      <a:pPr algn="l" fontAlgn="b"/>
                      <a:r>
                        <a:rPr lang="en-US" sz="1100" b="0" i="0" u="none" strike="noStrike">
                          <a:solidFill>
                            <a:srgbClr val="000000"/>
                          </a:solidFill>
                          <a:effectLst/>
                          <a:latin typeface="Calibri" panose="020F0502020204030204" pitchFamily="34" charset="0"/>
                        </a:rPr>
                        <a:t>Load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28,785,812.00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13.17%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557639"/>
                  </a:ext>
                </a:extLst>
              </a:tr>
              <a:tr h="237844">
                <a:tc>
                  <a:txBody>
                    <a:bodyPr/>
                    <a:lstStyle/>
                    <a:p>
                      <a:pPr algn="l" fontAlgn="b"/>
                      <a:r>
                        <a:rPr lang="en-US" sz="1100" b="0" i="0" u="none" strike="noStrike">
                          <a:solidFill>
                            <a:srgbClr val="000000"/>
                          </a:solidFill>
                          <a:effectLst/>
                          <a:latin typeface="Calibri" panose="020F0502020204030204" pitchFamily="34" charset="0"/>
                        </a:rPr>
                        <a:t>Load and Gen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19,844,419.05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9.08%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841690"/>
                  </a:ext>
                </a:extLst>
              </a:tr>
              <a:tr h="237844">
                <a:tc>
                  <a:txBody>
                    <a:bodyPr/>
                    <a:lstStyle/>
                    <a:p>
                      <a:pPr algn="l" fontAlgn="b"/>
                      <a:r>
                        <a:rPr lang="en-US" sz="1100" b="0" i="0" u="none" strike="noStrike">
                          <a:solidFill>
                            <a:srgbClr val="000000"/>
                          </a:solidFill>
                          <a:effectLst/>
                          <a:latin typeface="Calibri" panose="020F0502020204030204" pitchFamily="34" charset="0"/>
                        </a:rPr>
                        <a:t>Trader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54,240,444.34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007361"/>
                  </a:ext>
                </a:extLst>
              </a:tr>
              <a:tr h="247754">
                <a:tc>
                  <a:txBody>
                    <a:bodyPr/>
                    <a:lstStyle/>
                    <a:p>
                      <a:pPr algn="l" fontAlgn="b"/>
                      <a:r>
                        <a:rPr lang="en-US" sz="1100" b="0" i="0" u="none" strike="noStrike">
                          <a:solidFill>
                            <a:srgbClr val="000000"/>
                          </a:solidFill>
                          <a:effectLst/>
                          <a:latin typeface="Calibri" panose="020F0502020204030204" pitchFamily="34" charset="0"/>
                        </a:rPr>
                        <a:t>CRRAH Only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                         110,708,117.60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9811158"/>
                  </a:ext>
                </a:extLst>
              </a:tr>
              <a:tr h="247754">
                <a:tc>
                  <a:txBody>
                    <a:bodyPr/>
                    <a:lstStyle/>
                    <a:p>
                      <a:pPr algn="l" fontAlgn="b"/>
                      <a:r>
                        <a:rPr lang="en-US" sz="1100" b="1" i="0" u="none" strike="noStrike">
                          <a:solidFill>
                            <a:srgbClr val="000000"/>
                          </a:solidFill>
                          <a:effectLst/>
                          <a:latin typeface="Calibri" panose="020F0502020204030204" pitchFamily="34" charset="0"/>
                        </a:rPr>
                        <a:t>Total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                        218,577,111.29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715976668"/>
                  </a:ext>
                </a:extLst>
              </a:tr>
            </a:tbl>
          </a:graphicData>
        </a:graphic>
      </p:graphicFrame>
      <p:graphicFrame>
        <p:nvGraphicFramePr>
          <p:cNvPr id="21" name="Table 20">
            <a:extLst>
              <a:ext uri="{FF2B5EF4-FFF2-40B4-BE49-F238E27FC236}">
                <a16:creationId xmlns:a16="http://schemas.microsoft.com/office/drawing/2014/main" id="{59F34296-E8B1-4496-8DAD-04C29983874C}"/>
              </a:ext>
            </a:extLst>
          </p:cNvPr>
          <p:cNvGraphicFramePr>
            <a:graphicFrameLocks noGrp="1"/>
          </p:cNvGraphicFramePr>
          <p:nvPr/>
        </p:nvGraphicFramePr>
        <p:xfrm>
          <a:off x="762000" y="3886200"/>
          <a:ext cx="5638800" cy="2170325"/>
        </p:xfrm>
        <a:graphic>
          <a:graphicData uri="http://schemas.openxmlformats.org/drawingml/2006/table">
            <a:tbl>
              <a:tblPr/>
              <a:tblGrid>
                <a:gridCol w="946202">
                  <a:extLst>
                    <a:ext uri="{9D8B030D-6E8A-4147-A177-3AD203B41FA5}">
                      <a16:colId xmlns:a16="http://schemas.microsoft.com/office/drawing/2014/main" val="2386602549"/>
                    </a:ext>
                  </a:extLst>
                </a:gridCol>
                <a:gridCol w="1459855">
                  <a:extLst>
                    <a:ext uri="{9D8B030D-6E8A-4147-A177-3AD203B41FA5}">
                      <a16:colId xmlns:a16="http://schemas.microsoft.com/office/drawing/2014/main" val="2607329892"/>
                    </a:ext>
                  </a:extLst>
                </a:gridCol>
                <a:gridCol w="1632543">
                  <a:extLst>
                    <a:ext uri="{9D8B030D-6E8A-4147-A177-3AD203B41FA5}">
                      <a16:colId xmlns:a16="http://schemas.microsoft.com/office/drawing/2014/main" val="3686062321"/>
                    </a:ext>
                  </a:extLst>
                </a:gridCol>
                <a:gridCol w="1600200">
                  <a:extLst>
                    <a:ext uri="{9D8B030D-6E8A-4147-A177-3AD203B41FA5}">
                      <a16:colId xmlns:a16="http://schemas.microsoft.com/office/drawing/2014/main" val="3878201121"/>
                    </a:ext>
                  </a:extLst>
                </a:gridCol>
              </a:tblGrid>
              <a:tr h="149014">
                <a:tc gridSpan="3">
                  <a:txBody>
                    <a:bodyPr/>
                    <a:lstStyle/>
                    <a:p>
                      <a:pPr algn="l" fontAlgn="b"/>
                      <a:r>
                        <a:rPr lang="en-US" sz="1000" b="1" i="0" u="none" strike="noStrike" dirty="0">
                          <a:solidFill>
                            <a:srgbClr val="FFFFFF"/>
                          </a:solidFill>
                          <a:effectLst/>
                          <a:latin typeface="Segoe UI" panose="020B0502040204020203" pitchFamily="34" charset="0"/>
                        </a:rPr>
                        <a:t>QSE/CRRAH Level w/o CRR Sales and Purchases (AFTER)</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a:solidFill>
                            <a:srgbClr val="FFFFFF"/>
                          </a:solidFill>
                          <a:effectLst/>
                          <a:latin typeface="Segoe UI" panose="020B0502040204020203"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251267560"/>
                  </a:ext>
                </a:extLst>
              </a:tr>
              <a:tr h="427115">
                <a:tc>
                  <a:txBody>
                    <a:bodyPr/>
                    <a:lstStyle/>
                    <a:p>
                      <a:pPr algn="l" fontAlgn="b"/>
                      <a:r>
                        <a:rPr lang="en-US" sz="1100" b="1" i="0" u="none" strike="noStrike">
                          <a:solidFill>
                            <a:srgbClr val="000000"/>
                          </a:solidFill>
                          <a:effectLst/>
                          <a:latin typeface="Calibri" panose="020F0502020204030204" pitchFamily="34" charset="0"/>
                        </a:rPr>
                        <a:t>Segment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a:solidFill>
                            <a:srgbClr val="000000"/>
                          </a:solidFill>
                          <a:effectLst/>
                          <a:latin typeface="Calibri" panose="020F0502020204030204" pitchFamily="34" charset="0"/>
                        </a:rPr>
                        <a:t>January MMA Total (MWh)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January MMA (MWh)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a:solidFill>
                            <a:srgbClr val="000000"/>
                          </a:solidFill>
                          <a:effectLst/>
                          <a:latin typeface="Calibri" panose="020F0502020204030204" pitchFamily="34" charset="0"/>
                        </a:rPr>
                        <a:t>January MMARS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465369161"/>
                  </a:ext>
                </a:extLst>
              </a:tr>
              <a:tr h="248058">
                <a:tc>
                  <a:txBody>
                    <a:bodyPr/>
                    <a:lstStyle/>
                    <a:p>
                      <a:pPr algn="l" fontAlgn="b"/>
                      <a:r>
                        <a:rPr lang="en-US" sz="1100" b="0" i="0" u="none" strike="noStrike">
                          <a:solidFill>
                            <a:srgbClr val="000000"/>
                          </a:solidFill>
                          <a:effectLst/>
                          <a:latin typeface="Calibri" panose="020F0502020204030204" pitchFamily="34" charset="0"/>
                        </a:rPr>
                        <a:t>Gen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a:solidFill>
                            <a:srgbClr val="000000"/>
                          </a:solidFill>
                          <a:effectLst/>
                          <a:latin typeface="Calibri" panose="020F0502020204030204" pitchFamily="34" charset="0"/>
                        </a:rPr>
                        <a:t>              200,056,047.09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4,998,318.29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0074164"/>
                  </a:ext>
                </a:extLst>
              </a:tr>
              <a:tr h="248058">
                <a:tc>
                  <a:txBody>
                    <a:bodyPr/>
                    <a:lstStyle/>
                    <a:p>
                      <a:pPr algn="l" fontAlgn="b"/>
                      <a:r>
                        <a:rPr lang="en-US" sz="1100" b="0" i="0" u="none" strike="noStrike">
                          <a:solidFill>
                            <a:srgbClr val="000000"/>
                          </a:solidFill>
                          <a:effectLst/>
                          <a:latin typeface="Calibri" panose="020F0502020204030204" pitchFamily="34" charset="0"/>
                        </a:rPr>
                        <a:t>Load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28,785,812.00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14.39%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878269"/>
                  </a:ext>
                </a:extLst>
              </a:tr>
              <a:tr h="248058">
                <a:tc>
                  <a:txBody>
                    <a:bodyPr/>
                    <a:lstStyle/>
                    <a:p>
                      <a:pPr algn="l" fontAlgn="b"/>
                      <a:r>
                        <a:rPr lang="en-US" sz="1100" b="0" i="0" u="none" strike="noStrike">
                          <a:solidFill>
                            <a:srgbClr val="000000"/>
                          </a:solidFill>
                          <a:effectLst/>
                          <a:latin typeface="Calibri" panose="020F0502020204030204" pitchFamily="34" charset="0"/>
                        </a:rPr>
                        <a:t>Load and Gen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19,844,419.05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9.92%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7139588"/>
                  </a:ext>
                </a:extLst>
              </a:tr>
              <a:tr h="248058">
                <a:tc>
                  <a:txBody>
                    <a:bodyPr/>
                    <a:lstStyle/>
                    <a:p>
                      <a:pPr algn="l" fontAlgn="b"/>
                      <a:r>
                        <a:rPr lang="en-US" sz="1100" b="0" i="0" u="none" strike="noStrike">
                          <a:solidFill>
                            <a:srgbClr val="000000"/>
                          </a:solidFill>
                          <a:effectLst/>
                          <a:latin typeface="Calibri" panose="020F0502020204030204" pitchFamily="34" charset="0"/>
                        </a:rPr>
                        <a:t>Trader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55,745,928.94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27.87%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737918"/>
                  </a:ext>
                </a:extLst>
              </a:tr>
              <a:tr h="248058">
                <a:tc>
                  <a:txBody>
                    <a:bodyPr/>
                    <a:lstStyle/>
                    <a:p>
                      <a:pPr algn="l" fontAlgn="b"/>
                      <a:r>
                        <a:rPr lang="en-US" sz="1100" b="0" i="0" u="none" strike="noStrike">
                          <a:solidFill>
                            <a:srgbClr val="000000"/>
                          </a:solidFill>
                          <a:effectLst/>
                          <a:latin typeface="Calibri" panose="020F0502020204030204" pitchFamily="34" charset="0"/>
                        </a:rPr>
                        <a:t>CRRAH Only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r" fontAlgn="b"/>
                      <a:r>
                        <a:rPr lang="en-US" sz="1100" b="0" i="0" u="none" strike="noStrike" dirty="0">
                          <a:solidFill>
                            <a:srgbClr val="000000"/>
                          </a:solidFill>
                          <a:effectLst/>
                          <a:latin typeface="Calibri" panose="020F0502020204030204" pitchFamily="34" charset="0"/>
                        </a:rPr>
                        <a:t>90,681,568.80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45.33%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329927"/>
                  </a:ext>
                </a:extLst>
              </a:tr>
              <a:tr h="319316">
                <a:tc>
                  <a:txBody>
                    <a:bodyPr/>
                    <a:lstStyle/>
                    <a:p>
                      <a:pPr algn="l" fontAlgn="b"/>
                      <a:r>
                        <a:rPr lang="en-US" sz="1100" b="1" i="0" u="none" strike="noStrike">
                          <a:solidFill>
                            <a:srgbClr val="000000"/>
                          </a:solidFill>
                          <a:effectLst/>
                          <a:latin typeface="Calibri" panose="020F0502020204030204" pitchFamily="34" charset="0"/>
                        </a:rPr>
                        <a:t>Total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                        200,056,047.09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287087716"/>
                  </a:ext>
                </a:extLst>
              </a:tr>
            </a:tbl>
          </a:graphicData>
        </a:graphic>
      </p:graphicFrame>
    </p:spTree>
    <p:extLst>
      <p:ext uri="{BB962C8B-B14F-4D97-AF65-F5344CB8AC3E}">
        <p14:creationId xmlns:p14="http://schemas.microsoft.com/office/powerpoint/2010/main" val="101598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9BDD5-891E-45CA-AE02-6F110596EA31}"/>
              </a:ext>
            </a:extLst>
          </p:cNvPr>
          <p:cNvSpPr>
            <a:spLocks noGrp="1"/>
          </p:cNvSpPr>
          <p:nvPr>
            <p:ph type="title"/>
          </p:nvPr>
        </p:nvSpPr>
        <p:spPr/>
        <p:txBody>
          <a:bodyPr/>
          <a:lstStyle/>
          <a:p>
            <a:r>
              <a:rPr lang="en-US" dirty="0"/>
              <a:t>January and August Comparison</a:t>
            </a:r>
          </a:p>
        </p:txBody>
      </p:sp>
      <p:sp>
        <p:nvSpPr>
          <p:cNvPr id="4" name="Slide Number Placeholder 3">
            <a:extLst>
              <a:ext uri="{FF2B5EF4-FFF2-40B4-BE49-F238E27FC236}">
                <a16:creationId xmlns:a16="http://schemas.microsoft.com/office/drawing/2014/main" id="{6827A6BD-2D3F-4A85-8C1B-C631E1FFB154}"/>
              </a:ext>
            </a:extLst>
          </p:cNvPr>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3" name="Table 2">
            <a:extLst>
              <a:ext uri="{FF2B5EF4-FFF2-40B4-BE49-F238E27FC236}">
                <a16:creationId xmlns:a16="http://schemas.microsoft.com/office/drawing/2014/main" id="{DEB54C45-3E57-4F30-91C0-81209AB95E30}"/>
              </a:ext>
            </a:extLst>
          </p:cNvPr>
          <p:cNvGraphicFramePr>
            <a:graphicFrameLocks noGrp="1"/>
          </p:cNvGraphicFramePr>
          <p:nvPr>
            <p:extLst>
              <p:ext uri="{D42A27DB-BD31-4B8C-83A1-F6EECF244321}">
                <p14:modId xmlns:p14="http://schemas.microsoft.com/office/powerpoint/2010/main" val="3396561462"/>
              </p:ext>
            </p:extLst>
          </p:nvPr>
        </p:nvGraphicFramePr>
        <p:xfrm>
          <a:off x="381000" y="1351171"/>
          <a:ext cx="4215358" cy="4351336"/>
        </p:xfrm>
        <a:graphic>
          <a:graphicData uri="http://schemas.openxmlformats.org/drawingml/2006/table">
            <a:tbl>
              <a:tblPr/>
              <a:tblGrid>
                <a:gridCol w="770549">
                  <a:extLst>
                    <a:ext uri="{9D8B030D-6E8A-4147-A177-3AD203B41FA5}">
                      <a16:colId xmlns:a16="http://schemas.microsoft.com/office/drawing/2014/main" val="787271223"/>
                    </a:ext>
                  </a:extLst>
                </a:gridCol>
                <a:gridCol w="985850">
                  <a:extLst>
                    <a:ext uri="{9D8B030D-6E8A-4147-A177-3AD203B41FA5}">
                      <a16:colId xmlns:a16="http://schemas.microsoft.com/office/drawing/2014/main" val="1500950862"/>
                    </a:ext>
                  </a:extLst>
                </a:gridCol>
                <a:gridCol w="1257809">
                  <a:extLst>
                    <a:ext uri="{9D8B030D-6E8A-4147-A177-3AD203B41FA5}">
                      <a16:colId xmlns:a16="http://schemas.microsoft.com/office/drawing/2014/main" val="2456269675"/>
                    </a:ext>
                  </a:extLst>
                </a:gridCol>
                <a:gridCol w="1201150">
                  <a:extLst>
                    <a:ext uri="{9D8B030D-6E8A-4147-A177-3AD203B41FA5}">
                      <a16:colId xmlns:a16="http://schemas.microsoft.com/office/drawing/2014/main" val="340307074"/>
                    </a:ext>
                  </a:extLst>
                </a:gridCol>
              </a:tblGrid>
              <a:tr h="203969">
                <a:tc gridSpan="4">
                  <a:txBody>
                    <a:bodyPr/>
                    <a:lstStyle/>
                    <a:p>
                      <a:pPr algn="ctr" rtl="0" fontAlgn="b"/>
                      <a:r>
                        <a:rPr lang="en-US" sz="1100" b="1" i="0" u="none" strike="noStrike">
                          <a:solidFill>
                            <a:srgbClr val="FFFFFF"/>
                          </a:solidFill>
                          <a:effectLst/>
                          <a:latin typeface="Segoe UI" panose="020B0502040204020203" pitchFamily="34" charset="0"/>
                        </a:rPr>
                        <a:t>QSE/CRRAH Level </a:t>
                      </a:r>
                    </a:p>
                  </a:txBody>
                  <a:tcPr marL="8499" marR="8499" marT="8499" marB="0" anchor="b">
                    <a:lnL>
                      <a:noFill/>
                    </a:lnL>
                    <a:lnR>
                      <a:noFill/>
                    </a:lnR>
                    <a:lnT>
                      <a:noFill/>
                    </a:lnT>
                    <a:lnB>
                      <a:noFill/>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7038903"/>
                  </a:ext>
                </a:extLst>
              </a:tr>
              <a:tr h="169974">
                <a:tc gridSpan="4">
                  <a:txBody>
                    <a:bodyPr/>
                    <a:lstStyle/>
                    <a:p>
                      <a:pPr algn="ctr" fontAlgn="b"/>
                      <a:r>
                        <a:rPr lang="en-US" sz="900" b="1" i="0" u="none" strike="noStrike" dirty="0">
                          <a:solidFill>
                            <a:srgbClr val="FFFFFF"/>
                          </a:solidFill>
                          <a:effectLst/>
                          <a:latin typeface="Segoe UI" panose="020B0502040204020203" pitchFamily="34" charset="0"/>
                        </a:rPr>
                        <a:t>January 2021 (RTM_FINAL) NPRR1126 Adjustment</a:t>
                      </a:r>
                    </a:p>
                  </a:txBody>
                  <a:tcPr marL="8499" marR="8499" marT="8499"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978244"/>
                  </a:ext>
                </a:extLst>
              </a:tr>
              <a:tr h="169974">
                <a:tc>
                  <a:txBody>
                    <a:bodyPr/>
                    <a:lstStyle/>
                    <a:p>
                      <a:pPr algn="l" fontAlgn="b"/>
                      <a:r>
                        <a:rPr lang="en-US" sz="1000" b="1" i="0" u="none" strike="noStrike" dirty="0">
                          <a:solidFill>
                            <a:srgbClr val="000000"/>
                          </a:solidFill>
                          <a:effectLst/>
                          <a:latin typeface="Calibri" panose="020F0502020204030204" pitchFamily="34" charset="0"/>
                        </a:rPr>
                        <a:t>Segment</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dirty="0">
                          <a:solidFill>
                            <a:srgbClr val="000000"/>
                          </a:solidFill>
                          <a:effectLst/>
                          <a:latin typeface="Calibri" panose="020F0502020204030204" pitchFamily="34" charset="0"/>
                        </a:rPr>
                        <a:t>Current </a:t>
                      </a:r>
                      <a:r>
                        <a:rPr lang="en-US" sz="1000" b="1" i="0" u="none" strike="noStrike" kern="1200" dirty="0">
                          <a:solidFill>
                            <a:srgbClr val="000000"/>
                          </a:solidFill>
                          <a:effectLst/>
                          <a:latin typeface="Calibri" panose="020F0502020204030204" pitchFamily="34" charset="0"/>
                          <a:ea typeface="+mn-ea"/>
                          <a:cs typeface="+mn-cs"/>
                        </a:rPr>
                        <a:t>Protocols</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dirty="0">
                          <a:solidFill>
                            <a:srgbClr val="000000"/>
                          </a:solidFill>
                          <a:effectLst/>
                          <a:latin typeface="Calibri" panose="020F0502020204030204" pitchFamily="34" charset="0"/>
                        </a:rPr>
                        <a:t>Original NPRR</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panose="020F0502020204030204" pitchFamily="34" charset="0"/>
                        </a:rPr>
                        <a:t>DC Energy Comments</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989409262"/>
                  </a:ext>
                </a:extLst>
              </a:tr>
              <a:tr h="169974">
                <a:tc>
                  <a:txBody>
                    <a:bodyPr/>
                    <a:lstStyle/>
                    <a:p>
                      <a:pPr algn="l" fontAlgn="b"/>
                      <a:r>
                        <a:rPr lang="en-US" sz="1000" b="0" i="0" u="none" strike="noStrike" dirty="0">
                          <a:solidFill>
                            <a:srgbClr val="000000"/>
                          </a:solidFill>
                          <a:effectLst/>
                          <a:latin typeface="Calibri" panose="020F0502020204030204" pitchFamily="34" charset="0"/>
                        </a:rPr>
                        <a:t>Gen</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2.29%</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4.12%</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070779"/>
                  </a:ext>
                </a:extLst>
              </a:tr>
              <a:tr h="169974">
                <a:tc>
                  <a:txBody>
                    <a:bodyPr/>
                    <a:lstStyle/>
                    <a:p>
                      <a:pPr algn="l" fontAlgn="b"/>
                      <a:r>
                        <a:rPr lang="en-US" sz="1000" b="0" i="0" u="none" strike="noStrike">
                          <a:solidFill>
                            <a:srgbClr val="000000"/>
                          </a:solidFill>
                          <a:effectLst/>
                          <a:latin typeface="Calibri" panose="020F0502020204030204" pitchFamily="34" charset="0"/>
                        </a:rPr>
                        <a:t>Load</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13.17%</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16.58%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15.73%</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1107644"/>
                  </a:ext>
                </a:extLst>
              </a:tr>
              <a:tr h="169974">
                <a:tc>
                  <a:txBody>
                    <a:bodyPr/>
                    <a:lstStyle/>
                    <a:p>
                      <a:pPr algn="l" fontAlgn="b"/>
                      <a:r>
                        <a:rPr lang="en-US" sz="1000" b="0" i="0" u="none" strike="noStrike">
                          <a:solidFill>
                            <a:srgbClr val="000000"/>
                          </a:solidFill>
                          <a:effectLst/>
                          <a:latin typeface="Calibri" panose="020F0502020204030204" pitchFamily="34" charset="0"/>
                        </a:rPr>
                        <a:t>Load and Gen</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9.08%</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15.29%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15.07%</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6508207"/>
                  </a:ext>
                </a:extLst>
              </a:tr>
              <a:tr h="169974">
                <a:tc>
                  <a:txBody>
                    <a:bodyPr/>
                    <a:lstStyle/>
                    <a:p>
                      <a:pPr algn="l" fontAlgn="b"/>
                      <a:r>
                        <a:rPr lang="en-US" sz="1000" b="0" i="0" u="none" strike="noStrike">
                          <a:solidFill>
                            <a:srgbClr val="000000"/>
                          </a:solidFill>
                          <a:effectLst/>
                          <a:latin typeface="Calibri" panose="020F0502020204030204" pitchFamily="34" charset="0"/>
                        </a:rPr>
                        <a:t>Trader</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24.82%</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28.88%</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779252"/>
                  </a:ext>
                </a:extLst>
              </a:tr>
              <a:tr h="178473">
                <a:tc>
                  <a:txBody>
                    <a:bodyPr/>
                    <a:lstStyle/>
                    <a:p>
                      <a:pPr algn="l" fontAlgn="b"/>
                      <a:r>
                        <a:rPr lang="en-US" sz="1000" b="0" i="0" u="none" strike="noStrike">
                          <a:solidFill>
                            <a:srgbClr val="000000"/>
                          </a:solidFill>
                          <a:effectLst/>
                          <a:latin typeface="Calibri" panose="020F0502020204030204" pitchFamily="34" charset="0"/>
                        </a:rPr>
                        <a:t>CRRAH Only</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50.65%</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36.20%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5611979"/>
                  </a:ext>
                </a:extLst>
              </a:tr>
              <a:tr h="178473">
                <a:tc>
                  <a:txBody>
                    <a:bodyPr/>
                    <a:lstStyle/>
                    <a:p>
                      <a:pPr algn="l" fontAlgn="b"/>
                      <a:r>
                        <a:rPr lang="en-US" sz="1000" b="1" i="0" u="none" strike="noStrike">
                          <a:solidFill>
                            <a:srgbClr val="000000"/>
                          </a:solidFill>
                          <a:effectLst/>
                          <a:latin typeface="Calibri" panose="020F0502020204030204" pitchFamily="34" charset="0"/>
                        </a:rPr>
                        <a:t>Total </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a:solidFill>
                            <a:srgbClr val="000000"/>
                          </a:solidFill>
                          <a:effectLst/>
                          <a:latin typeface="Calibri" panose="020F0502020204030204" pitchFamily="34" charset="0"/>
                        </a:rPr>
                        <a:t>100.00%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82089790"/>
                  </a:ext>
                </a:extLst>
              </a:tr>
              <a:tr h="169974">
                <a:tc>
                  <a:txBody>
                    <a:bodyPr/>
                    <a:lstStyle/>
                    <a:p>
                      <a:pPr algn="l" fontAlgn="b"/>
                      <a:r>
                        <a:rPr lang="en-US" sz="1000" b="1" i="0" u="none" strike="noStrike">
                          <a:solidFill>
                            <a:srgbClr val="000000"/>
                          </a:solidFill>
                          <a:effectLst/>
                          <a:latin typeface="Calibri" panose="020F0502020204030204" pitchFamily="34" charset="0"/>
                        </a:rPr>
                        <a:t>MMATOT</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218,577,111</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174,481,586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176,039,218</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6494655"/>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95854906"/>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extLst>
                  <a:ext uri="{0D108BD9-81ED-4DB2-BD59-A6C34878D82A}">
                    <a16:rowId xmlns:a16="http://schemas.microsoft.com/office/drawing/2014/main" val="1898934435"/>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extLst>
                  <a:ext uri="{0D108BD9-81ED-4DB2-BD59-A6C34878D82A}">
                    <a16:rowId xmlns:a16="http://schemas.microsoft.com/office/drawing/2014/main" val="4149949671"/>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extLst>
                  <a:ext uri="{0D108BD9-81ED-4DB2-BD59-A6C34878D82A}">
                    <a16:rowId xmlns:a16="http://schemas.microsoft.com/office/drawing/2014/main" val="954771345"/>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extLst>
                  <a:ext uri="{0D108BD9-81ED-4DB2-BD59-A6C34878D82A}">
                    <a16:rowId xmlns:a16="http://schemas.microsoft.com/office/drawing/2014/main" val="3109130835"/>
                  </a:ext>
                </a:extLst>
              </a:tr>
              <a:tr h="203969">
                <a:tc gridSpan="4">
                  <a:txBody>
                    <a:bodyPr/>
                    <a:lstStyle/>
                    <a:p>
                      <a:pPr algn="ctr" rtl="0" fontAlgn="b"/>
                      <a:r>
                        <a:rPr lang="en-US" sz="1100" b="1" i="0" u="none" strike="noStrike">
                          <a:solidFill>
                            <a:srgbClr val="FFFFFF"/>
                          </a:solidFill>
                          <a:effectLst/>
                          <a:latin typeface="Segoe UI" panose="020B0502040204020203" pitchFamily="34" charset="0"/>
                        </a:rPr>
                        <a:t>QSE/CRRAH Level </a:t>
                      </a:r>
                    </a:p>
                  </a:txBody>
                  <a:tcPr marL="8499" marR="8499" marT="8499" marB="0" anchor="b">
                    <a:lnL>
                      <a:noFill/>
                    </a:lnL>
                    <a:lnR>
                      <a:noFill/>
                    </a:lnR>
                    <a:lnT>
                      <a:noFill/>
                    </a:lnT>
                    <a:lnB>
                      <a:noFill/>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6776640"/>
                  </a:ext>
                </a:extLst>
              </a:tr>
              <a:tr h="169974">
                <a:tc gridSpan="4">
                  <a:txBody>
                    <a:bodyPr/>
                    <a:lstStyle/>
                    <a:p>
                      <a:pPr algn="ctr" fontAlgn="b"/>
                      <a:r>
                        <a:rPr lang="en-US" sz="900" b="1" i="0" u="none" strike="noStrike" dirty="0">
                          <a:solidFill>
                            <a:srgbClr val="FFFFFF"/>
                          </a:solidFill>
                          <a:effectLst/>
                          <a:latin typeface="Segoe UI" panose="020B0502040204020203" pitchFamily="34" charset="0"/>
                        </a:rPr>
                        <a:t>August 2021 (RTM_FINAL) NPRR1126 Adjustment</a:t>
                      </a:r>
                    </a:p>
                  </a:txBody>
                  <a:tcPr marL="8499" marR="8499" marT="8499"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51182500"/>
                  </a:ext>
                </a:extLst>
              </a:tr>
              <a:tr h="169974">
                <a:tc>
                  <a:txBody>
                    <a:bodyPr/>
                    <a:lstStyle/>
                    <a:p>
                      <a:pPr algn="l" fontAlgn="b"/>
                      <a:r>
                        <a:rPr lang="en-US" sz="1000" b="1" i="0" u="none" strike="noStrike">
                          <a:solidFill>
                            <a:srgbClr val="000000"/>
                          </a:solidFill>
                          <a:effectLst/>
                          <a:latin typeface="Calibri" panose="020F0502020204030204" pitchFamily="34" charset="0"/>
                        </a:rPr>
                        <a:t>Segment</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panose="020F0502020204030204" pitchFamily="34" charset="0"/>
                        </a:rPr>
                        <a:t>Current Protocols</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panose="020F0502020204030204" pitchFamily="34" charset="0"/>
                        </a:rPr>
                        <a:t>Original NPRR</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panose="020F0502020204030204" pitchFamily="34" charset="0"/>
                        </a:rPr>
                        <a:t>DC Energy Comments</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08697831"/>
                  </a:ext>
                </a:extLst>
              </a:tr>
              <a:tr h="169974">
                <a:tc>
                  <a:txBody>
                    <a:bodyPr/>
                    <a:lstStyle/>
                    <a:p>
                      <a:pPr algn="l" fontAlgn="b"/>
                      <a:r>
                        <a:rPr lang="en-US" sz="1000" b="0" i="0" u="none" strike="noStrike">
                          <a:solidFill>
                            <a:srgbClr val="000000"/>
                          </a:solidFill>
                          <a:effectLst/>
                          <a:latin typeface="Calibri" panose="020F0502020204030204" pitchFamily="34" charset="0"/>
                        </a:rPr>
                        <a:t>Gen</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2.58%</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3.75%</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201762"/>
                  </a:ext>
                </a:extLst>
              </a:tr>
              <a:tr h="169974">
                <a:tc>
                  <a:txBody>
                    <a:bodyPr/>
                    <a:lstStyle/>
                    <a:p>
                      <a:pPr algn="l" fontAlgn="b"/>
                      <a:r>
                        <a:rPr lang="en-US" sz="1000" b="0" i="0" u="none" strike="noStrike">
                          <a:solidFill>
                            <a:srgbClr val="000000"/>
                          </a:solidFill>
                          <a:effectLst/>
                          <a:latin typeface="Calibri" panose="020F0502020204030204" pitchFamily="34" charset="0"/>
                        </a:rPr>
                        <a:t>Load</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16.67%</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20.82%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19.19%</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6316267"/>
                  </a:ext>
                </a:extLst>
              </a:tr>
              <a:tr h="169974">
                <a:tc>
                  <a:txBody>
                    <a:bodyPr/>
                    <a:lstStyle/>
                    <a:p>
                      <a:pPr algn="l" fontAlgn="b"/>
                      <a:r>
                        <a:rPr lang="en-US" sz="1000" b="0" i="0" u="none" strike="noStrike">
                          <a:solidFill>
                            <a:srgbClr val="000000"/>
                          </a:solidFill>
                          <a:effectLst/>
                          <a:latin typeface="Calibri" panose="020F0502020204030204" pitchFamily="34" charset="0"/>
                        </a:rPr>
                        <a:t>Load and Gen</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11.83%</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15.89%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16.06%</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903312"/>
                  </a:ext>
                </a:extLst>
              </a:tr>
              <a:tr h="169974">
                <a:tc>
                  <a:txBody>
                    <a:bodyPr/>
                    <a:lstStyle/>
                    <a:p>
                      <a:pPr algn="l" fontAlgn="b"/>
                      <a:r>
                        <a:rPr lang="en-US" sz="1000" b="0" i="0" u="none" strike="noStrike">
                          <a:solidFill>
                            <a:srgbClr val="000000"/>
                          </a:solidFill>
                          <a:effectLst/>
                          <a:latin typeface="Calibri" panose="020F0502020204030204" pitchFamily="34" charset="0"/>
                        </a:rPr>
                        <a:t>Trader</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21.65%</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27.76%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25.04%</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218503"/>
                  </a:ext>
                </a:extLst>
              </a:tr>
              <a:tr h="178473">
                <a:tc>
                  <a:txBody>
                    <a:bodyPr/>
                    <a:lstStyle/>
                    <a:p>
                      <a:pPr algn="l" fontAlgn="b"/>
                      <a:r>
                        <a:rPr lang="en-US" sz="1000" b="0" i="0" u="none" strike="noStrike">
                          <a:solidFill>
                            <a:srgbClr val="000000"/>
                          </a:solidFill>
                          <a:effectLst/>
                          <a:latin typeface="Calibri" panose="020F0502020204030204" pitchFamily="34" charset="0"/>
                        </a:rPr>
                        <a:t>CRRAH Only</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47.28%</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0" i="0" u="none" strike="noStrike" dirty="0">
                          <a:solidFill>
                            <a:srgbClr val="000000"/>
                          </a:solidFill>
                          <a:effectLst/>
                          <a:latin typeface="Calibri" panose="020F0502020204030204" pitchFamily="34" charset="0"/>
                        </a:rPr>
                        <a:t>35.97%</a:t>
                      </a:r>
                    </a:p>
                  </a:txBody>
                  <a:tcPr marL="8499" marR="8499" marT="8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216191"/>
                  </a:ext>
                </a:extLst>
              </a:tr>
              <a:tr h="178473">
                <a:tc>
                  <a:txBody>
                    <a:bodyPr/>
                    <a:lstStyle/>
                    <a:p>
                      <a:pPr algn="l" fontAlgn="b"/>
                      <a:r>
                        <a:rPr lang="en-US" sz="1000" b="1" i="0" u="none" strike="noStrike">
                          <a:solidFill>
                            <a:srgbClr val="000000"/>
                          </a:solidFill>
                          <a:effectLst/>
                          <a:latin typeface="Calibri" panose="020F0502020204030204" pitchFamily="34" charset="0"/>
                        </a:rPr>
                        <a:t>Total </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780504180"/>
                  </a:ext>
                </a:extLst>
              </a:tr>
              <a:tr h="169974">
                <a:tc>
                  <a:txBody>
                    <a:bodyPr/>
                    <a:lstStyle/>
                    <a:p>
                      <a:pPr algn="l" fontAlgn="b"/>
                      <a:r>
                        <a:rPr lang="en-US" sz="1000" b="1" i="0" u="none" strike="noStrike">
                          <a:solidFill>
                            <a:srgbClr val="000000"/>
                          </a:solidFill>
                          <a:effectLst/>
                          <a:latin typeface="Calibri" panose="020F0502020204030204" pitchFamily="34" charset="0"/>
                        </a:rPr>
                        <a:t>MMATOT</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222,159,396</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180,151,515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177,300,597</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4380702"/>
                  </a:ext>
                </a:extLst>
              </a:tr>
            </a:tbl>
          </a:graphicData>
        </a:graphic>
      </p:graphicFrame>
      <p:graphicFrame>
        <p:nvGraphicFramePr>
          <p:cNvPr id="10" name="Table 9">
            <a:extLst>
              <a:ext uri="{FF2B5EF4-FFF2-40B4-BE49-F238E27FC236}">
                <a16:creationId xmlns:a16="http://schemas.microsoft.com/office/drawing/2014/main" id="{7830C0BB-30B2-4834-86CA-A06AB56FA3E2}"/>
              </a:ext>
            </a:extLst>
          </p:cNvPr>
          <p:cNvGraphicFramePr>
            <a:graphicFrameLocks noGrp="1"/>
          </p:cNvGraphicFramePr>
          <p:nvPr>
            <p:extLst>
              <p:ext uri="{D42A27DB-BD31-4B8C-83A1-F6EECF244321}">
                <p14:modId xmlns:p14="http://schemas.microsoft.com/office/powerpoint/2010/main" val="1317909666"/>
              </p:ext>
            </p:extLst>
          </p:nvPr>
        </p:nvGraphicFramePr>
        <p:xfrm>
          <a:off x="4724400" y="1351171"/>
          <a:ext cx="4038600" cy="4351336"/>
        </p:xfrm>
        <a:graphic>
          <a:graphicData uri="http://schemas.openxmlformats.org/drawingml/2006/table">
            <a:tbl>
              <a:tblPr/>
              <a:tblGrid>
                <a:gridCol w="969883">
                  <a:extLst>
                    <a:ext uri="{9D8B030D-6E8A-4147-A177-3AD203B41FA5}">
                      <a16:colId xmlns:a16="http://schemas.microsoft.com/office/drawing/2014/main" val="2363426015"/>
                    </a:ext>
                  </a:extLst>
                </a:gridCol>
                <a:gridCol w="985160">
                  <a:extLst>
                    <a:ext uri="{9D8B030D-6E8A-4147-A177-3AD203B41FA5}">
                      <a16:colId xmlns:a16="http://schemas.microsoft.com/office/drawing/2014/main" val="914850718"/>
                    </a:ext>
                  </a:extLst>
                </a:gridCol>
                <a:gridCol w="883247">
                  <a:extLst>
                    <a:ext uri="{9D8B030D-6E8A-4147-A177-3AD203B41FA5}">
                      <a16:colId xmlns:a16="http://schemas.microsoft.com/office/drawing/2014/main" val="4271836536"/>
                    </a:ext>
                  </a:extLst>
                </a:gridCol>
                <a:gridCol w="1200310">
                  <a:extLst>
                    <a:ext uri="{9D8B030D-6E8A-4147-A177-3AD203B41FA5}">
                      <a16:colId xmlns:a16="http://schemas.microsoft.com/office/drawing/2014/main" val="72724701"/>
                    </a:ext>
                  </a:extLst>
                </a:gridCol>
              </a:tblGrid>
              <a:tr h="203969">
                <a:tc gridSpan="4">
                  <a:txBody>
                    <a:bodyPr/>
                    <a:lstStyle/>
                    <a:p>
                      <a:pPr algn="ctr" rtl="0" fontAlgn="b"/>
                      <a:r>
                        <a:rPr lang="en-US" sz="1100" b="1" i="0" u="none" strike="noStrike">
                          <a:solidFill>
                            <a:srgbClr val="FFFFFF"/>
                          </a:solidFill>
                          <a:effectLst/>
                          <a:latin typeface="Segoe UI" panose="020B0502040204020203" pitchFamily="34" charset="0"/>
                        </a:rPr>
                        <a:t>Counter Party Level </a:t>
                      </a:r>
                    </a:p>
                  </a:txBody>
                  <a:tcPr marL="8499" marR="8499" marT="8499" marB="0" anchor="b">
                    <a:lnL>
                      <a:noFill/>
                    </a:lnL>
                    <a:lnR>
                      <a:noFill/>
                    </a:lnR>
                    <a:lnT>
                      <a:noFill/>
                    </a:lnT>
                    <a:lnB>
                      <a:noFill/>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81802663"/>
                  </a:ext>
                </a:extLst>
              </a:tr>
              <a:tr h="169974">
                <a:tc gridSpan="4">
                  <a:txBody>
                    <a:bodyPr/>
                    <a:lstStyle/>
                    <a:p>
                      <a:pPr algn="ctr" fontAlgn="b"/>
                      <a:r>
                        <a:rPr lang="en-US" sz="900" b="1" i="0" u="none" strike="noStrike" dirty="0">
                          <a:solidFill>
                            <a:srgbClr val="FFFFFF"/>
                          </a:solidFill>
                          <a:effectLst/>
                          <a:latin typeface="Segoe UI" panose="020B0502040204020203" pitchFamily="34" charset="0"/>
                        </a:rPr>
                        <a:t>January 2021 (RTM_FINAL) NPRR1126 Adjustment</a:t>
                      </a:r>
                    </a:p>
                  </a:txBody>
                  <a:tcPr marL="8499" marR="8499" marT="8499"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1456615"/>
                  </a:ext>
                </a:extLst>
              </a:tr>
              <a:tr h="169974">
                <a:tc>
                  <a:txBody>
                    <a:bodyPr/>
                    <a:lstStyle/>
                    <a:p>
                      <a:pPr algn="l" fontAlgn="b"/>
                      <a:r>
                        <a:rPr lang="en-US" sz="1000" b="1" i="0" u="none" strike="noStrike">
                          <a:solidFill>
                            <a:srgbClr val="000000"/>
                          </a:solidFill>
                          <a:effectLst/>
                          <a:latin typeface="Calibri" panose="020F0502020204030204" pitchFamily="34" charset="0"/>
                        </a:rPr>
                        <a:t>Segment</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dirty="0">
                          <a:solidFill>
                            <a:srgbClr val="000000"/>
                          </a:solidFill>
                          <a:effectLst/>
                          <a:latin typeface="Calibri" panose="020F0502020204030204" pitchFamily="34" charset="0"/>
                        </a:rPr>
                        <a:t>Current Protocols</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dirty="0">
                          <a:solidFill>
                            <a:srgbClr val="000000"/>
                          </a:solidFill>
                          <a:effectLst/>
                          <a:latin typeface="Calibri" panose="020F0502020204030204" pitchFamily="34" charset="0"/>
                        </a:rPr>
                        <a:t>Original NPRR</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panose="020F0502020204030204" pitchFamily="34" charset="0"/>
                        </a:rPr>
                        <a:t>DC Energy Comments</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79671059"/>
                  </a:ext>
                </a:extLst>
              </a:tr>
              <a:tr h="169974">
                <a:tc>
                  <a:txBody>
                    <a:bodyPr/>
                    <a:lstStyle/>
                    <a:p>
                      <a:pPr algn="l" fontAlgn="b"/>
                      <a:r>
                        <a:rPr lang="en-US" sz="1000" b="0" i="0" u="none" strike="noStrike" dirty="0">
                          <a:solidFill>
                            <a:srgbClr val="000000"/>
                          </a:solidFill>
                          <a:effectLst/>
                          <a:latin typeface="Calibri" panose="020F0502020204030204" pitchFamily="34" charset="0"/>
                        </a:rPr>
                        <a:t>Gen</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2.34%</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2.21%</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55498"/>
                  </a:ext>
                </a:extLst>
              </a:tr>
              <a:tr h="169974">
                <a:tc>
                  <a:txBody>
                    <a:bodyPr/>
                    <a:lstStyle/>
                    <a:p>
                      <a:pPr algn="l" fontAlgn="b"/>
                      <a:r>
                        <a:rPr lang="en-US" sz="1000" b="0" i="0" u="none" strike="noStrike" dirty="0">
                          <a:solidFill>
                            <a:srgbClr val="000000"/>
                          </a:solidFill>
                          <a:effectLst/>
                          <a:latin typeface="Calibri" panose="020F0502020204030204" pitchFamily="34" charset="0"/>
                        </a:rPr>
                        <a:t>Load</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5.39%</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6.71%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6.65%</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822446"/>
                  </a:ext>
                </a:extLst>
              </a:tr>
              <a:tr h="169974">
                <a:tc>
                  <a:txBody>
                    <a:bodyPr/>
                    <a:lstStyle/>
                    <a:p>
                      <a:pPr algn="l" fontAlgn="b"/>
                      <a:r>
                        <a:rPr lang="en-US" sz="1000" b="0" i="0" u="none" strike="noStrike" dirty="0">
                          <a:solidFill>
                            <a:srgbClr val="000000"/>
                          </a:solidFill>
                          <a:effectLst/>
                          <a:latin typeface="Calibri" panose="020F0502020204030204" pitchFamily="34" charset="0"/>
                        </a:rPr>
                        <a:t>Load and Gen</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43.19%</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49.60%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48.86%</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192334"/>
                  </a:ext>
                </a:extLst>
              </a:tr>
              <a:tr h="169974">
                <a:tc>
                  <a:txBody>
                    <a:bodyPr/>
                    <a:lstStyle/>
                    <a:p>
                      <a:pPr algn="l" fontAlgn="b"/>
                      <a:r>
                        <a:rPr lang="en-US" sz="1000" b="0" i="0" u="none" strike="noStrike">
                          <a:solidFill>
                            <a:srgbClr val="000000"/>
                          </a:solidFill>
                          <a:effectLst/>
                          <a:latin typeface="Calibri" panose="020F0502020204030204" pitchFamily="34" charset="0"/>
                        </a:rPr>
                        <a:t>Trader</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45.75%</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39.00%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39.56%</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9035236"/>
                  </a:ext>
                </a:extLst>
              </a:tr>
              <a:tr h="178473">
                <a:tc>
                  <a:txBody>
                    <a:bodyPr/>
                    <a:lstStyle/>
                    <a:p>
                      <a:pPr algn="l" fontAlgn="b"/>
                      <a:r>
                        <a:rPr lang="en-US" sz="1000" b="0" i="0" u="none" strike="noStrike">
                          <a:solidFill>
                            <a:srgbClr val="000000"/>
                          </a:solidFill>
                          <a:effectLst/>
                          <a:latin typeface="Calibri" panose="020F0502020204030204" pitchFamily="34" charset="0"/>
                        </a:rPr>
                        <a:t>CRRAH Only</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3.34%</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2.72%</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7010972"/>
                  </a:ext>
                </a:extLst>
              </a:tr>
              <a:tr h="178473">
                <a:tc>
                  <a:txBody>
                    <a:bodyPr/>
                    <a:lstStyle/>
                    <a:p>
                      <a:pPr algn="l" fontAlgn="b"/>
                      <a:r>
                        <a:rPr lang="en-US" sz="1000" b="1" i="0" u="none" strike="noStrike">
                          <a:solidFill>
                            <a:srgbClr val="000000"/>
                          </a:solidFill>
                          <a:effectLst/>
                          <a:latin typeface="Calibri" panose="020F0502020204030204" pitchFamily="34" charset="0"/>
                        </a:rPr>
                        <a:t>Total </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545784010"/>
                  </a:ext>
                </a:extLst>
              </a:tr>
              <a:tr h="169974">
                <a:tc>
                  <a:txBody>
                    <a:bodyPr/>
                    <a:lstStyle/>
                    <a:p>
                      <a:pPr algn="l" fontAlgn="b"/>
                      <a:r>
                        <a:rPr lang="en-US" sz="1000" b="1" i="0" u="none" strike="noStrike">
                          <a:solidFill>
                            <a:srgbClr val="000000"/>
                          </a:solidFill>
                          <a:effectLst/>
                          <a:latin typeface="Calibri" panose="020F0502020204030204" pitchFamily="34" charset="0"/>
                        </a:rPr>
                        <a:t>MMATOT</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a:solidFill>
                            <a:srgbClr val="000000"/>
                          </a:solidFill>
                          <a:effectLst/>
                          <a:latin typeface="Calibri" panose="020F0502020204030204" pitchFamily="34" charset="0"/>
                        </a:rPr>
                        <a:t>218,577,111</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174,481,586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176,039,218</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8576131"/>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8042495"/>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extLst>
                  <a:ext uri="{0D108BD9-81ED-4DB2-BD59-A6C34878D82A}">
                    <a16:rowId xmlns:a16="http://schemas.microsoft.com/office/drawing/2014/main" val="4038297794"/>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extLst>
                  <a:ext uri="{0D108BD9-81ED-4DB2-BD59-A6C34878D82A}">
                    <a16:rowId xmlns:a16="http://schemas.microsoft.com/office/drawing/2014/main" val="1361970809"/>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extLst>
                  <a:ext uri="{0D108BD9-81ED-4DB2-BD59-A6C34878D82A}">
                    <a16:rowId xmlns:a16="http://schemas.microsoft.com/office/drawing/2014/main" val="1408279275"/>
                  </a:ext>
                </a:extLst>
              </a:tr>
              <a:tr h="169974">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499" marR="8499" marT="8499" marB="0" anchor="b">
                    <a:lnL>
                      <a:noFill/>
                    </a:lnL>
                    <a:lnR>
                      <a:noFill/>
                    </a:lnR>
                    <a:lnT>
                      <a:noFill/>
                    </a:lnT>
                    <a:lnB>
                      <a:noFill/>
                    </a:lnB>
                  </a:tcPr>
                </a:tc>
                <a:extLst>
                  <a:ext uri="{0D108BD9-81ED-4DB2-BD59-A6C34878D82A}">
                    <a16:rowId xmlns:a16="http://schemas.microsoft.com/office/drawing/2014/main" val="3885877917"/>
                  </a:ext>
                </a:extLst>
              </a:tr>
              <a:tr h="203969">
                <a:tc gridSpan="4">
                  <a:txBody>
                    <a:bodyPr/>
                    <a:lstStyle/>
                    <a:p>
                      <a:pPr algn="ctr" rtl="0" fontAlgn="b"/>
                      <a:r>
                        <a:rPr lang="en-US" sz="1100" b="1" i="0" u="none" strike="noStrike">
                          <a:solidFill>
                            <a:srgbClr val="FFFFFF"/>
                          </a:solidFill>
                          <a:effectLst/>
                          <a:latin typeface="Segoe UI" panose="020B0502040204020203" pitchFamily="34" charset="0"/>
                        </a:rPr>
                        <a:t>Counter Party Level </a:t>
                      </a:r>
                    </a:p>
                  </a:txBody>
                  <a:tcPr marL="8499" marR="8499" marT="8499" marB="0" anchor="b">
                    <a:lnL>
                      <a:noFill/>
                    </a:lnL>
                    <a:lnR>
                      <a:noFill/>
                    </a:lnR>
                    <a:lnT>
                      <a:noFill/>
                    </a:lnT>
                    <a:lnB>
                      <a:noFill/>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5716060"/>
                  </a:ext>
                </a:extLst>
              </a:tr>
              <a:tr h="169974">
                <a:tc gridSpan="4">
                  <a:txBody>
                    <a:bodyPr/>
                    <a:lstStyle/>
                    <a:p>
                      <a:pPr algn="ctr" fontAlgn="b"/>
                      <a:r>
                        <a:rPr lang="en-US" sz="900" b="1" i="0" u="none" strike="noStrike" dirty="0">
                          <a:solidFill>
                            <a:srgbClr val="FFFFFF"/>
                          </a:solidFill>
                          <a:effectLst/>
                          <a:latin typeface="Segoe UI" panose="020B0502040204020203" pitchFamily="34" charset="0"/>
                        </a:rPr>
                        <a:t>August 2021 (RTM_FINAL) NPRR1126 Adjustment</a:t>
                      </a:r>
                    </a:p>
                  </a:txBody>
                  <a:tcPr marL="8499" marR="8499" marT="8499" marB="0" anchor="b">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9258904"/>
                  </a:ext>
                </a:extLst>
              </a:tr>
              <a:tr h="169974">
                <a:tc>
                  <a:txBody>
                    <a:bodyPr/>
                    <a:lstStyle/>
                    <a:p>
                      <a:pPr algn="l" fontAlgn="b"/>
                      <a:r>
                        <a:rPr lang="en-US" sz="1000" b="1" i="0" u="none" strike="noStrike">
                          <a:solidFill>
                            <a:srgbClr val="000000"/>
                          </a:solidFill>
                          <a:effectLst/>
                          <a:latin typeface="Calibri" panose="020F0502020204030204" pitchFamily="34" charset="0"/>
                        </a:rPr>
                        <a:t>Segment</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panose="020F0502020204030204" pitchFamily="34" charset="0"/>
                        </a:rPr>
                        <a:t>Current Protocols</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dirty="0">
                          <a:solidFill>
                            <a:srgbClr val="000000"/>
                          </a:solidFill>
                          <a:effectLst/>
                          <a:latin typeface="Calibri" panose="020F0502020204030204" pitchFamily="34" charset="0"/>
                        </a:rPr>
                        <a:t>Original NPRR</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000" b="1" i="0" u="none" strike="noStrike">
                          <a:solidFill>
                            <a:srgbClr val="000000"/>
                          </a:solidFill>
                          <a:effectLst/>
                          <a:latin typeface="Calibri" panose="020F0502020204030204" pitchFamily="34" charset="0"/>
                        </a:rPr>
                        <a:t>DC Energy Comments</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21356627"/>
                  </a:ext>
                </a:extLst>
              </a:tr>
              <a:tr h="169974">
                <a:tc>
                  <a:txBody>
                    <a:bodyPr/>
                    <a:lstStyle/>
                    <a:p>
                      <a:pPr algn="l" fontAlgn="b"/>
                      <a:r>
                        <a:rPr lang="en-US" sz="1000" b="0" i="0" u="none" strike="noStrike">
                          <a:solidFill>
                            <a:srgbClr val="000000"/>
                          </a:solidFill>
                          <a:effectLst/>
                          <a:latin typeface="Calibri" panose="020F0502020204030204" pitchFamily="34" charset="0"/>
                        </a:rPr>
                        <a:t>Gen</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3.52%</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3.35%</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636290"/>
                  </a:ext>
                </a:extLst>
              </a:tr>
              <a:tr h="169974">
                <a:tc>
                  <a:txBody>
                    <a:bodyPr/>
                    <a:lstStyle/>
                    <a:p>
                      <a:pPr algn="l" fontAlgn="b"/>
                      <a:r>
                        <a:rPr lang="en-US" sz="1000" b="0" i="0" u="none" strike="noStrike">
                          <a:solidFill>
                            <a:srgbClr val="000000"/>
                          </a:solidFill>
                          <a:effectLst/>
                          <a:latin typeface="Calibri" panose="020F0502020204030204" pitchFamily="34" charset="0"/>
                        </a:rPr>
                        <a:t>Load</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6.39%</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7.87%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7.98%</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554473"/>
                  </a:ext>
                </a:extLst>
              </a:tr>
              <a:tr h="169974">
                <a:tc>
                  <a:txBody>
                    <a:bodyPr/>
                    <a:lstStyle/>
                    <a:p>
                      <a:pPr algn="l" fontAlgn="b"/>
                      <a:r>
                        <a:rPr lang="en-US" sz="1000" b="0" i="0" u="none" strike="noStrike">
                          <a:solidFill>
                            <a:srgbClr val="000000"/>
                          </a:solidFill>
                          <a:effectLst/>
                          <a:latin typeface="Calibri" panose="020F0502020204030204" pitchFamily="34" charset="0"/>
                        </a:rPr>
                        <a:t>Load and Gen</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47.01%</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53.14%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52.17%</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177372"/>
                  </a:ext>
                </a:extLst>
              </a:tr>
              <a:tr h="169974">
                <a:tc>
                  <a:txBody>
                    <a:bodyPr/>
                    <a:lstStyle/>
                    <a:p>
                      <a:pPr algn="l" fontAlgn="b"/>
                      <a:r>
                        <a:rPr lang="en-US" sz="1000" b="0" i="0" u="none" strike="noStrike">
                          <a:solidFill>
                            <a:srgbClr val="000000"/>
                          </a:solidFill>
                          <a:effectLst/>
                          <a:latin typeface="Calibri" panose="020F0502020204030204" pitchFamily="34" charset="0"/>
                        </a:rPr>
                        <a:t>Trader</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38.59%</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32.41%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32.77%</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7307"/>
                  </a:ext>
                </a:extLst>
              </a:tr>
              <a:tr h="178473">
                <a:tc>
                  <a:txBody>
                    <a:bodyPr/>
                    <a:lstStyle/>
                    <a:p>
                      <a:pPr algn="l" fontAlgn="b"/>
                      <a:r>
                        <a:rPr lang="en-US" sz="1000" b="0" i="0" u="none" strike="noStrike">
                          <a:solidFill>
                            <a:srgbClr val="000000"/>
                          </a:solidFill>
                          <a:effectLst/>
                          <a:latin typeface="Calibri" panose="020F0502020204030204" pitchFamily="34" charset="0"/>
                        </a:rPr>
                        <a:t>CRRAH Only</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4.49%</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3.74%</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3225761"/>
                  </a:ext>
                </a:extLst>
              </a:tr>
              <a:tr h="178473">
                <a:tc>
                  <a:txBody>
                    <a:bodyPr/>
                    <a:lstStyle/>
                    <a:p>
                      <a:pPr algn="l" fontAlgn="b"/>
                      <a:r>
                        <a:rPr lang="en-US" sz="1000" b="1" i="0" u="none" strike="noStrike">
                          <a:solidFill>
                            <a:srgbClr val="000000"/>
                          </a:solidFill>
                          <a:effectLst/>
                          <a:latin typeface="Calibri" panose="020F0502020204030204" pitchFamily="34" charset="0"/>
                        </a:rPr>
                        <a:t>Total </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000" b="1" i="0" u="none" strike="noStrike">
                          <a:solidFill>
                            <a:srgbClr val="000000"/>
                          </a:solidFill>
                          <a:effectLst/>
                          <a:latin typeface="Calibri" panose="020F0502020204030204" pitchFamily="34" charset="0"/>
                        </a:rPr>
                        <a:t>100.00%</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771991568"/>
                  </a:ext>
                </a:extLst>
              </a:tr>
              <a:tr h="169974">
                <a:tc>
                  <a:txBody>
                    <a:bodyPr/>
                    <a:lstStyle/>
                    <a:p>
                      <a:pPr algn="l" fontAlgn="b"/>
                      <a:r>
                        <a:rPr lang="en-US" sz="1000" b="1" i="0" u="none" strike="noStrike">
                          <a:solidFill>
                            <a:srgbClr val="000000"/>
                          </a:solidFill>
                          <a:effectLst/>
                          <a:latin typeface="Calibri" panose="020F0502020204030204" pitchFamily="34" charset="0"/>
                        </a:rPr>
                        <a:t>MMATOT</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222,159,396</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1" i="0" u="none" strike="noStrike" dirty="0">
                          <a:solidFill>
                            <a:srgbClr val="000000"/>
                          </a:solidFill>
                          <a:effectLst/>
                          <a:latin typeface="Calibri" panose="020F0502020204030204" pitchFamily="34" charset="0"/>
                        </a:rPr>
                        <a:t>180,151,515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177,300,597</a:t>
                      </a:r>
                    </a:p>
                  </a:txBody>
                  <a:tcPr marL="8499" marR="8499" marT="8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9992544"/>
                  </a:ext>
                </a:extLst>
              </a:tr>
            </a:tbl>
          </a:graphicData>
        </a:graphic>
      </p:graphicFrame>
    </p:spTree>
    <p:extLst>
      <p:ext uri="{BB962C8B-B14F-4D97-AF65-F5344CB8AC3E}">
        <p14:creationId xmlns:p14="http://schemas.microsoft.com/office/powerpoint/2010/main" val="166499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94E4-BDBA-4866-B112-3B2C7BE36337}"/>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3F4643EA-B536-4FFC-8943-D49725AB625B}"/>
              </a:ext>
            </a:extLst>
          </p:cNvPr>
          <p:cNvSpPr>
            <a:spLocks noGrp="1"/>
          </p:cNvSpPr>
          <p:nvPr>
            <p:ph idx="1"/>
          </p:nvPr>
        </p:nvSpPr>
        <p:spPr/>
        <p:txBody>
          <a:bodyPr/>
          <a:lstStyle/>
          <a:p>
            <a:r>
              <a:rPr lang="en-US" dirty="0"/>
              <a:t>Following slides are previous presentations to the Credit Working Group.</a:t>
            </a:r>
          </a:p>
        </p:txBody>
      </p:sp>
      <p:sp>
        <p:nvSpPr>
          <p:cNvPr id="4" name="Slide Number Placeholder 3">
            <a:extLst>
              <a:ext uri="{FF2B5EF4-FFF2-40B4-BE49-F238E27FC236}">
                <a16:creationId xmlns:a16="http://schemas.microsoft.com/office/drawing/2014/main" id="{1BDF56F2-3736-46F3-9205-90AFE7BD79B8}"/>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09440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BD7028-35D6-466B-83F1-4B9EEA93F532}"/>
              </a:ext>
            </a:extLst>
          </p:cNvPr>
          <p:cNvSpPr txBox="1"/>
          <p:nvPr/>
        </p:nvSpPr>
        <p:spPr>
          <a:xfrm>
            <a:off x="3733800" y="1600200"/>
            <a:ext cx="5105400" cy="2893100"/>
          </a:xfrm>
          <a:prstGeom prst="rect">
            <a:avLst/>
          </a:prstGeom>
          <a:noFill/>
        </p:spPr>
        <p:txBody>
          <a:bodyPr wrap="square" rtlCol="0">
            <a:spAutoFit/>
          </a:bodyPr>
          <a:lstStyle/>
          <a:p>
            <a:r>
              <a:rPr lang="en-US" sz="2000" b="1" dirty="0"/>
              <a:t>Alternative Default Uplift Methodology</a:t>
            </a:r>
            <a:endParaRPr lang="en-US" dirty="0"/>
          </a:p>
          <a:p>
            <a:r>
              <a:rPr lang="en-US" dirty="0"/>
              <a:t>Austin Rosel</a:t>
            </a:r>
          </a:p>
          <a:p>
            <a:r>
              <a:rPr lang="en-US" dirty="0"/>
              <a:t>ERCOT</a:t>
            </a:r>
          </a:p>
          <a:p>
            <a:endParaRPr lang="en-US" dirty="0"/>
          </a:p>
          <a:p>
            <a:r>
              <a:rPr lang="en-US" dirty="0"/>
              <a:t>CWG / MCWG</a:t>
            </a:r>
          </a:p>
          <a:p>
            <a:endParaRPr lang="en-US" dirty="0"/>
          </a:p>
          <a:p>
            <a:endParaRPr lang="en-US" dirty="0"/>
          </a:p>
          <a:p>
            <a:r>
              <a:rPr lang="en-US" dirty="0"/>
              <a:t>ERCOT Public</a:t>
            </a:r>
          </a:p>
          <a:p>
            <a:r>
              <a:rPr lang="en-US" dirty="0"/>
              <a:t>May 18, 2022</a:t>
            </a:r>
          </a:p>
          <a:p>
            <a:endParaRPr lang="en-US" dirty="0"/>
          </a:p>
        </p:txBody>
      </p:sp>
    </p:spTree>
    <p:extLst>
      <p:ext uri="{BB962C8B-B14F-4D97-AF65-F5344CB8AC3E}">
        <p14:creationId xmlns:p14="http://schemas.microsoft.com/office/powerpoint/2010/main" val="5522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E5D7-7D05-483C-A22C-2D0D76AA404F}"/>
              </a:ext>
            </a:extLst>
          </p:cNvPr>
          <p:cNvSpPr>
            <a:spLocks noGrp="1"/>
          </p:cNvSpPr>
          <p:nvPr>
            <p:ph type="title"/>
          </p:nvPr>
        </p:nvSpPr>
        <p:spPr/>
        <p:txBody>
          <a:bodyPr/>
          <a:lstStyle/>
          <a:p>
            <a:r>
              <a:rPr lang="en-US" dirty="0"/>
              <a:t>Request for Data</a:t>
            </a:r>
          </a:p>
        </p:txBody>
      </p:sp>
      <p:sp>
        <p:nvSpPr>
          <p:cNvPr id="3" name="Content Placeholder 2">
            <a:extLst>
              <a:ext uri="{FF2B5EF4-FFF2-40B4-BE49-F238E27FC236}">
                <a16:creationId xmlns:a16="http://schemas.microsoft.com/office/drawing/2014/main" id="{5E2148F1-2582-4C1D-883A-BBF393A5E956}"/>
              </a:ext>
            </a:extLst>
          </p:cNvPr>
          <p:cNvSpPr>
            <a:spLocks noGrp="1"/>
          </p:cNvSpPr>
          <p:nvPr>
            <p:ph idx="1"/>
          </p:nvPr>
        </p:nvSpPr>
        <p:spPr/>
        <p:txBody>
          <a:bodyPr/>
          <a:lstStyle/>
          <a:p>
            <a:pPr marL="0" indent="0">
              <a:buNone/>
            </a:pPr>
            <a:r>
              <a:rPr lang="en-US" sz="2400" dirty="0"/>
              <a:t>Data request update from the March CWG.</a:t>
            </a:r>
          </a:p>
          <a:p>
            <a:r>
              <a:rPr lang="en-US" sz="2400" dirty="0"/>
              <a:t>Impact to QSEs and CRRAHs uplift exposure based on changes to the Default Uplift Methodology.</a:t>
            </a:r>
          </a:p>
          <a:p>
            <a:r>
              <a:rPr lang="en-US" sz="2400" dirty="0"/>
              <a:t>In the following slides:</a:t>
            </a:r>
          </a:p>
          <a:p>
            <a:pPr lvl="1"/>
            <a:r>
              <a:rPr lang="en-US" sz="2000" dirty="0"/>
              <a:t>The impact of removal of CRR Auction activity and multiplying CRRs owned (DAOPT &amp; DAOBL) by a scalar value of 50%, 60%, 70%, 80% and 90% </a:t>
            </a:r>
          </a:p>
          <a:p>
            <a:pPr lvl="1"/>
            <a:r>
              <a:rPr lang="en-US" sz="2000" dirty="0"/>
              <a:t>The impact of removal of CRR Auction activity and multiplying CRRs and PTPs owned (DAOPT, DAOBL, RTOBL, RTOBLLO) by a scalar value of 50%, 60%, 70%, 80% and 90%</a:t>
            </a:r>
          </a:p>
          <a:p>
            <a:pPr lvl="1"/>
            <a:r>
              <a:rPr lang="en-US" sz="2000" dirty="0"/>
              <a:t>Data will be shown at a QSE/CRRAH Level and CP Level</a:t>
            </a:r>
          </a:p>
          <a:p>
            <a:endParaRPr lang="en-US" dirty="0"/>
          </a:p>
        </p:txBody>
      </p:sp>
      <p:sp>
        <p:nvSpPr>
          <p:cNvPr id="4" name="Slide Number Placeholder 3">
            <a:extLst>
              <a:ext uri="{FF2B5EF4-FFF2-40B4-BE49-F238E27FC236}">
                <a16:creationId xmlns:a16="http://schemas.microsoft.com/office/drawing/2014/main" id="{7D50FDE1-5882-4908-82F3-F8E59CBB5A0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313677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717E3-AC85-4194-94FC-39E72BDB27D3}"/>
              </a:ext>
            </a:extLst>
          </p:cNvPr>
          <p:cNvSpPr>
            <a:spLocks noGrp="1"/>
          </p:cNvSpPr>
          <p:nvPr>
            <p:ph type="title"/>
          </p:nvPr>
        </p:nvSpPr>
        <p:spPr/>
        <p:txBody>
          <a:bodyPr/>
          <a:lstStyle/>
          <a:p>
            <a:r>
              <a:rPr lang="en-US" dirty="0"/>
              <a:t>Formula Change NP 9.19.1 Option 1</a:t>
            </a:r>
          </a:p>
        </p:txBody>
      </p:sp>
      <p:sp>
        <p:nvSpPr>
          <p:cNvPr id="4" name="Slide Number Placeholder 3">
            <a:extLst>
              <a:ext uri="{FF2B5EF4-FFF2-40B4-BE49-F238E27FC236}">
                <a16:creationId xmlns:a16="http://schemas.microsoft.com/office/drawing/2014/main" id="{345D49AD-8ED0-465A-A543-57E76B683778}"/>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Picture 5">
            <a:extLst>
              <a:ext uri="{FF2B5EF4-FFF2-40B4-BE49-F238E27FC236}">
                <a16:creationId xmlns:a16="http://schemas.microsoft.com/office/drawing/2014/main" id="{BC8B47BC-31BE-4C59-AB55-CB8FF784536A}"/>
              </a:ext>
            </a:extLst>
          </p:cNvPr>
          <p:cNvPicPr>
            <a:picLocks noChangeAspect="1"/>
          </p:cNvPicPr>
          <p:nvPr/>
        </p:nvPicPr>
        <p:blipFill rotWithShape="1">
          <a:blip r:embed="rId2"/>
          <a:srcRect l="18333" t="23821" r="16667" b="11501"/>
          <a:stretch/>
        </p:blipFill>
        <p:spPr>
          <a:xfrm>
            <a:off x="990600" y="1386682"/>
            <a:ext cx="6906188" cy="3718718"/>
          </a:xfrm>
          <a:prstGeom prst="rect">
            <a:avLst/>
          </a:prstGeom>
        </p:spPr>
      </p:pic>
      <p:pic>
        <p:nvPicPr>
          <p:cNvPr id="5" name="Picture 4">
            <a:extLst>
              <a:ext uri="{FF2B5EF4-FFF2-40B4-BE49-F238E27FC236}">
                <a16:creationId xmlns:a16="http://schemas.microsoft.com/office/drawing/2014/main" id="{A9ED7726-7E0C-4686-B30F-7B90A53490AD}"/>
              </a:ext>
            </a:extLst>
          </p:cNvPr>
          <p:cNvPicPr>
            <a:picLocks noChangeAspect="1"/>
          </p:cNvPicPr>
          <p:nvPr/>
        </p:nvPicPr>
        <p:blipFill>
          <a:blip r:embed="rId3"/>
          <a:stretch>
            <a:fillRect/>
          </a:stretch>
        </p:blipFill>
        <p:spPr>
          <a:xfrm>
            <a:off x="2152650" y="5105400"/>
            <a:ext cx="2038350" cy="400121"/>
          </a:xfrm>
          <a:prstGeom prst="rect">
            <a:avLst/>
          </a:prstGeom>
        </p:spPr>
      </p:pic>
    </p:spTree>
    <p:extLst>
      <p:ext uri="{BB962C8B-B14F-4D97-AF65-F5344CB8AC3E}">
        <p14:creationId xmlns:p14="http://schemas.microsoft.com/office/powerpoint/2010/main" val="1859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0D54D-A45D-4DCD-88F6-8478512B0A75}"/>
              </a:ext>
            </a:extLst>
          </p:cNvPr>
          <p:cNvSpPr>
            <a:spLocks noGrp="1"/>
          </p:cNvSpPr>
          <p:nvPr>
            <p:ph type="title"/>
          </p:nvPr>
        </p:nvSpPr>
        <p:spPr/>
        <p:txBody>
          <a:bodyPr/>
          <a:lstStyle/>
          <a:p>
            <a:r>
              <a:rPr lang="en-US" dirty="0"/>
              <a:t>Formula Change NP 9.19.1 Option 1</a:t>
            </a:r>
          </a:p>
        </p:txBody>
      </p:sp>
      <p:sp>
        <p:nvSpPr>
          <p:cNvPr id="4" name="Slide Number Placeholder 3">
            <a:extLst>
              <a:ext uri="{FF2B5EF4-FFF2-40B4-BE49-F238E27FC236}">
                <a16:creationId xmlns:a16="http://schemas.microsoft.com/office/drawing/2014/main" id="{EB63942F-4F3F-4EA0-B76C-422497D7B6EE}"/>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6" name="Picture 5">
            <a:extLst>
              <a:ext uri="{FF2B5EF4-FFF2-40B4-BE49-F238E27FC236}">
                <a16:creationId xmlns:a16="http://schemas.microsoft.com/office/drawing/2014/main" id="{F62C9582-E7FA-46C3-BBD0-D16BF8FCC888}"/>
              </a:ext>
            </a:extLst>
          </p:cNvPr>
          <p:cNvPicPr>
            <a:picLocks noChangeAspect="1"/>
          </p:cNvPicPr>
          <p:nvPr/>
        </p:nvPicPr>
        <p:blipFill rotWithShape="1">
          <a:blip r:embed="rId2"/>
          <a:srcRect l="30000" t="28082" r="26666" b="11643"/>
          <a:stretch/>
        </p:blipFill>
        <p:spPr>
          <a:xfrm>
            <a:off x="1295400" y="984738"/>
            <a:ext cx="5867400" cy="4964724"/>
          </a:xfrm>
          <a:prstGeom prst="rect">
            <a:avLst/>
          </a:prstGeom>
        </p:spPr>
      </p:pic>
      <p:sp>
        <p:nvSpPr>
          <p:cNvPr id="7" name="Oval 6">
            <a:extLst>
              <a:ext uri="{FF2B5EF4-FFF2-40B4-BE49-F238E27FC236}">
                <a16:creationId xmlns:a16="http://schemas.microsoft.com/office/drawing/2014/main" id="{0E5DD2DE-0CB1-42A6-B4B6-1E18425BA24E}"/>
              </a:ext>
            </a:extLst>
          </p:cNvPr>
          <p:cNvSpPr/>
          <p:nvPr/>
        </p:nvSpPr>
        <p:spPr>
          <a:xfrm>
            <a:off x="4027967" y="3886200"/>
            <a:ext cx="8382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059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BC5F4-AFB7-49ED-911F-FA11EAC4B0B2}"/>
              </a:ext>
            </a:extLst>
          </p:cNvPr>
          <p:cNvSpPr>
            <a:spLocks noGrp="1"/>
          </p:cNvSpPr>
          <p:nvPr>
            <p:ph type="title"/>
          </p:nvPr>
        </p:nvSpPr>
        <p:spPr>
          <a:xfrm>
            <a:off x="381000" y="243682"/>
            <a:ext cx="8686800" cy="1143000"/>
          </a:xfrm>
        </p:spPr>
        <p:txBody>
          <a:bodyPr/>
          <a:lstStyle/>
          <a:p>
            <a:r>
              <a:rPr lang="en-US" dirty="0"/>
              <a:t>Jan- 50%, 60%, 70%, 80% &amp; 90% Scalar Scenarios</a:t>
            </a:r>
          </a:p>
        </p:txBody>
      </p:sp>
      <p:sp>
        <p:nvSpPr>
          <p:cNvPr id="4" name="Slide Number Placeholder 3">
            <a:extLst>
              <a:ext uri="{FF2B5EF4-FFF2-40B4-BE49-F238E27FC236}">
                <a16:creationId xmlns:a16="http://schemas.microsoft.com/office/drawing/2014/main" id="{1E0A3987-B238-4B82-8DE1-26A383729616}"/>
              </a:ext>
            </a:extLst>
          </p:cNvPr>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6" name="Table 5">
            <a:extLst>
              <a:ext uri="{FF2B5EF4-FFF2-40B4-BE49-F238E27FC236}">
                <a16:creationId xmlns:a16="http://schemas.microsoft.com/office/drawing/2014/main" id="{0643306A-7955-482E-A113-203EC353283C}"/>
              </a:ext>
            </a:extLst>
          </p:cNvPr>
          <p:cNvGraphicFramePr>
            <a:graphicFrameLocks noGrp="1"/>
          </p:cNvGraphicFramePr>
          <p:nvPr>
            <p:extLst>
              <p:ext uri="{D42A27DB-BD31-4B8C-83A1-F6EECF244321}">
                <p14:modId xmlns:p14="http://schemas.microsoft.com/office/powerpoint/2010/main" val="814822177"/>
              </p:ext>
            </p:extLst>
          </p:nvPr>
        </p:nvGraphicFramePr>
        <p:xfrm>
          <a:off x="304800" y="847724"/>
          <a:ext cx="8534401" cy="2581279"/>
        </p:xfrm>
        <a:graphic>
          <a:graphicData uri="http://schemas.openxmlformats.org/drawingml/2006/table">
            <a:tbl>
              <a:tblPr/>
              <a:tblGrid>
                <a:gridCol w="947880">
                  <a:extLst>
                    <a:ext uri="{9D8B030D-6E8A-4147-A177-3AD203B41FA5}">
                      <a16:colId xmlns:a16="http://schemas.microsoft.com/office/drawing/2014/main" val="1997402715"/>
                    </a:ext>
                  </a:extLst>
                </a:gridCol>
                <a:gridCol w="947880">
                  <a:extLst>
                    <a:ext uri="{9D8B030D-6E8A-4147-A177-3AD203B41FA5}">
                      <a16:colId xmlns:a16="http://schemas.microsoft.com/office/drawing/2014/main" val="2334988340"/>
                    </a:ext>
                  </a:extLst>
                </a:gridCol>
                <a:gridCol w="1212728">
                  <a:extLst>
                    <a:ext uri="{9D8B030D-6E8A-4147-A177-3AD203B41FA5}">
                      <a16:colId xmlns:a16="http://schemas.microsoft.com/office/drawing/2014/main" val="3179567555"/>
                    </a:ext>
                  </a:extLst>
                </a:gridCol>
                <a:gridCol w="1035001">
                  <a:extLst>
                    <a:ext uri="{9D8B030D-6E8A-4147-A177-3AD203B41FA5}">
                      <a16:colId xmlns:a16="http://schemas.microsoft.com/office/drawing/2014/main" val="3623109380"/>
                    </a:ext>
                  </a:extLst>
                </a:gridCol>
                <a:gridCol w="1035001">
                  <a:extLst>
                    <a:ext uri="{9D8B030D-6E8A-4147-A177-3AD203B41FA5}">
                      <a16:colId xmlns:a16="http://schemas.microsoft.com/office/drawing/2014/main" val="1077059619"/>
                    </a:ext>
                  </a:extLst>
                </a:gridCol>
                <a:gridCol w="1118637">
                  <a:extLst>
                    <a:ext uri="{9D8B030D-6E8A-4147-A177-3AD203B41FA5}">
                      <a16:colId xmlns:a16="http://schemas.microsoft.com/office/drawing/2014/main" val="2333600157"/>
                    </a:ext>
                  </a:extLst>
                </a:gridCol>
                <a:gridCol w="1118637">
                  <a:extLst>
                    <a:ext uri="{9D8B030D-6E8A-4147-A177-3AD203B41FA5}">
                      <a16:colId xmlns:a16="http://schemas.microsoft.com/office/drawing/2014/main" val="4247160801"/>
                    </a:ext>
                  </a:extLst>
                </a:gridCol>
                <a:gridCol w="1118637">
                  <a:extLst>
                    <a:ext uri="{9D8B030D-6E8A-4147-A177-3AD203B41FA5}">
                      <a16:colId xmlns:a16="http://schemas.microsoft.com/office/drawing/2014/main" val="856146648"/>
                    </a:ext>
                  </a:extLst>
                </a:gridCol>
              </a:tblGrid>
              <a:tr h="299278">
                <a:tc gridSpan="8">
                  <a:txBody>
                    <a:bodyPr/>
                    <a:lstStyle/>
                    <a:p>
                      <a:pPr algn="ctr" rtl="0"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7679975"/>
                  </a:ext>
                </a:extLst>
              </a:tr>
              <a:tr h="261869">
                <a:tc gridSpan="8">
                  <a:txBody>
                    <a:bodyPr/>
                    <a:lstStyle/>
                    <a:p>
                      <a:pPr algn="ctr" fontAlgn="b"/>
                      <a:r>
                        <a:rPr lang="en-US" sz="1000" b="1" i="0" u="none" strike="noStrike" dirty="0">
                          <a:solidFill>
                            <a:srgbClr val="FFFFFF"/>
                          </a:solidFill>
                          <a:effectLst/>
                          <a:latin typeface="Segoe UI" panose="020B0502040204020203" pitchFamily="34" charset="0"/>
                        </a:rPr>
                        <a:t>January 2021 UDAOPT &amp; UDAOBL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3170065"/>
                  </a:ext>
                </a:extLst>
              </a:tr>
              <a:tr h="249399">
                <a:tc>
                  <a:txBody>
                    <a:bodyPr/>
                    <a:lstStyle/>
                    <a:p>
                      <a:pPr algn="l" fontAlgn="b"/>
                      <a:r>
                        <a:rPr lang="en-US" sz="1100" b="1" i="0" u="none" strike="noStrike" dirty="0">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67045242"/>
                  </a:ext>
                </a:extLst>
              </a:tr>
              <a:tr h="249399">
                <a:tc>
                  <a:txBody>
                    <a:bodyPr/>
                    <a:lstStyle/>
                    <a:p>
                      <a:pPr algn="l" fontAlgn="b"/>
                      <a:r>
                        <a:rPr lang="en-US" sz="1100" b="0" i="0" u="none" strike="noStrike" dirty="0">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522527"/>
                  </a:ext>
                </a:extLst>
              </a:tr>
              <a:tr h="249399">
                <a:tc>
                  <a:txBody>
                    <a:bodyPr/>
                    <a:lstStyle/>
                    <a:p>
                      <a:pPr algn="l" fontAlgn="b"/>
                      <a:r>
                        <a:rPr lang="en-US" sz="1100" b="0" i="0" u="none" strike="noStrike" dirty="0">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14.39%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15.06%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16.58%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965594"/>
                  </a:ext>
                </a:extLst>
              </a:tr>
              <a:tr h="249399">
                <a:tc>
                  <a:txBody>
                    <a:bodyPr/>
                    <a:lstStyle/>
                    <a:p>
                      <a:pPr algn="l" fontAlgn="b"/>
                      <a:r>
                        <a:rPr lang="en-US" sz="1100" b="0" i="0" u="none" strike="noStrike" dirty="0">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9.92%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13.15%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22.94%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064407"/>
                  </a:ext>
                </a:extLst>
              </a:tr>
              <a:tr h="249399">
                <a:tc>
                  <a:txBody>
                    <a:bodyPr/>
                    <a:lstStyle/>
                    <a:p>
                      <a:pPr algn="l" fontAlgn="b"/>
                      <a:r>
                        <a:rPr lang="en-US" sz="1100" b="0" i="0" u="none" strike="noStrike" dirty="0">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27.87%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29.17%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338608"/>
                  </a:ext>
                </a:extLst>
              </a:tr>
              <a:tr h="261869">
                <a:tc>
                  <a:txBody>
                    <a:bodyPr/>
                    <a:lstStyle/>
                    <a:p>
                      <a:pPr algn="l" fontAlgn="b"/>
                      <a:r>
                        <a:rPr lang="en-US" sz="1100" b="0" i="0" u="none" strike="noStrike" dirty="0">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45.33%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39.61%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22.84%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19.79%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647949"/>
                  </a:ext>
                </a:extLst>
              </a:tr>
              <a:tr h="261869">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03667598"/>
                  </a:ext>
                </a:extLst>
              </a:tr>
              <a:tr h="249399">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218,577,111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200,056,047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191,101,534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182,692,772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174,481,586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167,148,115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160,784,260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2680358"/>
                  </a:ext>
                </a:extLst>
              </a:tr>
            </a:tbl>
          </a:graphicData>
        </a:graphic>
      </p:graphicFrame>
      <p:graphicFrame>
        <p:nvGraphicFramePr>
          <p:cNvPr id="7" name="Table 6">
            <a:extLst>
              <a:ext uri="{FF2B5EF4-FFF2-40B4-BE49-F238E27FC236}">
                <a16:creationId xmlns:a16="http://schemas.microsoft.com/office/drawing/2014/main" id="{5CB05935-AD20-4DF9-A8A6-26EC0A0B37B2}"/>
              </a:ext>
            </a:extLst>
          </p:cNvPr>
          <p:cNvGraphicFramePr>
            <a:graphicFrameLocks noGrp="1"/>
          </p:cNvGraphicFramePr>
          <p:nvPr>
            <p:extLst>
              <p:ext uri="{D42A27DB-BD31-4B8C-83A1-F6EECF244321}">
                <p14:modId xmlns:p14="http://schemas.microsoft.com/office/powerpoint/2010/main" val="811111838"/>
              </p:ext>
            </p:extLst>
          </p:nvPr>
        </p:nvGraphicFramePr>
        <p:xfrm>
          <a:off x="304800" y="3581400"/>
          <a:ext cx="8534400" cy="2599010"/>
        </p:xfrm>
        <a:graphic>
          <a:graphicData uri="http://schemas.openxmlformats.org/drawingml/2006/table">
            <a:tbl>
              <a:tblPr/>
              <a:tblGrid>
                <a:gridCol w="1111377">
                  <a:extLst>
                    <a:ext uri="{9D8B030D-6E8A-4147-A177-3AD203B41FA5}">
                      <a16:colId xmlns:a16="http://schemas.microsoft.com/office/drawing/2014/main" val="2800215455"/>
                    </a:ext>
                  </a:extLst>
                </a:gridCol>
                <a:gridCol w="941727">
                  <a:extLst>
                    <a:ext uri="{9D8B030D-6E8A-4147-A177-3AD203B41FA5}">
                      <a16:colId xmlns:a16="http://schemas.microsoft.com/office/drawing/2014/main" val="17261726"/>
                    </a:ext>
                  </a:extLst>
                </a:gridCol>
                <a:gridCol w="1204856">
                  <a:extLst>
                    <a:ext uri="{9D8B030D-6E8A-4147-A177-3AD203B41FA5}">
                      <a16:colId xmlns:a16="http://schemas.microsoft.com/office/drawing/2014/main" val="1626212435"/>
                    </a:ext>
                  </a:extLst>
                </a:gridCol>
                <a:gridCol w="1111377">
                  <a:extLst>
                    <a:ext uri="{9D8B030D-6E8A-4147-A177-3AD203B41FA5}">
                      <a16:colId xmlns:a16="http://schemas.microsoft.com/office/drawing/2014/main" val="3553446159"/>
                    </a:ext>
                  </a:extLst>
                </a:gridCol>
                <a:gridCol w="1080217">
                  <a:extLst>
                    <a:ext uri="{9D8B030D-6E8A-4147-A177-3AD203B41FA5}">
                      <a16:colId xmlns:a16="http://schemas.microsoft.com/office/drawing/2014/main" val="2178318843"/>
                    </a:ext>
                  </a:extLst>
                </a:gridCol>
                <a:gridCol w="1028282">
                  <a:extLst>
                    <a:ext uri="{9D8B030D-6E8A-4147-A177-3AD203B41FA5}">
                      <a16:colId xmlns:a16="http://schemas.microsoft.com/office/drawing/2014/main" val="1361649546"/>
                    </a:ext>
                  </a:extLst>
                </a:gridCol>
                <a:gridCol w="1028282">
                  <a:extLst>
                    <a:ext uri="{9D8B030D-6E8A-4147-A177-3AD203B41FA5}">
                      <a16:colId xmlns:a16="http://schemas.microsoft.com/office/drawing/2014/main" val="1557755432"/>
                    </a:ext>
                  </a:extLst>
                </a:gridCol>
                <a:gridCol w="1028282">
                  <a:extLst>
                    <a:ext uri="{9D8B030D-6E8A-4147-A177-3AD203B41FA5}">
                      <a16:colId xmlns:a16="http://schemas.microsoft.com/office/drawing/2014/main" val="456908308"/>
                    </a:ext>
                  </a:extLst>
                </a:gridCol>
              </a:tblGrid>
              <a:tr h="301334">
                <a:tc gridSpan="8">
                  <a:txBody>
                    <a:bodyPr/>
                    <a:lstStyle/>
                    <a:p>
                      <a:pPr algn="ctr" rtl="0" fontAlgn="b"/>
                      <a:r>
                        <a:rPr lang="en-US" sz="1200" b="1" i="0" u="none" strike="noStrike" dirty="0">
                          <a:solidFill>
                            <a:srgbClr val="FFFFFF"/>
                          </a:solidFill>
                          <a:effectLst/>
                          <a:latin typeface="Segoe UI" panose="020B0502040204020203" pitchFamily="34" charset="0"/>
                        </a:rPr>
                        <a:t>Counter Party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432696"/>
                  </a:ext>
                </a:extLst>
              </a:tr>
              <a:tr h="263668">
                <a:tc gridSpan="8">
                  <a:txBody>
                    <a:bodyPr/>
                    <a:lstStyle/>
                    <a:p>
                      <a:pPr algn="ctr" fontAlgn="b"/>
                      <a:r>
                        <a:rPr lang="en-US" sz="1000" b="1" i="0" u="none" strike="noStrike" dirty="0">
                          <a:solidFill>
                            <a:srgbClr val="FFFFFF"/>
                          </a:solidFill>
                          <a:effectLst/>
                          <a:latin typeface="Segoe UI" panose="020B0502040204020203" pitchFamily="34" charset="0"/>
                        </a:rPr>
                        <a:t>January 2021 UDAOPT &amp; UDAOBL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004176"/>
                  </a:ext>
                </a:extLst>
              </a:tr>
              <a:tr h="251112">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dirty="0">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95887416"/>
                  </a:ext>
                </a:extLst>
              </a:tr>
              <a:tr h="251112">
                <a:tc>
                  <a:txBody>
                    <a:bodyPr/>
                    <a:lstStyle/>
                    <a:p>
                      <a:pPr algn="l" fontAlgn="b"/>
                      <a:r>
                        <a:rPr lang="en-US" sz="1100" b="0" i="0" u="none" strike="noStrike" dirty="0">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496953"/>
                  </a:ext>
                </a:extLst>
              </a:tr>
              <a:tr h="251112">
                <a:tc>
                  <a:txBody>
                    <a:bodyPr/>
                    <a:lstStyle/>
                    <a:p>
                      <a:pPr algn="l" fontAlgn="b"/>
                      <a:r>
                        <a:rPr lang="en-US" sz="1100" b="0" i="0" u="none" strike="noStrike" dirty="0">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842840"/>
                  </a:ext>
                </a:extLst>
              </a:tr>
              <a:tr h="251112">
                <a:tc>
                  <a:txBody>
                    <a:bodyPr/>
                    <a:lstStyle/>
                    <a:p>
                      <a:pPr algn="l" fontAlgn="b"/>
                      <a:r>
                        <a:rPr lang="en-US" sz="1100" b="0" i="0" u="none" strike="noStrike" dirty="0">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46.96%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52.65%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189246"/>
                  </a:ext>
                </a:extLst>
              </a:tr>
              <a:tr h="251112">
                <a:tc>
                  <a:txBody>
                    <a:bodyPr/>
                    <a:lstStyle/>
                    <a:p>
                      <a:pPr algn="l" fontAlgn="b"/>
                      <a:r>
                        <a:rPr lang="en-US" sz="1100" b="0" i="0" u="none" strike="noStrike" dirty="0">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45.75%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41.74%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39.00%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37.63%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210883"/>
                  </a:ext>
                </a:extLst>
              </a:tr>
              <a:tr h="263668">
                <a:tc>
                  <a:txBody>
                    <a:bodyPr/>
                    <a:lstStyle/>
                    <a:p>
                      <a:pPr algn="l" fontAlgn="b"/>
                      <a:r>
                        <a:rPr lang="en-US" sz="1100" b="0" i="0" u="none" strike="noStrike" dirty="0">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492861"/>
                  </a:ext>
                </a:extLst>
              </a:tr>
              <a:tr h="263668">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687788006"/>
                  </a:ext>
                </a:extLst>
              </a:tr>
              <a:tr h="251112">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218,577,111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200,056,047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191,101,534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182,692,772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174,481,586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167,148,115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160,784,260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0720170"/>
                  </a:ext>
                </a:extLst>
              </a:tr>
            </a:tbl>
          </a:graphicData>
        </a:graphic>
      </p:graphicFrame>
    </p:spTree>
    <p:extLst>
      <p:ext uri="{BB962C8B-B14F-4D97-AF65-F5344CB8AC3E}">
        <p14:creationId xmlns:p14="http://schemas.microsoft.com/office/powerpoint/2010/main" val="313238940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dcmitype/"/>
    <ds:schemaRef ds:uri="c34af464-7aa1-4edd-9be4-83dffc1cb926"/>
    <ds:schemaRef ds:uri="http://purl.org/dc/elements/1.1/"/>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21486</TotalTime>
  <Words>1961</Words>
  <Application>Microsoft Office PowerPoint</Application>
  <PresentationFormat>On-screen Show (4:3)</PresentationFormat>
  <Paragraphs>805</Paragraphs>
  <Slides>24</Slides>
  <Notes>0</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Segoe UI</vt:lpstr>
      <vt:lpstr>1_Custom Design</vt:lpstr>
      <vt:lpstr>Office Theme</vt:lpstr>
      <vt:lpstr>Custom Design</vt:lpstr>
      <vt:lpstr>Worksheet</vt:lpstr>
      <vt:lpstr>PowerPoint Presentation</vt:lpstr>
      <vt:lpstr>NPRR1126 Analysis</vt:lpstr>
      <vt:lpstr>January and August Comparison</vt:lpstr>
      <vt:lpstr>Appendix</vt:lpstr>
      <vt:lpstr>PowerPoint Presentation</vt:lpstr>
      <vt:lpstr>Request for Data</vt:lpstr>
      <vt:lpstr>Formula Change NP 9.19.1 Option 1</vt:lpstr>
      <vt:lpstr>Formula Change NP 9.19.1 Option 1</vt:lpstr>
      <vt:lpstr>Jan- 50%, 60%, 70%, 80% &amp; 90% Scalar Scenarios</vt:lpstr>
      <vt:lpstr>Aug- 50%, 60%, 70%, 80% &amp; 90% Scalar Scenarios</vt:lpstr>
      <vt:lpstr>Formula Change NP 9.19.1 Option 2</vt:lpstr>
      <vt:lpstr>Formula Change NP 9.19.1 Option 2</vt:lpstr>
      <vt:lpstr>Jan- 50%, 60%, 70%, 80% &amp; 90% Scalar Scenarios</vt:lpstr>
      <vt:lpstr>Aug- 50%, 60%, 70%, 80% &amp; 90% Scalar Scenarios</vt:lpstr>
      <vt:lpstr>PowerPoint Presentation</vt:lpstr>
      <vt:lpstr>Request for Data</vt:lpstr>
      <vt:lpstr>Formula Change NP 9.19.1</vt:lpstr>
      <vt:lpstr>Formula Change NP 9.19.1</vt:lpstr>
      <vt:lpstr>70%, 80% &amp; 90% Scalar Scenarios</vt:lpstr>
      <vt:lpstr>PowerPoint Presentation</vt:lpstr>
      <vt:lpstr>Request for Data</vt:lpstr>
      <vt:lpstr>Formula Change NP 9.19.1</vt:lpstr>
      <vt:lpstr>Formula Change NP 9.19.1</vt:lpstr>
      <vt:lpstr>Change to Default Uplift Allocation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Luu, Judy</cp:lastModifiedBy>
  <cp:revision>423</cp:revision>
  <cp:lastPrinted>2016-01-21T20:53:15Z</cp:lastPrinted>
  <dcterms:created xsi:type="dcterms:W3CDTF">2016-01-21T15:20:31Z</dcterms:created>
  <dcterms:modified xsi:type="dcterms:W3CDTF">2022-07-28T15:34:28Z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