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31"/>
  </p:notesMasterIdLst>
  <p:handoutMasterIdLst>
    <p:handoutMasterId r:id="rId32"/>
  </p:handoutMasterIdLst>
  <p:sldIdLst>
    <p:sldId id="343" r:id="rId7"/>
    <p:sldId id="368" r:id="rId8"/>
    <p:sldId id="367" r:id="rId9"/>
    <p:sldId id="369" r:id="rId10"/>
    <p:sldId id="364" r:id="rId11"/>
    <p:sldId id="352" r:id="rId12"/>
    <p:sldId id="353" r:id="rId13"/>
    <p:sldId id="356" r:id="rId14"/>
    <p:sldId id="360" r:id="rId15"/>
    <p:sldId id="357" r:id="rId16"/>
    <p:sldId id="358" r:id="rId17"/>
    <p:sldId id="359" r:id="rId18"/>
    <p:sldId id="362" r:id="rId19"/>
    <p:sldId id="363" r:id="rId20"/>
    <p:sldId id="370" r:id="rId21"/>
    <p:sldId id="371" r:id="rId22"/>
    <p:sldId id="372" r:id="rId23"/>
    <p:sldId id="373" r:id="rId24"/>
    <p:sldId id="374" r:id="rId25"/>
    <p:sldId id="375" r:id="rId26"/>
    <p:sldId id="376" r:id="rId27"/>
    <p:sldId id="377" r:id="rId28"/>
    <p:sldId id="355" r:id="rId29"/>
    <p:sldId id="354" r:id="rId3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04" userDrawn="1">
          <p15:clr>
            <a:srgbClr val="A4A3A4"/>
          </p15:clr>
        </p15:guide>
        <p15:guide id="2" pos="2880">
          <p15:clr>
            <a:srgbClr val="A4A3A4"/>
          </p15:clr>
        </p15:guide>
        <p15:guide id="3" orient="horz" pos="3744" userDrawn="1">
          <p15:clr>
            <a:srgbClr val="A4A3A4"/>
          </p15:clr>
        </p15:guide>
        <p15:guide id="4" pos="672" userDrawn="1">
          <p15:clr>
            <a:srgbClr val="A4A3A4"/>
          </p15:clr>
        </p15:guide>
        <p15:guide id="5" pos="508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pells, Vanessa" initials="SV" lastIdx="2" clrIdx="0">
    <p:extLst>
      <p:ext uri="{19B8F6BF-5375-455C-9EA6-DF929625EA0E}">
        <p15:presenceInfo xmlns:p15="http://schemas.microsoft.com/office/powerpoint/2012/main" userId="S-1-5-21-639947351-343809578-3807592339-43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D7E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3" autoAdjust="0"/>
    <p:restoredTop sz="94660"/>
  </p:normalViewPr>
  <p:slideViewPr>
    <p:cSldViewPr showGuides="1">
      <p:cViewPr varScale="1">
        <p:scale>
          <a:sx n="108" d="100"/>
          <a:sy n="108" d="100"/>
        </p:scale>
        <p:origin x="3336" y="102"/>
      </p:cViewPr>
      <p:guideLst>
        <p:guide orient="horz" pos="1104"/>
        <p:guide pos="2880"/>
        <p:guide orient="horz" pos="3744"/>
        <p:guide pos="672"/>
        <p:guide pos="5088"/>
      </p:guideLst>
    </p:cSldViewPr>
  </p:slideViewPr>
  <p:notesTextViewPr>
    <p:cViewPr>
      <p:scale>
        <a:sx n="3" d="2"/>
        <a:sy n="3" d="2"/>
      </p:scale>
      <p:origin x="0" y="0"/>
    </p:cViewPr>
  </p:notesTextViewPr>
  <p:notesViewPr>
    <p:cSldViewPr showGuides="1">
      <p:cViewPr varScale="1">
        <p:scale>
          <a:sx n="53" d="100"/>
          <a:sy n="53" d="100"/>
        </p:scale>
        <p:origin x="2820" y="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21" Type="http://schemas.openxmlformats.org/officeDocument/2006/relationships/slide" Target="slides/slide15.xml"/><Relationship Id="rId34"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viewProps" Target="viewProps.xml"/><Relationship Id="rId8" Type="http://schemas.openxmlformats.org/officeDocument/2006/relationships/slide" Target="slides/slide2.xml"/><Relationship Id="rId3" Type="http://schemas.openxmlformats.org/officeDocument/2006/relationships/customXml" Target="../customXml/item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7/28/2022</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7/28/2022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76200" y="6651536"/>
            <a:ext cx="1164525" cy="246221"/>
          </a:xfrm>
          <a:prstGeom prst="rect">
            <a:avLst/>
          </a:prstGeom>
          <a:noFill/>
        </p:spPr>
        <p:txBody>
          <a:bodyPr wrap="square" rtlCol="0">
            <a:spAutoFit/>
          </a:bodyPr>
          <a:lstStyle/>
          <a:p>
            <a:pPr algn="l"/>
            <a:r>
              <a:rPr lang="en-US" sz="1000" b="0" baseline="0" dirty="0">
                <a:solidFill>
                  <a:schemeClr val="tx1"/>
                </a:solidFill>
              </a:rPr>
              <a:t>ERCOT Public</a:t>
            </a:r>
            <a:endParaRPr lang="en-US" sz="1000" b="1" dirty="0">
              <a:solidFill>
                <a:schemeClr val="tx1"/>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3.xml"/><Relationship Id="rId1" Type="http://schemas.openxmlformats.org/officeDocument/2006/relationships/vmlDrawing" Target="../drawings/vmlDrawing1.vml"/><Relationship Id="rId4" Type="http://schemas.openxmlformats.org/officeDocument/2006/relationships/image" Target="../media/image7.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1905000"/>
            <a:ext cx="5105400" cy="3200876"/>
          </a:xfrm>
          <a:prstGeom prst="rect">
            <a:avLst/>
          </a:prstGeom>
          <a:noFill/>
        </p:spPr>
        <p:txBody>
          <a:bodyPr wrap="square" rtlCol="0">
            <a:spAutoFit/>
          </a:bodyPr>
          <a:lstStyle/>
          <a:p>
            <a:r>
              <a:rPr lang="en-US" sz="2000" b="1" dirty="0"/>
              <a:t>NPRR1126 - Default Uplift Allocation Enhancement</a:t>
            </a:r>
            <a:endParaRPr lang="en-US" dirty="0"/>
          </a:p>
          <a:p>
            <a:r>
              <a:rPr lang="en-US" dirty="0"/>
              <a:t>Austin Rosel</a:t>
            </a:r>
          </a:p>
          <a:p>
            <a:r>
              <a:rPr lang="en-US" dirty="0"/>
              <a:t>ERCOT</a:t>
            </a:r>
          </a:p>
          <a:p>
            <a:endParaRPr lang="en-US" dirty="0"/>
          </a:p>
          <a:p>
            <a:r>
              <a:rPr lang="en-US" dirty="0"/>
              <a:t>WMS</a:t>
            </a:r>
          </a:p>
          <a:p>
            <a:endParaRPr lang="en-US" dirty="0"/>
          </a:p>
          <a:p>
            <a:endParaRPr lang="en-US" dirty="0"/>
          </a:p>
          <a:p>
            <a:r>
              <a:rPr lang="en-US" dirty="0"/>
              <a:t>ERCOT Public</a:t>
            </a:r>
          </a:p>
          <a:p>
            <a:r>
              <a:rPr lang="en-US" dirty="0"/>
              <a:t>August 03, 2022</a:t>
            </a:r>
          </a:p>
          <a:p>
            <a:endParaRPr lang="en-US" dirty="0"/>
          </a:p>
        </p:txBody>
      </p:sp>
    </p:spTree>
    <p:extLst>
      <p:ext uri="{BB962C8B-B14F-4D97-AF65-F5344CB8AC3E}">
        <p14:creationId xmlns:p14="http://schemas.microsoft.com/office/powerpoint/2010/main" val="14591315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BC5F4-AFB7-49ED-911F-FA11EAC4B0B2}"/>
              </a:ext>
            </a:extLst>
          </p:cNvPr>
          <p:cNvSpPr>
            <a:spLocks noGrp="1"/>
          </p:cNvSpPr>
          <p:nvPr>
            <p:ph type="title"/>
          </p:nvPr>
        </p:nvSpPr>
        <p:spPr>
          <a:xfrm>
            <a:off x="381000" y="243682"/>
            <a:ext cx="8686800" cy="1143000"/>
          </a:xfrm>
        </p:spPr>
        <p:txBody>
          <a:bodyPr/>
          <a:lstStyle/>
          <a:p>
            <a:r>
              <a:rPr lang="en-US" dirty="0"/>
              <a:t>Aug- 50%, 60%, 70%, 80% &amp; 90% Scalar Scenarios</a:t>
            </a:r>
          </a:p>
        </p:txBody>
      </p:sp>
      <p:sp>
        <p:nvSpPr>
          <p:cNvPr id="4" name="Slide Number Placeholder 3">
            <a:extLst>
              <a:ext uri="{FF2B5EF4-FFF2-40B4-BE49-F238E27FC236}">
                <a16:creationId xmlns:a16="http://schemas.microsoft.com/office/drawing/2014/main" id="{1E0A3987-B238-4B82-8DE1-26A383729616}"/>
              </a:ext>
            </a:extLst>
          </p:cNvPr>
          <p:cNvSpPr>
            <a:spLocks noGrp="1"/>
          </p:cNvSpPr>
          <p:nvPr>
            <p:ph type="sldNum" sz="quarter" idx="4"/>
          </p:nvPr>
        </p:nvSpPr>
        <p:spPr/>
        <p:txBody>
          <a:bodyPr/>
          <a:lstStyle/>
          <a:p>
            <a:fld id="{1D93BD3E-1E9A-4970-A6F7-E7AC52762E0C}" type="slidenum">
              <a:rPr lang="en-US" smtClean="0"/>
              <a:pPr/>
              <a:t>10</a:t>
            </a:fld>
            <a:endParaRPr lang="en-US" dirty="0"/>
          </a:p>
        </p:txBody>
      </p:sp>
      <p:graphicFrame>
        <p:nvGraphicFramePr>
          <p:cNvPr id="6" name="Table 5">
            <a:extLst>
              <a:ext uri="{FF2B5EF4-FFF2-40B4-BE49-F238E27FC236}">
                <a16:creationId xmlns:a16="http://schemas.microsoft.com/office/drawing/2014/main" id="{0643306A-7955-482E-A113-203EC353283C}"/>
              </a:ext>
            </a:extLst>
          </p:cNvPr>
          <p:cNvGraphicFramePr>
            <a:graphicFrameLocks noGrp="1"/>
          </p:cNvGraphicFramePr>
          <p:nvPr>
            <p:extLst>
              <p:ext uri="{D42A27DB-BD31-4B8C-83A1-F6EECF244321}">
                <p14:modId xmlns:p14="http://schemas.microsoft.com/office/powerpoint/2010/main" val="2962212724"/>
              </p:ext>
            </p:extLst>
          </p:nvPr>
        </p:nvGraphicFramePr>
        <p:xfrm>
          <a:off x="304800" y="847724"/>
          <a:ext cx="8534401" cy="2581279"/>
        </p:xfrm>
        <a:graphic>
          <a:graphicData uri="http://schemas.openxmlformats.org/drawingml/2006/table">
            <a:tbl>
              <a:tblPr/>
              <a:tblGrid>
                <a:gridCol w="947880">
                  <a:extLst>
                    <a:ext uri="{9D8B030D-6E8A-4147-A177-3AD203B41FA5}">
                      <a16:colId xmlns:a16="http://schemas.microsoft.com/office/drawing/2014/main" val="1997402715"/>
                    </a:ext>
                  </a:extLst>
                </a:gridCol>
                <a:gridCol w="947880">
                  <a:extLst>
                    <a:ext uri="{9D8B030D-6E8A-4147-A177-3AD203B41FA5}">
                      <a16:colId xmlns:a16="http://schemas.microsoft.com/office/drawing/2014/main" val="2334988340"/>
                    </a:ext>
                  </a:extLst>
                </a:gridCol>
                <a:gridCol w="1212728">
                  <a:extLst>
                    <a:ext uri="{9D8B030D-6E8A-4147-A177-3AD203B41FA5}">
                      <a16:colId xmlns:a16="http://schemas.microsoft.com/office/drawing/2014/main" val="3179567555"/>
                    </a:ext>
                  </a:extLst>
                </a:gridCol>
                <a:gridCol w="1035001">
                  <a:extLst>
                    <a:ext uri="{9D8B030D-6E8A-4147-A177-3AD203B41FA5}">
                      <a16:colId xmlns:a16="http://schemas.microsoft.com/office/drawing/2014/main" val="3623109380"/>
                    </a:ext>
                  </a:extLst>
                </a:gridCol>
                <a:gridCol w="1035001">
                  <a:extLst>
                    <a:ext uri="{9D8B030D-6E8A-4147-A177-3AD203B41FA5}">
                      <a16:colId xmlns:a16="http://schemas.microsoft.com/office/drawing/2014/main" val="1077059619"/>
                    </a:ext>
                  </a:extLst>
                </a:gridCol>
                <a:gridCol w="1118637">
                  <a:extLst>
                    <a:ext uri="{9D8B030D-6E8A-4147-A177-3AD203B41FA5}">
                      <a16:colId xmlns:a16="http://schemas.microsoft.com/office/drawing/2014/main" val="2333600157"/>
                    </a:ext>
                  </a:extLst>
                </a:gridCol>
                <a:gridCol w="1118637">
                  <a:extLst>
                    <a:ext uri="{9D8B030D-6E8A-4147-A177-3AD203B41FA5}">
                      <a16:colId xmlns:a16="http://schemas.microsoft.com/office/drawing/2014/main" val="4247160801"/>
                    </a:ext>
                  </a:extLst>
                </a:gridCol>
                <a:gridCol w="1118637">
                  <a:extLst>
                    <a:ext uri="{9D8B030D-6E8A-4147-A177-3AD203B41FA5}">
                      <a16:colId xmlns:a16="http://schemas.microsoft.com/office/drawing/2014/main" val="856146648"/>
                    </a:ext>
                  </a:extLst>
                </a:gridCol>
              </a:tblGrid>
              <a:tr h="299278">
                <a:tc gridSpan="8">
                  <a:txBody>
                    <a:bodyPr/>
                    <a:lstStyle/>
                    <a:p>
                      <a:pPr algn="ctr" rtl="0" fontAlgn="b"/>
                      <a:r>
                        <a:rPr lang="en-US" sz="1200" b="1" i="0" u="none" strike="noStrike">
                          <a:solidFill>
                            <a:srgbClr val="FFFFFF"/>
                          </a:solidFill>
                          <a:effectLst/>
                          <a:latin typeface="Segoe UI" panose="020B0502040204020203" pitchFamily="34" charset="0"/>
                        </a:rPr>
                        <a:t>QSE/CRRAH Level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47679975"/>
                  </a:ext>
                </a:extLst>
              </a:tr>
              <a:tr h="261869">
                <a:tc gridSpan="8">
                  <a:txBody>
                    <a:bodyPr/>
                    <a:lstStyle/>
                    <a:p>
                      <a:pPr algn="ctr" fontAlgn="b"/>
                      <a:r>
                        <a:rPr lang="en-US" sz="1000" b="1" i="0" u="none" strike="noStrike" dirty="0">
                          <a:solidFill>
                            <a:srgbClr val="FFFFFF"/>
                          </a:solidFill>
                          <a:effectLst/>
                          <a:latin typeface="Segoe UI" panose="020B0502040204020203" pitchFamily="34" charset="0"/>
                        </a:rPr>
                        <a:t>August 2021 UDAOPT &amp; UDAOBL Adjustment</a:t>
                      </a:r>
                    </a:p>
                  </a:txBody>
                  <a:tcPr marL="9525" marR="9525" marT="952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63170065"/>
                  </a:ext>
                </a:extLst>
              </a:tr>
              <a:tr h="249399">
                <a:tc>
                  <a:txBody>
                    <a:bodyPr/>
                    <a:lstStyle/>
                    <a:p>
                      <a:pPr algn="l" fontAlgn="b"/>
                      <a:r>
                        <a:rPr lang="en-US" sz="1100" b="1" i="0" u="none" strike="noStrike">
                          <a:solidFill>
                            <a:srgbClr val="000000"/>
                          </a:solidFill>
                          <a:effectLst/>
                          <a:latin typeface="Calibri" panose="020F0502020204030204" pitchFamily="34" charset="0"/>
                        </a:rPr>
                        <a:t>Segment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Original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Remove Auctions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90 Percent adj.</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dirty="0">
                          <a:solidFill>
                            <a:srgbClr val="000000"/>
                          </a:solidFill>
                          <a:effectLst/>
                          <a:latin typeface="Calibri" panose="020F0502020204030204" pitchFamily="34" charset="0"/>
                        </a:rPr>
                        <a:t>80 Percent adj.</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70 Percent adj.</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60 Percent adj.</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50 Percent adj.</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1867045242"/>
                  </a:ext>
                </a:extLst>
              </a:tr>
              <a:tr h="249399">
                <a:tc>
                  <a:txBody>
                    <a:bodyPr/>
                    <a:lstStyle/>
                    <a:p>
                      <a:pPr algn="l" fontAlgn="b"/>
                      <a:r>
                        <a:rPr lang="en-US" sz="1100" b="0" i="0" u="none" strike="noStrike">
                          <a:solidFill>
                            <a:srgbClr val="000000"/>
                          </a:solidFill>
                          <a:effectLst/>
                          <a:latin typeface="Calibri" panose="020F0502020204030204" pitchFamily="34" charset="0"/>
                        </a:rPr>
                        <a:t>Gen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panose="020F0502020204030204" pitchFamily="34" charset="0"/>
                        </a:rPr>
                        <a:t>2.58%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2.79%</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2.91%</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3.42%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3.58%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3.73%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3.87%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5522527"/>
                  </a:ext>
                </a:extLst>
              </a:tr>
              <a:tr h="249399">
                <a:tc>
                  <a:txBody>
                    <a:bodyPr/>
                    <a:lstStyle/>
                    <a:p>
                      <a:pPr algn="l" fontAlgn="b"/>
                      <a:r>
                        <a:rPr lang="en-US" sz="1100" b="0" i="0" u="none" strike="noStrike">
                          <a:solidFill>
                            <a:srgbClr val="000000"/>
                          </a:solidFill>
                          <a:effectLst/>
                          <a:latin typeface="Calibri" panose="020F0502020204030204" pitchFamily="34" charset="0"/>
                        </a:rPr>
                        <a:t>Load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panose="020F0502020204030204" pitchFamily="34" charset="0"/>
                        </a:rPr>
                        <a:t>16.67%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18.04%</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19.06%</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19.90%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20.82%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21.68%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22.48%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3965594"/>
                  </a:ext>
                </a:extLst>
              </a:tr>
              <a:tr h="249399">
                <a:tc>
                  <a:txBody>
                    <a:bodyPr/>
                    <a:lstStyle/>
                    <a:p>
                      <a:pPr algn="l" fontAlgn="b"/>
                      <a:r>
                        <a:rPr lang="en-US" sz="1100" b="0" i="0" u="none" strike="noStrike">
                          <a:solidFill>
                            <a:srgbClr val="000000"/>
                          </a:solidFill>
                          <a:effectLst/>
                          <a:latin typeface="Calibri" panose="020F0502020204030204" pitchFamily="34" charset="0"/>
                        </a:rPr>
                        <a:t>Load and Gen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panose="020F0502020204030204" pitchFamily="34" charset="0"/>
                        </a:rPr>
                        <a:t>11.83%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12.81%</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14.13%</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14.84%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15.89%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24.53%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25.43%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72064407"/>
                  </a:ext>
                </a:extLst>
              </a:tr>
              <a:tr h="249399">
                <a:tc>
                  <a:txBody>
                    <a:bodyPr/>
                    <a:lstStyle/>
                    <a:p>
                      <a:pPr algn="l" fontAlgn="b"/>
                      <a:r>
                        <a:rPr lang="en-US" sz="1100" b="0" i="0" u="none" strike="noStrike" dirty="0">
                          <a:solidFill>
                            <a:srgbClr val="000000"/>
                          </a:solidFill>
                          <a:effectLst/>
                          <a:latin typeface="Calibri" panose="020F0502020204030204" pitchFamily="34" charset="0"/>
                        </a:rPr>
                        <a:t>Trader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panose="020F0502020204030204" pitchFamily="34" charset="0"/>
                        </a:rPr>
                        <a:t>21.65%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24.36%</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25.42%</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26.54%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27.76%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28.92%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29.97%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5338608"/>
                  </a:ext>
                </a:extLst>
              </a:tr>
              <a:tr h="261869">
                <a:tc>
                  <a:txBody>
                    <a:bodyPr/>
                    <a:lstStyle/>
                    <a:p>
                      <a:pPr algn="l" fontAlgn="b"/>
                      <a:r>
                        <a:rPr lang="en-US" sz="1100" b="0" i="0" u="none" strike="noStrike">
                          <a:solidFill>
                            <a:srgbClr val="000000"/>
                          </a:solidFill>
                          <a:effectLst/>
                          <a:latin typeface="Calibri" panose="020F0502020204030204" pitchFamily="34" charset="0"/>
                        </a:rPr>
                        <a:t>CRRAH Only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panose="020F0502020204030204" pitchFamily="34" charset="0"/>
                        </a:rPr>
                        <a:t>47.28%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42.01%</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38.48%</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35.29%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31.95%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21.14%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18.26%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1647949"/>
                  </a:ext>
                </a:extLst>
              </a:tr>
              <a:tr h="261869">
                <a:tc>
                  <a:txBody>
                    <a:bodyPr/>
                    <a:lstStyle/>
                    <a:p>
                      <a:pPr algn="l" fontAlgn="b"/>
                      <a:r>
                        <a:rPr lang="en-US" sz="1100" b="1" i="0" u="none" strike="noStrike">
                          <a:solidFill>
                            <a:srgbClr val="000000"/>
                          </a:solidFill>
                          <a:effectLst/>
                          <a:latin typeface="Calibri" panose="020F0502020204030204" pitchFamily="34" charset="0"/>
                        </a:rPr>
                        <a:t>Total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dirty="0">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dirty="0">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3103667598"/>
                  </a:ext>
                </a:extLst>
              </a:tr>
              <a:tr h="249399">
                <a:tc>
                  <a:txBody>
                    <a:bodyPr/>
                    <a:lstStyle/>
                    <a:p>
                      <a:pPr algn="l" fontAlgn="b"/>
                      <a:r>
                        <a:rPr lang="en-US" sz="1100" b="1" i="0" u="none" strike="noStrike">
                          <a:solidFill>
                            <a:srgbClr val="000000"/>
                          </a:solidFill>
                          <a:effectLst/>
                          <a:latin typeface="Calibri" panose="020F0502020204030204" pitchFamily="34" charset="0"/>
                        </a:rPr>
                        <a:t>MMATOT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0000"/>
                          </a:solidFill>
                          <a:effectLst/>
                          <a:latin typeface="Calibri" panose="020F0502020204030204" pitchFamily="34" charset="0"/>
                        </a:rPr>
                        <a:t>222,159,396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0000"/>
                          </a:solidFill>
                          <a:effectLst/>
                          <a:latin typeface="Calibri" panose="020F0502020204030204" pitchFamily="34" charset="0"/>
                        </a:rPr>
                        <a:t>205,270,370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0000"/>
                          </a:solidFill>
                          <a:effectLst/>
                          <a:latin typeface="Calibri" panose="020F0502020204030204" pitchFamily="34" charset="0"/>
                        </a:rPr>
                        <a:t>196,731,372</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0000"/>
                          </a:solidFill>
                          <a:effectLst/>
                          <a:latin typeface="Calibri" panose="020F0502020204030204" pitchFamily="34" charset="0"/>
                        </a:rPr>
                        <a:t>188,397,997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dirty="0">
                          <a:solidFill>
                            <a:srgbClr val="000000"/>
                          </a:solidFill>
                          <a:effectLst/>
                          <a:latin typeface="Calibri" panose="020F0502020204030204" pitchFamily="34" charset="0"/>
                        </a:rPr>
                        <a:t>180,151,515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0000"/>
                          </a:solidFill>
                          <a:effectLst/>
                          <a:latin typeface="Calibri" panose="020F0502020204030204" pitchFamily="34" charset="0"/>
                        </a:rPr>
                        <a:t>172,941,685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dirty="0">
                          <a:solidFill>
                            <a:srgbClr val="000000"/>
                          </a:solidFill>
                          <a:effectLst/>
                          <a:latin typeface="Calibri" panose="020F0502020204030204" pitchFamily="34" charset="0"/>
                        </a:rPr>
                        <a:t>166,848,476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52680358"/>
                  </a:ext>
                </a:extLst>
              </a:tr>
            </a:tbl>
          </a:graphicData>
        </a:graphic>
      </p:graphicFrame>
      <p:graphicFrame>
        <p:nvGraphicFramePr>
          <p:cNvPr id="7" name="Table 6">
            <a:extLst>
              <a:ext uri="{FF2B5EF4-FFF2-40B4-BE49-F238E27FC236}">
                <a16:creationId xmlns:a16="http://schemas.microsoft.com/office/drawing/2014/main" id="{5CB05935-AD20-4DF9-A8A6-26EC0A0B37B2}"/>
              </a:ext>
            </a:extLst>
          </p:cNvPr>
          <p:cNvGraphicFramePr>
            <a:graphicFrameLocks noGrp="1"/>
          </p:cNvGraphicFramePr>
          <p:nvPr>
            <p:extLst>
              <p:ext uri="{D42A27DB-BD31-4B8C-83A1-F6EECF244321}">
                <p14:modId xmlns:p14="http://schemas.microsoft.com/office/powerpoint/2010/main" val="226022046"/>
              </p:ext>
            </p:extLst>
          </p:nvPr>
        </p:nvGraphicFramePr>
        <p:xfrm>
          <a:off x="304800" y="3581400"/>
          <a:ext cx="8534400" cy="2599010"/>
        </p:xfrm>
        <a:graphic>
          <a:graphicData uri="http://schemas.openxmlformats.org/drawingml/2006/table">
            <a:tbl>
              <a:tblPr/>
              <a:tblGrid>
                <a:gridCol w="1111377">
                  <a:extLst>
                    <a:ext uri="{9D8B030D-6E8A-4147-A177-3AD203B41FA5}">
                      <a16:colId xmlns:a16="http://schemas.microsoft.com/office/drawing/2014/main" val="2800215455"/>
                    </a:ext>
                  </a:extLst>
                </a:gridCol>
                <a:gridCol w="941727">
                  <a:extLst>
                    <a:ext uri="{9D8B030D-6E8A-4147-A177-3AD203B41FA5}">
                      <a16:colId xmlns:a16="http://schemas.microsoft.com/office/drawing/2014/main" val="17261726"/>
                    </a:ext>
                  </a:extLst>
                </a:gridCol>
                <a:gridCol w="1204856">
                  <a:extLst>
                    <a:ext uri="{9D8B030D-6E8A-4147-A177-3AD203B41FA5}">
                      <a16:colId xmlns:a16="http://schemas.microsoft.com/office/drawing/2014/main" val="1626212435"/>
                    </a:ext>
                  </a:extLst>
                </a:gridCol>
                <a:gridCol w="1111377">
                  <a:extLst>
                    <a:ext uri="{9D8B030D-6E8A-4147-A177-3AD203B41FA5}">
                      <a16:colId xmlns:a16="http://schemas.microsoft.com/office/drawing/2014/main" val="3553446159"/>
                    </a:ext>
                  </a:extLst>
                </a:gridCol>
                <a:gridCol w="1080217">
                  <a:extLst>
                    <a:ext uri="{9D8B030D-6E8A-4147-A177-3AD203B41FA5}">
                      <a16:colId xmlns:a16="http://schemas.microsoft.com/office/drawing/2014/main" val="2178318843"/>
                    </a:ext>
                  </a:extLst>
                </a:gridCol>
                <a:gridCol w="1028282">
                  <a:extLst>
                    <a:ext uri="{9D8B030D-6E8A-4147-A177-3AD203B41FA5}">
                      <a16:colId xmlns:a16="http://schemas.microsoft.com/office/drawing/2014/main" val="1361649546"/>
                    </a:ext>
                  </a:extLst>
                </a:gridCol>
                <a:gridCol w="1028282">
                  <a:extLst>
                    <a:ext uri="{9D8B030D-6E8A-4147-A177-3AD203B41FA5}">
                      <a16:colId xmlns:a16="http://schemas.microsoft.com/office/drawing/2014/main" val="1557755432"/>
                    </a:ext>
                  </a:extLst>
                </a:gridCol>
                <a:gridCol w="1028282">
                  <a:extLst>
                    <a:ext uri="{9D8B030D-6E8A-4147-A177-3AD203B41FA5}">
                      <a16:colId xmlns:a16="http://schemas.microsoft.com/office/drawing/2014/main" val="456908308"/>
                    </a:ext>
                  </a:extLst>
                </a:gridCol>
              </a:tblGrid>
              <a:tr h="301334">
                <a:tc gridSpan="8">
                  <a:txBody>
                    <a:bodyPr/>
                    <a:lstStyle/>
                    <a:p>
                      <a:pPr algn="ctr" rtl="0" fontAlgn="b"/>
                      <a:r>
                        <a:rPr lang="en-US" sz="1200" b="1" i="0" u="none" strike="noStrike" dirty="0">
                          <a:solidFill>
                            <a:srgbClr val="FFFFFF"/>
                          </a:solidFill>
                          <a:effectLst/>
                          <a:latin typeface="Segoe UI" panose="020B0502040204020203" pitchFamily="34" charset="0"/>
                        </a:rPr>
                        <a:t>Counter Party Level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432696"/>
                  </a:ext>
                </a:extLst>
              </a:tr>
              <a:tr h="263668">
                <a:tc gridSpan="8">
                  <a:txBody>
                    <a:bodyPr/>
                    <a:lstStyle/>
                    <a:p>
                      <a:pPr algn="ctr" fontAlgn="b"/>
                      <a:r>
                        <a:rPr lang="en-US" sz="1000" b="1" i="0" u="none" strike="noStrike" dirty="0">
                          <a:solidFill>
                            <a:srgbClr val="FFFFFF"/>
                          </a:solidFill>
                          <a:effectLst/>
                          <a:latin typeface="Segoe UI" panose="020B0502040204020203" pitchFamily="34" charset="0"/>
                        </a:rPr>
                        <a:t>August 2021 UDAOPT &amp; UDAOBL Adjustment</a:t>
                      </a:r>
                    </a:p>
                  </a:txBody>
                  <a:tcPr marL="9525" marR="9525" marT="952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4004176"/>
                  </a:ext>
                </a:extLst>
              </a:tr>
              <a:tr h="251112">
                <a:tc>
                  <a:txBody>
                    <a:bodyPr/>
                    <a:lstStyle/>
                    <a:p>
                      <a:pPr algn="l" fontAlgn="b"/>
                      <a:r>
                        <a:rPr lang="en-US" sz="1100" b="1" i="0" u="none" strike="noStrike">
                          <a:solidFill>
                            <a:srgbClr val="000000"/>
                          </a:solidFill>
                          <a:effectLst/>
                          <a:latin typeface="Calibri" panose="020F0502020204030204" pitchFamily="34" charset="0"/>
                        </a:rPr>
                        <a:t>Segment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Original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Remove Auctions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90 Percent adj.</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80 Percent adj.</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dirty="0">
                          <a:solidFill>
                            <a:srgbClr val="000000"/>
                          </a:solidFill>
                          <a:effectLst/>
                          <a:latin typeface="Calibri" panose="020F0502020204030204" pitchFamily="34" charset="0"/>
                        </a:rPr>
                        <a:t>70 Percent adj.</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dirty="0">
                          <a:solidFill>
                            <a:srgbClr val="000000"/>
                          </a:solidFill>
                          <a:effectLst/>
                          <a:latin typeface="Calibri" panose="020F0502020204030204" pitchFamily="34" charset="0"/>
                        </a:rPr>
                        <a:t>60 Percent adj.</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dirty="0">
                          <a:solidFill>
                            <a:srgbClr val="000000"/>
                          </a:solidFill>
                          <a:effectLst/>
                          <a:latin typeface="Calibri" panose="020F0502020204030204" pitchFamily="34" charset="0"/>
                        </a:rPr>
                        <a:t>50 Percent adj.</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1195887416"/>
                  </a:ext>
                </a:extLst>
              </a:tr>
              <a:tr h="251112">
                <a:tc>
                  <a:txBody>
                    <a:bodyPr/>
                    <a:lstStyle/>
                    <a:p>
                      <a:pPr algn="l" fontAlgn="b"/>
                      <a:r>
                        <a:rPr lang="en-US" sz="1100" b="0" i="0" u="none" strike="noStrike" dirty="0">
                          <a:solidFill>
                            <a:srgbClr val="000000"/>
                          </a:solidFill>
                          <a:effectLst/>
                          <a:latin typeface="Calibri" panose="020F0502020204030204" pitchFamily="34" charset="0"/>
                        </a:rPr>
                        <a:t>Gen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3.52%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3.14%</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3.09%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3.05%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2.99%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2.91%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5496953"/>
                  </a:ext>
                </a:extLst>
              </a:tr>
              <a:tr h="251112">
                <a:tc>
                  <a:txBody>
                    <a:bodyPr/>
                    <a:lstStyle/>
                    <a:p>
                      <a:pPr algn="l" fontAlgn="b"/>
                      <a:r>
                        <a:rPr lang="en-US" sz="1100" b="0" i="0" u="none" strike="noStrike">
                          <a:solidFill>
                            <a:srgbClr val="000000"/>
                          </a:solidFill>
                          <a:effectLst/>
                          <a:latin typeface="Calibri" panose="020F0502020204030204" pitchFamily="34" charset="0"/>
                        </a:rPr>
                        <a:t>Load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6.39%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6.91%</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7.20%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7.52%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7.87%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8.49%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5842840"/>
                  </a:ext>
                </a:extLst>
              </a:tr>
              <a:tr h="251112">
                <a:tc>
                  <a:txBody>
                    <a:bodyPr/>
                    <a:lstStyle/>
                    <a:p>
                      <a:pPr algn="l" fontAlgn="b"/>
                      <a:r>
                        <a:rPr lang="en-US" sz="1100" b="0" i="0" u="none" strike="noStrike">
                          <a:solidFill>
                            <a:srgbClr val="000000"/>
                          </a:solidFill>
                          <a:effectLst/>
                          <a:latin typeface="Calibri" panose="020F0502020204030204" pitchFamily="34" charset="0"/>
                        </a:rPr>
                        <a:t>Load and Gen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47.01%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50.64%</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51.39%</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52.22%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53.14%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54.43%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56.12%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9189246"/>
                  </a:ext>
                </a:extLst>
              </a:tr>
              <a:tr h="251112">
                <a:tc>
                  <a:txBody>
                    <a:bodyPr/>
                    <a:lstStyle/>
                    <a:p>
                      <a:pPr algn="l" fontAlgn="b"/>
                      <a:r>
                        <a:rPr lang="en-US" sz="1100" b="0" i="0" u="none" strike="noStrike" dirty="0">
                          <a:solidFill>
                            <a:srgbClr val="000000"/>
                          </a:solidFill>
                          <a:effectLst/>
                          <a:latin typeface="Calibri" panose="020F0502020204030204" pitchFamily="34" charset="0"/>
                        </a:rPr>
                        <a:t>Trader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38.59%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34.82%</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34.11%</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33.30%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32.41%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31.23%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29.75%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45210883"/>
                  </a:ext>
                </a:extLst>
              </a:tr>
              <a:tr h="263668">
                <a:tc>
                  <a:txBody>
                    <a:bodyPr/>
                    <a:lstStyle/>
                    <a:p>
                      <a:pPr algn="l" fontAlgn="b"/>
                      <a:r>
                        <a:rPr lang="en-US" sz="1100" b="0" i="0" u="none" strike="noStrike">
                          <a:solidFill>
                            <a:srgbClr val="000000"/>
                          </a:solidFill>
                          <a:effectLst/>
                          <a:latin typeface="Calibri" panose="020F0502020204030204" pitchFamily="34" charset="0"/>
                        </a:rPr>
                        <a:t>CRRAH Only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4.49%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4.42%</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4.15%</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3.53%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2.72%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54492861"/>
                  </a:ext>
                </a:extLst>
              </a:tr>
              <a:tr h="263668">
                <a:tc>
                  <a:txBody>
                    <a:bodyPr/>
                    <a:lstStyle/>
                    <a:p>
                      <a:pPr algn="l" fontAlgn="b"/>
                      <a:r>
                        <a:rPr lang="en-US" sz="1100" b="1" i="0" u="none" strike="noStrike">
                          <a:solidFill>
                            <a:srgbClr val="000000"/>
                          </a:solidFill>
                          <a:effectLst/>
                          <a:latin typeface="Calibri" panose="020F0502020204030204" pitchFamily="34" charset="0"/>
                        </a:rPr>
                        <a:t>Total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dirty="0">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dirty="0">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3687788006"/>
                  </a:ext>
                </a:extLst>
              </a:tr>
              <a:tr h="251112">
                <a:tc>
                  <a:txBody>
                    <a:bodyPr/>
                    <a:lstStyle/>
                    <a:p>
                      <a:pPr algn="l" fontAlgn="b"/>
                      <a:r>
                        <a:rPr lang="en-US" sz="1100" b="1" i="0" u="none" strike="noStrike">
                          <a:solidFill>
                            <a:srgbClr val="000000"/>
                          </a:solidFill>
                          <a:effectLst/>
                          <a:latin typeface="Calibri" panose="020F0502020204030204" pitchFamily="34" charset="0"/>
                        </a:rPr>
                        <a:t>MMATOT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0000"/>
                          </a:solidFill>
                          <a:effectLst/>
                          <a:latin typeface="Calibri" panose="020F0502020204030204" pitchFamily="34" charset="0"/>
                        </a:rPr>
                        <a:t>222,159,396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0000"/>
                          </a:solidFill>
                          <a:effectLst/>
                          <a:latin typeface="Calibri" panose="020F0502020204030204" pitchFamily="34" charset="0"/>
                        </a:rPr>
                        <a:t>205,270,370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0000"/>
                          </a:solidFill>
                          <a:effectLst/>
                          <a:latin typeface="Calibri" panose="020F0502020204030204" pitchFamily="34" charset="0"/>
                        </a:rPr>
                        <a:t>196,731,372</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0000"/>
                          </a:solidFill>
                          <a:effectLst/>
                          <a:latin typeface="Calibri" panose="020F0502020204030204" pitchFamily="34" charset="0"/>
                        </a:rPr>
                        <a:t>188,397,997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dirty="0">
                          <a:solidFill>
                            <a:srgbClr val="000000"/>
                          </a:solidFill>
                          <a:effectLst/>
                          <a:latin typeface="Calibri" panose="020F0502020204030204" pitchFamily="34" charset="0"/>
                        </a:rPr>
                        <a:t>180,151,515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dirty="0">
                          <a:solidFill>
                            <a:srgbClr val="000000"/>
                          </a:solidFill>
                          <a:effectLst/>
                          <a:latin typeface="Calibri" panose="020F0502020204030204" pitchFamily="34" charset="0"/>
                        </a:rPr>
                        <a:t>172,941,685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dirty="0">
                          <a:solidFill>
                            <a:srgbClr val="000000"/>
                          </a:solidFill>
                          <a:effectLst/>
                          <a:latin typeface="Calibri" panose="020F0502020204030204" pitchFamily="34" charset="0"/>
                        </a:rPr>
                        <a:t>166,848,476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50720170"/>
                  </a:ext>
                </a:extLst>
              </a:tr>
            </a:tbl>
          </a:graphicData>
        </a:graphic>
      </p:graphicFrame>
    </p:spTree>
    <p:extLst>
      <p:ext uri="{BB962C8B-B14F-4D97-AF65-F5344CB8AC3E}">
        <p14:creationId xmlns:p14="http://schemas.microsoft.com/office/powerpoint/2010/main" val="23142774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717E3-AC85-4194-94FC-39E72BDB27D3}"/>
              </a:ext>
            </a:extLst>
          </p:cNvPr>
          <p:cNvSpPr>
            <a:spLocks noGrp="1"/>
          </p:cNvSpPr>
          <p:nvPr>
            <p:ph type="title"/>
          </p:nvPr>
        </p:nvSpPr>
        <p:spPr/>
        <p:txBody>
          <a:bodyPr/>
          <a:lstStyle/>
          <a:p>
            <a:r>
              <a:rPr lang="en-US" dirty="0"/>
              <a:t>Formula Change NP 9.19.1 Option 2</a:t>
            </a:r>
          </a:p>
        </p:txBody>
      </p:sp>
      <p:sp>
        <p:nvSpPr>
          <p:cNvPr id="4" name="Slide Number Placeholder 3">
            <a:extLst>
              <a:ext uri="{FF2B5EF4-FFF2-40B4-BE49-F238E27FC236}">
                <a16:creationId xmlns:a16="http://schemas.microsoft.com/office/drawing/2014/main" id="{345D49AD-8ED0-465A-A543-57E76B683778}"/>
              </a:ext>
            </a:extLst>
          </p:cNvPr>
          <p:cNvSpPr>
            <a:spLocks noGrp="1"/>
          </p:cNvSpPr>
          <p:nvPr>
            <p:ph type="sldNum" sz="quarter" idx="4"/>
          </p:nvPr>
        </p:nvSpPr>
        <p:spPr/>
        <p:txBody>
          <a:bodyPr/>
          <a:lstStyle/>
          <a:p>
            <a:fld id="{1D93BD3E-1E9A-4970-A6F7-E7AC52762E0C}" type="slidenum">
              <a:rPr lang="en-US" smtClean="0"/>
              <a:pPr/>
              <a:t>11</a:t>
            </a:fld>
            <a:endParaRPr lang="en-US" dirty="0"/>
          </a:p>
        </p:txBody>
      </p:sp>
      <p:pic>
        <p:nvPicPr>
          <p:cNvPr id="6" name="Picture 5">
            <a:extLst>
              <a:ext uri="{FF2B5EF4-FFF2-40B4-BE49-F238E27FC236}">
                <a16:creationId xmlns:a16="http://schemas.microsoft.com/office/drawing/2014/main" id="{BC8B47BC-31BE-4C59-AB55-CB8FF784536A}"/>
              </a:ext>
            </a:extLst>
          </p:cNvPr>
          <p:cNvPicPr>
            <a:picLocks noChangeAspect="1"/>
          </p:cNvPicPr>
          <p:nvPr/>
        </p:nvPicPr>
        <p:blipFill rotWithShape="1">
          <a:blip r:embed="rId2"/>
          <a:srcRect l="18333" t="23821" r="16667" b="11501"/>
          <a:stretch/>
        </p:blipFill>
        <p:spPr>
          <a:xfrm>
            <a:off x="990600" y="1386682"/>
            <a:ext cx="6906188" cy="3718718"/>
          </a:xfrm>
          <a:prstGeom prst="rect">
            <a:avLst/>
          </a:prstGeom>
        </p:spPr>
      </p:pic>
      <p:pic>
        <p:nvPicPr>
          <p:cNvPr id="5" name="Picture 4">
            <a:extLst>
              <a:ext uri="{FF2B5EF4-FFF2-40B4-BE49-F238E27FC236}">
                <a16:creationId xmlns:a16="http://schemas.microsoft.com/office/drawing/2014/main" id="{19B605EF-5106-4C11-A2B0-F1AE37DEA7BC}"/>
              </a:ext>
            </a:extLst>
          </p:cNvPr>
          <p:cNvPicPr>
            <a:picLocks noChangeAspect="1"/>
          </p:cNvPicPr>
          <p:nvPr/>
        </p:nvPicPr>
        <p:blipFill>
          <a:blip r:embed="rId3"/>
          <a:stretch>
            <a:fillRect/>
          </a:stretch>
        </p:blipFill>
        <p:spPr>
          <a:xfrm>
            <a:off x="2228850" y="5105400"/>
            <a:ext cx="2038350" cy="400121"/>
          </a:xfrm>
          <a:prstGeom prst="rect">
            <a:avLst/>
          </a:prstGeom>
        </p:spPr>
      </p:pic>
    </p:spTree>
    <p:extLst>
      <p:ext uri="{BB962C8B-B14F-4D97-AF65-F5344CB8AC3E}">
        <p14:creationId xmlns:p14="http://schemas.microsoft.com/office/powerpoint/2010/main" val="37436231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0D54D-A45D-4DCD-88F6-8478512B0A75}"/>
              </a:ext>
            </a:extLst>
          </p:cNvPr>
          <p:cNvSpPr>
            <a:spLocks noGrp="1"/>
          </p:cNvSpPr>
          <p:nvPr>
            <p:ph type="title"/>
          </p:nvPr>
        </p:nvSpPr>
        <p:spPr/>
        <p:txBody>
          <a:bodyPr/>
          <a:lstStyle/>
          <a:p>
            <a:r>
              <a:rPr lang="en-US" dirty="0"/>
              <a:t>Formula Change NP 9.19.1 Option 2</a:t>
            </a:r>
          </a:p>
        </p:txBody>
      </p:sp>
      <p:sp>
        <p:nvSpPr>
          <p:cNvPr id="4" name="Slide Number Placeholder 3">
            <a:extLst>
              <a:ext uri="{FF2B5EF4-FFF2-40B4-BE49-F238E27FC236}">
                <a16:creationId xmlns:a16="http://schemas.microsoft.com/office/drawing/2014/main" id="{EB63942F-4F3F-4EA0-B76C-422497D7B6EE}"/>
              </a:ext>
            </a:extLst>
          </p:cNvPr>
          <p:cNvSpPr>
            <a:spLocks noGrp="1"/>
          </p:cNvSpPr>
          <p:nvPr>
            <p:ph type="sldNum" sz="quarter" idx="4"/>
          </p:nvPr>
        </p:nvSpPr>
        <p:spPr/>
        <p:txBody>
          <a:bodyPr/>
          <a:lstStyle/>
          <a:p>
            <a:fld id="{1D93BD3E-1E9A-4970-A6F7-E7AC52762E0C}" type="slidenum">
              <a:rPr lang="en-US" smtClean="0"/>
              <a:pPr/>
              <a:t>12</a:t>
            </a:fld>
            <a:endParaRPr lang="en-US" dirty="0"/>
          </a:p>
        </p:txBody>
      </p:sp>
      <p:pic>
        <p:nvPicPr>
          <p:cNvPr id="5" name="Picture 4">
            <a:extLst>
              <a:ext uri="{FF2B5EF4-FFF2-40B4-BE49-F238E27FC236}">
                <a16:creationId xmlns:a16="http://schemas.microsoft.com/office/drawing/2014/main" id="{82711A35-0262-4375-A620-E57CCA92505F}"/>
              </a:ext>
            </a:extLst>
          </p:cNvPr>
          <p:cNvPicPr>
            <a:picLocks noChangeAspect="1"/>
          </p:cNvPicPr>
          <p:nvPr/>
        </p:nvPicPr>
        <p:blipFill>
          <a:blip r:embed="rId2"/>
          <a:stretch>
            <a:fillRect/>
          </a:stretch>
        </p:blipFill>
        <p:spPr>
          <a:xfrm>
            <a:off x="2057400" y="685799"/>
            <a:ext cx="5410200" cy="5723835"/>
          </a:xfrm>
          <a:prstGeom prst="rect">
            <a:avLst/>
          </a:prstGeom>
        </p:spPr>
      </p:pic>
    </p:spTree>
    <p:extLst>
      <p:ext uri="{BB962C8B-B14F-4D97-AF65-F5344CB8AC3E}">
        <p14:creationId xmlns:p14="http://schemas.microsoft.com/office/powerpoint/2010/main" val="41663423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BC5F4-AFB7-49ED-911F-FA11EAC4B0B2}"/>
              </a:ext>
            </a:extLst>
          </p:cNvPr>
          <p:cNvSpPr>
            <a:spLocks noGrp="1"/>
          </p:cNvSpPr>
          <p:nvPr>
            <p:ph type="title"/>
          </p:nvPr>
        </p:nvSpPr>
        <p:spPr>
          <a:xfrm>
            <a:off x="381000" y="243682"/>
            <a:ext cx="8686800" cy="1143000"/>
          </a:xfrm>
        </p:spPr>
        <p:txBody>
          <a:bodyPr/>
          <a:lstStyle/>
          <a:p>
            <a:r>
              <a:rPr lang="en-US" dirty="0"/>
              <a:t>Jan- 50%, 60%, 70%, 80% &amp; 90% Scalar Scenarios</a:t>
            </a:r>
          </a:p>
        </p:txBody>
      </p:sp>
      <p:sp>
        <p:nvSpPr>
          <p:cNvPr id="4" name="Slide Number Placeholder 3">
            <a:extLst>
              <a:ext uri="{FF2B5EF4-FFF2-40B4-BE49-F238E27FC236}">
                <a16:creationId xmlns:a16="http://schemas.microsoft.com/office/drawing/2014/main" id="{1E0A3987-B238-4B82-8DE1-26A383729616}"/>
              </a:ext>
            </a:extLst>
          </p:cNvPr>
          <p:cNvSpPr>
            <a:spLocks noGrp="1"/>
          </p:cNvSpPr>
          <p:nvPr>
            <p:ph type="sldNum" sz="quarter" idx="4"/>
          </p:nvPr>
        </p:nvSpPr>
        <p:spPr/>
        <p:txBody>
          <a:bodyPr/>
          <a:lstStyle/>
          <a:p>
            <a:fld id="{1D93BD3E-1E9A-4970-A6F7-E7AC52762E0C}" type="slidenum">
              <a:rPr lang="en-US" smtClean="0"/>
              <a:pPr/>
              <a:t>13</a:t>
            </a:fld>
            <a:endParaRPr lang="en-US" dirty="0"/>
          </a:p>
        </p:txBody>
      </p:sp>
      <p:graphicFrame>
        <p:nvGraphicFramePr>
          <p:cNvPr id="6" name="Table 5">
            <a:extLst>
              <a:ext uri="{FF2B5EF4-FFF2-40B4-BE49-F238E27FC236}">
                <a16:creationId xmlns:a16="http://schemas.microsoft.com/office/drawing/2014/main" id="{0643306A-7955-482E-A113-203EC353283C}"/>
              </a:ext>
            </a:extLst>
          </p:cNvPr>
          <p:cNvGraphicFramePr>
            <a:graphicFrameLocks noGrp="1"/>
          </p:cNvGraphicFramePr>
          <p:nvPr>
            <p:extLst>
              <p:ext uri="{D42A27DB-BD31-4B8C-83A1-F6EECF244321}">
                <p14:modId xmlns:p14="http://schemas.microsoft.com/office/powerpoint/2010/main" val="3649011250"/>
              </p:ext>
            </p:extLst>
          </p:nvPr>
        </p:nvGraphicFramePr>
        <p:xfrm>
          <a:off x="304800" y="847724"/>
          <a:ext cx="8534401" cy="2581279"/>
        </p:xfrm>
        <a:graphic>
          <a:graphicData uri="http://schemas.openxmlformats.org/drawingml/2006/table">
            <a:tbl>
              <a:tblPr/>
              <a:tblGrid>
                <a:gridCol w="947880">
                  <a:extLst>
                    <a:ext uri="{9D8B030D-6E8A-4147-A177-3AD203B41FA5}">
                      <a16:colId xmlns:a16="http://schemas.microsoft.com/office/drawing/2014/main" val="1997402715"/>
                    </a:ext>
                  </a:extLst>
                </a:gridCol>
                <a:gridCol w="947880">
                  <a:extLst>
                    <a:ext uri="{9D8B030D-6E8A-4147-A177-3AD203B41FA5}">
                      <a16:colId xmlns:a16="http://schemas.microsoft.com/office/drawing/2014/main" val="2334988340"/>
                    </a:ext>
                  </a:extLst>
                </a:gridCol>
                <a:gridCol w="1212728">
                  <a:extLst>
                    <a:ext uri="{9D8B030D-6E8A-4147-A177-3AD203B41FA5}">
                      <a16:colId xmlns:a16="http://schemas.microsoft.com/office/drawing/2014/main" val="3179567555"/>
                    </a:ext>
                  </a:extLst>
                </a:gridCol>
                <a:gridCol w="1035001">
                  <a:extLst>
                    <a:ext uri="{9D8B030D-6E8A-4147-A177-3AD203B41FA5}">
                      <a16:colId xmlns:a16="http://schemas.microsoft.com/office/drawing/2014/main" val="3623109380"/>
                    </a:ext>
                  </a:extLst>
                </a:gridCol>
                <a:gridCol w="1035001">
                  <a:extLst>
                    <a:ext uri="{9D8B030D-6E8A-4147-A177-3AD203B41FA5}">
                      <a16:colId xmlns:a16="http://schemas.microsoft.com/office/drawing/2014/main" val="1077059619"/>
                    </a:ext>
                  </a:extLst>
                </a:gridCol>
                <a:gridCol w="1118637">
                  <a:extLst>
                    <a:ext uri="{9D8B030D-6E8A-4147-A177-3AD203B41FA5}">
                      <a16:colId xmlns:a16="http://schemas.microsoft.com/office/drawing/2014/main" val="2333600157"/>
                    </a:ext>
                  </a:extLst>
                </a:gridCol>
                <a:gridCol w="1118637">
                  <a:extLst>
                    <a:ext uri="{9D8B030D-6E8A-4147-A177-3AD203B41FA5}">
                      <a16:colId xmlns:a16="http://schemas.microsoft.com/office/drawing/2014/main" val="4247160801"/>
                    </a:ext>
                  </a:extLst>
                </a:gridCol>
                <a:gridCol w="1118637">
                  <a:extLst>
                    <a:ext uri="{9D8B030D-6E8A-4147-A177-3AD203B41FA5}">
                      <a16:colId xmlns:a16="http://schemas.microsoft.com/office/drawing/2014/main" val="856146648"/>
                    </a:ext>
                  </a:extLst>
                </a:gridCol>
              </a:tblGrid>
              <a:tr h="299278">
                <a:tc gridSpan="8">
                  <a:txBody>
                    <a:bodyPr/>
                    <a:lstStyle/>
                    <a:p>
                      <a:pPr algn="ctr" rtl="0" fontAlgn="b"/>
                      <a:r>
                        <a:rPr lang="en-US" sz="1200" b="1" i="0" u="none" strike="noStrike" dirty="0">
                          <a:solidFill>
                            <a:srgbClr val="FFFFFF"/>
                          </a:solidFill>
                          <a:effectLst/>
                          <a:latin typeface="Segoe UI" panose="020B0502040204020203" pitchFamily="34" charset="0"/>
                        </a:rPr>
                        <a:t>QSE/CRRAH Level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47679975"/>
                  </a:ext>
                </a:extLst>
              </a:tr>
              <a:tr h="261869">
                <a:tc gridSpan="8">
                  <a:txBody>
                    <a:bodyPr/>
                    <a:lstStyle/>
                    <a:p>
                      <a:pPr algn="ctr" fontAlgn="b"/>
                      <a:r>
                        <a:rPr lang="en-US" sz="1000" b="1" i="0" u="none" strike="noStrike" dirty="0">
                          <a:solidFill>
                            <a:srgbClr val="FFFFFF"/>
                          </a:solidFill>
                          <a:effectLst/>
                          <a:latin typeface="Segoe UI" panose="020B0502040204020203" pitchFamily="34" charset="0"/>
                        </a:rPr>
                        <a:t>January 2021 UDAOPT, UDAOBL, URTOBL, URTOBLLO Adjustment</a:t>
                      </a:r>
                    </a:p>
                  </a:txBody>
                  <a:tcPr marL="9525" marR="9525" marT="952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63170065"/>
                  </a:ext>
                </a:extLst>
              </a:tr>
              <a:tr h="249399">
                <a:tc>
                  <a:txBody>
                    <a:bodyPr/>
                    <a:lstStyle/>
                    <a:p>
                      <a:pPr algn="l" fontAlgn="b"/>
                      <a:r>
                        <a:rPr lang="en-US" sz="1100" b="1" i="0" u="none" strike="noStrike">
                          <a:solidFill>
                            <a:srgbClr val="000000"/>
                          </a:solidFill>
                          <a:effectLst/>
                          <a:latin typeface="Calibri" panose="020F0502020204030204" pitchFamily="34" charset="0"/>
                        </a:rPr>
                        <a:t>Segment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Original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Remove Auctions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90 Percent adj.</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80 Percent adj.</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70 Percent adj.</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60 Percent adj.</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50 Percent adj.</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1867045242"/>
                  </a:ext>
                </a:extLst>
              </a:tr>
              <a:tr h="249399">
                <a:tc>
                  <a:txBody>
                    <a:bodyPr/>
                    <a:lstStyle/>
                    <a:p>
                      <a:pPr algn="l" fontAlgn="b"/>
                      <a:r>
                        <a:rPr lang="en-US" sz="1100" b="0" i="0" u="none" strike="noStrike" dirty="0">
                          <a:solidFill>
                            <a:srgbClr val="000000"/>
                          </a:solidFill>
                          <a:effectLst/>
                          <a:latin typeface="Calibri" panose="020F0502020204030204" pitchFamily="34" charset="0"/>
                        </a:rPr>
                        <a:t>Gen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2.29%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3.39%</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3.57%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4.51%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4.79%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5522527"/>
                  </a:ext>
                </a:extLst>
              </a:tr>
              <a:tr h="249399">
                <a:tc>
                  <a:txBody>
                    <a:bodyPr/>
                    <a:lstStyle/>
                    <a:p>
                      <a:pPr algn="l" fontAlgn="b"/>
                      <a:r>
                        <a:rPr lang="en-US" sz="1100" b="0" i="0" u="none" strike="noStrike">
                          <a:solidFill>
                            <a:srgbClr val="000000"/>
                          </a:solidFill>
                          <a:effectLst/>
                          <a:latin typeface="Calibri" panose="020F0502020204030204" pitchFamily="34" charset="0"/>
                        </a:rPr>
                        <a:t>Load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13.17%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14.39%</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14.55%</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15.34%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16.28%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17.23%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18.29%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3965594"/>
                  </a:ext>
                </a:extLst>
              </a:tr>
              <a:tr h="249399">
                <a:tc>
                  <a:txBody>
                    <a:bodyPr/>
                    <a:lstStyle/>
                    <a:p>
                      <a:pPr algn="l" fontAlgn="b"/>
                      <a:r>
                        <a:rPr lang="en-US" sz="1100" b="0" i="0" u="none" strike="noStrike">
                          <a:solidFill>
                            <a:srgbClr val="000000"/>
                          </a:solidFill>
                          <a:effectLst/>
                          <a:latin typeface="Calibri" panose="020F0502020204030204" pitchFamily="34" charset="0"/>
                        </a:rPr>
                        <a:t>Load and Gen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9.08%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9.92%</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13.28%</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14.00%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15.60%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16.59%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17.61%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72064407"/>
                  </a:ext>
                </a:extLst>
              </a:tr>
              <a:tr h="249399">
                <a:tc>
                  <a:txBody>
                    <a:bodyPr/>
                    <a:lstStyle/>
                    <a:p>
                      <a:pPr algn="l" fontAlgn="b"/>
                      <a:r>
                        <a:rPr lang="en-US" sz="1100" b="0" i="0" u="none" strike="noStrike">
                          <a:solidFill>
                            <a:srgbClr val="000000"/>
                          </a:solidFill>
                          <a:effectLst/>
                          <a:latin typeface="Calibri" panose="020F0502020204030204" pitchFamily="34" charset="0"/>
                        </a:rPr>
                        <a:t>Trader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24.82%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27.87%</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28.78%</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29.62%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30.52%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31.52%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32.63%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5338608"/>
                  </a:ext>
                </a:extLst>
              </a:tr>
              <a:tr h="261869">
                <a:tc>
                  <a:txBody>
                    <a:bodyPr/>
                    <a:lstStyle/>
                    <a:p>
                      <a:pPr algn="l" fontAlgn="b"/>
                      <a:r>
                        <a:rPr lang="en-US" sz="1100" b="0" i="0" u="none" strike="noStrike">
                          <a:solidFill>
                            <a:srgbClr val="000000"/>
                          </a:solidFill>
                          <a:effectLst/>
                          <a:latin typeface="Calibri" panose="020F0502020204030204" pitchFamily="34" charset="0"/>
                        </a:rPr>
                        <a:t>CRRAH Only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50.65%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45.33%</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40.00%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37.47%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33.33%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30.15%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26.67%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1647949"/>
                  </a:ext>
                </a:extLst>
              </a:tr>
              <a:tr h="261869">
                <a:tc>
                  <a:txBody>
                    <a:bodyPr/>
                    <a:lstStyle/>
                    <a:p>
                      <a:pPr algn="l" fontAlgn="b"/>
                      <a:r>
                        <a:rPr lang="en-US" sz="1100" b="1" i="0" u="none" strike="noStrike">
                          <a:solidFill>
                            <a:srgbClr val="000000"/>
                          </a:solidFill>
                          <a:effectLst/>
                          <a:latin typeface="Calibri" panose="020F0502020204030204" pitchFamily="34" charset="0"/>
                        </a:rPr>
                        <a:t>Total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3103667598"/>
                  </a:ext>
                </a:extLst>
              </a:tr>
              <a:tr h="249399">
                <a:tc>
                  <a:txBody>
                    <a:bodyPr/>
                    <a:lstStyle/>
                    <a:p>
                      <a:pPr algn="l" fontAlgn="b"/>
                      <a:r>
                        <a:rPr lang="en-US" sz="1100" b="1" i="0" u="none" strike="noStrike">
                          <a:solidFill>
                            <a:srgbClr val="000000"/>
                          </a:solidFill>
                          <a:effectLst/>
                          <a:latin typeface="Calibri" panose="020F0502020204030204" pitchFamily="34" charset="0"/>
                        </a:rPr>
                        <a:t>MMATOT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0000"/>
                          </a:solidFill>
                          <a:effectLst/>
                          <a:latin typeface="Calibri" panose="020F0502020204030204" pitchFamily="34" charset="0"/>
                        </a:rPr>
                        <a:t>218,577,111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0000"/>
                          </a:solidFill>
                          <a:effectLst/>
                          <a:latin typeface="Calibri" panose="020F0502020204030204" pitchFamily="34" charset="0"/>
                        </a:rPr>
                        <a:t>200,056,047</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0000"/>
                          </a:solidFill>
                          <a:effectLst/>
                          <a:latin typeface="Calibri" panose="020F0502020204030204" pitchFamily="34" charset="0"/>
                        </a:rPr>
                        <a:t>189,241,072</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0000"/>
                          </a:solidFill>
                          <a:effectLst/>
                          <a:latin typeface="Calibri" panose="020F0502020204030204" pitchFamily="34" charset="0"/>
                        </a:rPr>
                        <a:t>179,549,110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0000"/>
                          </a:solidFill>
                          <a:effectLst/>
                          <a:latin typeface="Calibri" panose="020F0502020204030204" pitchFamily="34" charset="0"/>
                        </a:rPr>
                        <a:t>170,036,491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0000"/>
                          </a:solidFill>
                          <a:effectLst/>
                          <a:latin typeface="Calibri" panose="020F0502020204030204" pitchFamily="34" charset="0"/>
                        </a:rPr>
                        <a:t>160,670,765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dirty="0">
                          <a:solidFill>
                            <a:srgbClr val="000000"/>
                          </a:solidFill>
                          <a:effectLst/>
                          <a:latin typeface="Calibri" panose="020F0502020204030204" pitchFamily="34" charset="0"/>
                        </a:rPr>
                        <a:t>151,334,981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52680358"/>
                  </a:ext>
                </a:extLst>
              </a:tr>
            </a:tbl>
          </a:graphicData>
        </a:graphic>
      </p:graphicFrame>
      <p:graphicFrame>
        <p:nvGraphicFramePr>
          <p:cNvPr id="7" name="Table 6">
            <a:extLst>
              <a:ext uri="{FF2B5EF4-FFF2-40B4-BE49-F238E27FC236}">
                <a16:creationId xmlns:a16="http://schemas.microsoft.com/office/drawing/2014/main" id="{5CB05935-AD20-4DF9-A8A6-26EC0A0B37B2}"/>
              </a:ext>
            </a:extLst>
          </p:cNvPr>
          <p:cNvGraphicFramePr>
            <a:graphicFrameLocks noGrp="1"/>
          </p:cNvGraphicFramePr>
          <p:nvPr>
            <p:extLst>
              <p:ext uri="{D42A27DB-BD31-4B8C-83A1-F6EECF244321}">
                <p14:modId xmlns:p14="http://schemas.microsoft.com/office/powerpoint/2010/main" val="4008143493"/>
              </p:ext>
            </p:extLst>
          </p:nvPr>
        </p:nvGraphicFramePr>
        <p:xfrm>
          <a:off x="304800" y="3581400"/>
          <a:ext cx="8534400" cy="2599010"/>
        </p:xfrm>
        <a:graphic>
          <a:graphicData uri="http://schemas.openxmlformats.org/drawingml/2006/table">
            <a:tbl>
              <a:tblPr/>
              <a:tblGrid>
                <a:gridCol w="1111377">
                  <a:extLst>
                    <a:ext uri="{9D8B030D-6E8A-4147-A177-3AD203B41FA5}">
                      <a16:colId xmlns:a16="http://schemas.microsoft.com/office/drawing/2014/main" val="2800215455"/>
                    </a:ext>
                  </a:extLst>
                </a:gridCol>
                <a:gridCol w="941727">
                  <a:extLst>
                    <a:ext uri="{9D8B030D-6E8A-4147-A177-3AD203B41FA5}">
                      <a16:colId xmlns:a16="http://schemas.microsoft.com/office/drawing/2014/main" val="17261726"/>
                    </a:ext>
                  </a:extLst>
                </a:gridCol>
                <a:gridCol w="1204856">
                  <a:extLst>
                    <a:ext uri="{9D8B030D-6E8A-4147-A177-3AD203B41FA5}">
                      <a16:colId xmlns:a16="http://schemas.microsoft.com/office/drawing/2014/main" val="1626212435"/>
                    </a:ext>
                  </a:extLst>
                </a:gridCol>
                <a:gridCol w="1111377">
                  <a:extLst>
                    <a:ext uri="{9D8B030D-6E8A-4147-A177-3AD203B41FA5}">
                      <a16:colId xmlns:a16="http://schemas.microsoft.com/office/drawing/2014/main" val="3553446159"/>
                    </a:ext>
                  </a:extLst>
                </a:gridCol>
                <a:gridCol w="1080217">
                  <a:extLst>
                    <a:ext uri="{9D8B030D-6E8A-4147-A177-3AD203B41FA5}">
                      <a16:colId xmlns:a16="http://schemas.microsoft.com/office/drawing/2014/main" val="2178318843"/>
                    </a:ext>
                  </a:extLst>
                </a:gridCol>
                <a:gridCol w="1028282">
                  <a:extLst>
                    <a:ext uri="{9D8B030D-6E8A-4147-A177-3AD203B41FA5}">
                      <a16:colId xmlns:a16="http://schemas.microsoft.com/office/drawing/2014/main" val="1361649546"/>
                    </a:ext>
                  </a:extLst>
                </a:gridCol>
                <a:gridCol w="1028282">
                  <a:extLst>
                    <a:ext uri="{9D8B030D-6E8A-4147-A177-3AD203B41FA5}">
                      <a16:colId xmlns:a16="http://schemas.microsoft.com/office/drawing/2014/main" val="1557755432"/>
                    </a:ext>
                  </a:extLst>
                </a:gridCol>
                <a:gridCol w="1028282">
                  <a:extLst>
                    <a:ext uri="{9D8B030D-6E8A-4147-A177-3AD203B41FA5}">
                      <a16:colId xmlns:a16="http://schemas.microsoft.com/office/drawing/2014/main" val="456908308"/>
                    </a:ext>
                  </a:extLst>
                </a:gridCol>
              </a:tblGrid>
              <a:tr h="301334">
                <a:tc gridSpan="8">
                  <a:txBody>
                    <a:bodyPr/>
                    <a:lstStyle/>
                    <a:p>
                      <a:pPr algn="ctr" rtl="0" fontAlgn="b"/>
                      <a:r>
                        <a:rPr lang="en-US" sz="1200" b="1" i="0" u="none" strike="noStrike" dirty="0">
                          <a:solidFill>
                            <a:srgbClr val="FFFFFF"/>
                          </a:solidFill>
                          <a:effectLst/>
                          <a:latin typeface="Segoe UI" panose="020B0502040204020203" pitchFamily="34" charset="0"/>
                        </a:rPr>
                        <a:t>Counter Party Level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432696"/>
                  </a:ext>
                </a:extLst>
              </a:tr>
              <a:tr h="263668">
                <a:tc gridSpan="8">
                  <a:txBody>
                    <a:bodyPr/>
                    <a:lstStyle/>
                    <a:p>
                      <a:pPr algn="ctr" fontAlgn="b"/>
                      <a:r>
                        <a:rPr lang="en-US" sz="1000" b="1" i="0" u="none" strike="noStrike" dirty="0">
                          <a:solidFill>
                            <a:srgbClr val="FFFFFF"/>
                          </a:solidFill>
                          <a:effectLst/>
                          <a:latin typeface="Segoe UI" panose="020B0502040204020203" pitchFamily="34" charset="0"/>
                        </a:rPr>
                        <a:t>January 2021 UDAOPT, UDAOBL, URTOBL, URTOBLLO Adjustment</a:t>
                      </a:r>
                    </a:p>
                  </a:txBody>
                  <a:tcPr marL="9525" marR="9525" marT="952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4004176"/>
                  </a:ext>
                </a:extLst>
              </a:tr>
              <a:tr h="251112">
                <a:tc>
                  <a:txBody>
                    <a:bodyPr/>
                    <a:lstStyle/>
                    <a:p>
                      <a:pPr algn="l" fontAlgn="b"/>
                      <a:r>
                        <a:rPr lang="en-US" sz="1100" b="1" i="0" u="none" strike="noStrike">
                          <a:solidFill>
                            <a:srgbClr val="000000"/>
                          </a:solidFill>
                          <a:effectLst/>
                          <a:latin typeface="Calibri" panose="020F0502020204030204" pitchFamily="34" charset="0"/>
                        </a:rPr>
                        <a:t>Segment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Original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dirty="0">
                          <a:solidFill>
                            <a:srgbClr val="000000"/>
                          </a:solidFill>
                          <a:effectLst/>
                          <a:latin typeface="Calibri" panose="020F0502020204030204" pitchFamily="34" charset="0"/>
                        </a:rPr>
                        <a:t>Remove Auctions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90 Percent adj.</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80 Percent adj.</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70 Percent adj.</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dirty="0">
                          <a:solidFill>
                            <a:srgbClr val="000000"/>
                          </a:solidFill>
                          <a:effectLst/>
                          <a:latin typeface="Calibri" panose="020F0502020204030204" pitchFamily="34" charset="0"/>
                        </a:rPr>
                        <a:t>60 Percent adj.</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50 Percent adj.</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1195887416"/>
                  </a:ext>
                </a:extLst>
              </a:tr>
              <a:tr h="251112">
                <a:tc>
                  <a:txBody>
                    <a:bodyPr/>
                    <a:lstStyle/>
                    <a:p>
                      <a:pPr algn="l" fontAlgn="b"/>
                      <a:r>
                        <a:rPr lang="en-US" sz="1100" b="0" i="0" u="none" strike="noStrike" dirty="0">
                          <a:solidFill>
                            <a:srgbClr val="000000"/>
                          </a:solidFill>
                          <a:effectLst/>
                          <a:latin typeface="Calibri" panose="020F0502020204030204" pitchFamily="34" charset="0"/>
                        </a:rPr>
                        <a:t>Gen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2.34%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2.17%</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2.15%</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2.16%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5496953"/>
                  </a:ext>
                </a:extLst>
              </a:tr>
              <a:tr h="251112">
                <a:tc>
                  <a:txBody>
                    <a:bodyPr/>
                    <a:lstStyle/>
                    <a:p>
                      <a:pPr algn="l" fontAlgn="b"/>
                      <a:r>
                        <a:rPr lang="en-US" sz="1100" b="0" i="0" u="none" strike="noStrike">
                          <a:solidFill>
                            <a:srgbClr val="000000"/>
                          </a:solidFill>
                          <a:effectLst/>
                          <a:latin typeface="Calibri" panose="020F0502020204030204" pitchFamily="34" charset="0"/>
                        </a:rPr>
                        <a:t>Load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5.39%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5.88%</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6.20%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6.53%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6.89%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7.29%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7.74%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5842840"/>
                  </a:ext>
                </a:extLst>
              </a:tr>
              <a:tr h="251112">
                <a:tc>
                  <a:txBody>
                    <a:bodyPr/>
                    <a:lstStyle/>
                    <a:p>
                      <a:pPr algn="l" fontAlgn="b"/>
                      <a:r>
                        <a:rPr lang="en-US" sz="1100" b="0" i="0" u="none" strike="noStrike">
                          <a:solidFill>
                            <a:srgbClr val="000000"/>
                          </a:solidFill>
                          <a:effectLst/>
                          <a:latin typeface="Calibri" panose="020F0502020204030204" pitchFamily="34" charset="0"/>
                        </a:rPr>
                        <a:t>Load and Gen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43.19%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46.96%</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47.83%</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50.55%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52.17%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54.00%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9189246"/>
                  </a:ext>
                </a:extLst>
              </a:tr>
              <a:tr h="251112">
                <a:tc>
                  <a:txBody>
                    <a:bodyPr/>
                    <a:lstStyle/>
                    <a:p>
                      <a:pPr algn="l" fontAlgn="b"/>
                      <a:r>
                        <a:rPr lang="en-US" sz="1100" b="0" i="0" u="none" strike="noStrike">
                          <a:solidFill>
                            <a:srgbClr val="000000"/>
                          </a:solidFill>
                          <a:effectLst/>
                          <a:latin typeface="Calibri" panose="020F0502020204030204" pitchFamily="34" charset="0"/>
                        </a:rPr>
                        <a:t>Trader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45.75%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41.74%</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40.73%</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39.34%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37.75%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35.95%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33.93%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45210883"/>
                  </a:ext>
                </a:extLst>
              </a:tr>
              <a:tr h="263668">
                <a:tc>
                  <a:txBody>
                    <a:bodyPr/>
                    <a:lstStyle/>
                    <a:p>
                      <a:pPr algn="l" fontAlgn="b"/>
                      <a:r>
                        <a:rPr lang="en-US" sz="1100" b="0" i="0" u="none" strike="noStrike">
                          <a:solidFill>
                            <a:srgbClr val="000000"/>
                          </a:solidFill>
                          <a:effectLst/>
                          <a:latin typeface="Calibri" panose="020F0502020204030204" pitchFamily="34" charset="0"/>
                        </a:rPr>
                        <a:t>CRRAH Only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3.34%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3.26%</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3.10%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2.90%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2.68%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2.43%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54492861"/>
                  </a:ext>
                </a:extLst>
              </a:tr>
              <a:tr h="263668">
                <a:tc>
                  <a:txBody>
                    <a:bodyPr/>
                    <a:lstStyle/>
                    <a:p>
                      <a:pPr algn="l" fontAlgn="b"/>
                      <a:r>
                        <a:rPr lang="en-US" sz="1100" b="1" i="0" u="none" strike="noStrike">
                          <a:solidFill>
                            <a:srgbClr val="000000"/>
                          </a:solidFill>
                          <a:effectLst/>
                          <a:latin typeface="Calibri" panose="020F0502020204030204" pitchFamily="34" charset="0"/>
                        </a:rPr>
                        <a:t>Total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dirty="0">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dirty="0">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3687788006"/>
                  </a:ext>
                </a:extLst>
              </a:tr>
              <a:tr h="251112">
                <a:tc>
                  <a:txBody>
                    <a:bodyPr/>
                    <a:lstStyle/>
                    <a:p>
                      <a:pPr algn="l" fontAlgn="b"/>
                      <a:r>
                        <a:rPr lang="en-US" sz="1100" b="1" i="0" u="none" strike="noStrike">
                          <a:solidFill>
                            <a:srgbClr val="000000"/>
                          </a:solidFill>
                          <a:effectLst/>
                          <a:latin typeface="Calibri" panose="020F0502020204030204" pitchFamily="34" charset="0"/>
                        </a:rPr>
                        <a:t>MMATOT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0000"/>
                          </a:solidFill>
                          <a:effectLst/>
                          <a:latin typeface="Calibri" panose="020F0502020204030204" pitchFamily="34" charset="0"/>
                        </a:rPr>
                        <a:t>218,577,111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0000"/>
                          </a:solidFill>
                          <a:effectLst/>
                          <a:latin typeface="Calibri" panose="020F0502020204030204" pitchFamily="34" charset="0"/>
                        </a:rPr>
                        <a:t>200,056,047</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0000"/>
                          </a:solidFill>
                          <a:effectLst/>
                          <a:latin typeface="Calibri" panose="020F0502020204030204" pitchFamily="34" charset="0"/>
                        </a:rPr>
                        <a:t>189,241,072</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0000"/>
                          </a:solidFill>
                          <a:effectLst/>
                          <a:latin typeface="Calibri" panose="020F0502020204030204" pitchFamily="34" charset="0"/>
                        </a:rPr>
                        <a:t>179,549,110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0000"/>
                          </a:solidFill>
                          <a:effectLst/>
                          <a:latin typeface="Calibri" panose="020F0502020204030204" pitchFamily="34" charset="0"/>
                        </a:rPr>
                        <a:t>170,036,491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0000"/>
                          </a:solidFill>
                          <a:effectLst/>
                          <a:latin typeface="Calibri" panose="020F0502020204030204" pitchFamily="34" charset="0"/>
                        </a:rPr>
                        <a:t>160,670,765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dirty="0">
                          <a:solidFill>
                            <a:srgbClr val="000000"/>
                          </a:solidFill>
                          <a:effectLst/>
                          <a:latin typeface="Calibri" panose="020F0502020204030204" pitchFamily="34" charset="0"/>
                        </a:rPr>
                        <a:t>151,334,981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50720170"/>
                  </a:ext>
                </a:extLst>
              </a:tr>
            </a:tbl>
          </a:graphicData>
        </a:graphic>
      </p:graphicFrame>
    </p:spTree>
    <p:extLst>
      <p:ext uri="{BB962C8B-B14F-4D97-AF65-F5344CB8AC3E}">
        <p14:creationId xmlns:p14="http://schemas.microsoft.com/office/powerpoint/2010/main" val="1291464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BC5F4-AFB7-49ED-911F-FA11EAC4B0B2}"/>
              </a:ext>
            </a:extLst>
          </p:cNvPr>
          <p:cNvSpPr>
            <a:spLocks noGrp="1"/>
          </p:cNvSpPr>
          <p:nvPr>
            <p:ph type="title"/>
          </p:nvPr>
        </p:nvSpPr>
        <p:spPr>
          <a:xfrm>
            <a:off x="381000" y="243682"/>
            <a:ext cx="8686800" cy="1143000"/>
          </a:xfrm>
        </p:spPr>
        <p:txBody>
          <a:bodyPr/>
          <a:lstStyle/>
          <a:p>
            <a:r>
              <a:rPr lang="en-US" dirty="0"/>
              <a:t>Aug- 50%, 60%, 70%, 80% &amp; 90% Scalar Scenarios</a:t>
            </a:r>
          </a:p>
        </p:txBody>
      </p:sp>
      <p:sp>
        <p:nvSpPr>
          <p:cNvPr id="4" name="Slide Number Placeholder 3">
            <a:extLst>
              <a:ext uri="{FF2B5EF4-FFF2-40B4-BE49-F238E27FC236}">
                <a16:creationId xmlns:a16="http://schemas.microsoft.com/office/drawing/2014/main" id="{1E0A3987-B238-4B82-8DE1-26A383729616}"/>
              </a:ext>
            </a:extLst>
          </p:cNvPr>
          <p:cNvSpPr>
            <a:spLocks noGrp="1"/>
          </p:cNvSpPr>
          <p:nvPr>
            <p:ph type="sldNum" sz="quarter" idx="4"/>
          </p:nvPr>
        </p:nvSpPr>
        <p:spPr/>
        <p:txBody>
          <a:bodyPr/>
          <a:lstStyle/>
          <a:p>
            <a:fld id="{1D93BD3E-1E9A-4970-A6F7-E7AC52762E0C}" type="slidenum">
              <a:rPr lang="en-US" smtClean="0"/>
              <a:pPr/>
              <a:t>14</a:t>
            </a:fld>
            <a:endParaRPr lang="en-US" dirty="0"/>
          </a:p>
        </p:txBody>
      </p:sp>
      <p:graphicFrame>
        <p:nvGraphicFramePr>
          <p:cNvPr id="6" name="Table 5">
            <a:extLst>
              <a:ext uri="{FF2B5EF4-FFF2-40B4-BE49-F238E27FC236}">
                <a16:creationId xmlns:a16="http://schemas.microsoft.com/office/drawing/2014/main" id="{0643306A-7955-482E-A113-203EC353283C}"/>
              </a:ext>
            </a:extLst>
          </p:cNvPr>
          <p:cNvGraphicFramePr>
            <a:graphicFrameLocks noGrp="1"/>
          </p:cNvGraphicFramePr>
          <p:nvPr>
            <p:extLst>
              <p:ext uri="{D42A27DB-BD31-4B8C-83A1-F6EECF244321}">
                <p14:modId xmlns:p14="http://schemas.microsoft.com/office/powerpoint/2010/main" val="2091096449"/>
              </p:ext>
            </p:extLst>
          </p:nvPr>
        </p:nvGraphicFramePr>
        <p:xfrm>
          <a:off x="304800" y="847724"/>
          <a:ext cx="8534401" cy="2581279"/>
        </p:xfrm>
        <a:graphic>
          <a:graphicData uri="http://schemas.openxmlformats.org/drawingml/2006/table">
            <a:tbl>
              <a:tblPr/>
              <a:tblGrid>
                <a:gridCol w="947880">
                  <a:extLst>
                    <a:ext uri="{9D8B030D-6E8A-4147-A177-3AD203B41FA5}">
                      <a16:colId xmlns:a16="http://schemas.microsoft.com/office/drawing/2014/main" val="1997402715"/>
                    </a:ext>
                  </a:extLst>
                </a:gridCol>
                <a:gridCol w="947880">
                  <a:extLst>
                    <a:ext uri="{9D8B030D-6E8A-4147-A177-3AD203B41FA5}">
                      <a16:colId xmlns:a16="http://schemas.microsoft.com/office/drawing/2014/main" val="2334988340"/>
                    </a:ext>
                  </a:extLst>
                </a:gridCol>
                <a:gridCol w="1212728">
                  <a:extLst>
                    <a:ext uri="{9D8B030D-6E8A-4147-A177-3AD203B41FA5}">
                      <a16:colId xmlns:a16="http://schemas.microsoft.com/office/drawing/2014/main" val="3179567555"/>
                    </a:ext>
                  </a:extLst>
                </a:gridCol>
                <a:gridCol w="1035001">
                  <a:extLst>
                    <a:ext uri="{9D8B030D-6E8A-4147-A177-3AD203B41FA5}">
                      <a16:colId xmlns:a16="http://schemas.microsoft.com/office/drawing/2014/main" val="3623109380"/>
                    </a:ext>
                  </a:extLst>
                </a:gridCol>
                <a:gridCol w="1035001">
                  <a:extLst>
                    <a:ext uri="{9D8B030D-6E8A-4147-A177-3AD203B41FA5}">
                      <a16:colId xmlns:a16="http://schemas.microsoft.com/office/drawing/2014/main" val="1077059619"/>
                    </a:ext>
                  </a:extLst>
                </a:gridCol>
                <a:gridCol w="1118637">
                  <a:extLst>
                    <a:ext uri="{9D8B030D-6E8A-4147-A177-3AD203B41FA5}">
                      <a16:colId xmlns:a16="http://schemas.microsoft.com/office/drawing/2014/main" val="2333600157"/>
                    </a:ext>
                  </a:extLst>
                </a:gridCol>
                <a:gridCol w="1118637">
                  <a:extLst>
                    <a:ext uri="{9D8B030D-6E8A-4147-A177-3AD203B41FA5}">
                      <a16:colId xmlns:a16="http://schemas.microsoft.com/office/drawing/2014/main" val="4247160801"/>
                    </a:ext>
                  </a:extLst>
                </a:gridCol>
                <a:gridCol w="1118637">
                  <a:extLst>
                    <a:ext uri="{9D8B030D-6E8A-4147-A177-3AD203B41FA5}">
                      <a16:colId xmlns:a16="http://schemas.microsoft.com/office/drawing/2014/main" val="856146648"/>
                    </a:ext>
                  </a:extLst>
                </a:gridCol>
              </a:tblGrid>
              <a:tr h="299278">
                <a:tc gridSpan="8">
                  <a:txBody>
                    <a:bodyPr/>
                    <a:lstStyle/>
                    <a:p>
                      <a:pPr algn="ctr" rtl="0" fontAlgn="b"/>
                      <a:r>
                        <a:rPr lang="en-US" sz="1200" b="1" i="0" u="none" strike="noStrike" dirty="0">
                          <a:solidFill>
                            <a:srgbClr val="FFFFFF"/>
                          </a:solidFill>
                          <a:effectLst/>
                          <a:latin typeface="Segoe UI" panose="020B0502040204020203" pitchFamily="34" charset="0"/>
                        </a:rPr>
                        <a:t>QSE/CRRAH Level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47679975"/>
                  </a:ext>
                </a:extLst>
              </a:tr>
              <a:tr h="261869">
                <a:tc gridSpan="8">
                  <a:txBody>
                    <a:bodyPr/>
                    <a:lstStyle/>
                    <a:p>
                      <a:pPr algn="ctr" fontAlgn="b"/>
                      <a:r>
                        <a:rPr lang="en-US" sz="1000" b="1" i="0" u="none" strike="noStrike" dirty="0">
                          <a:solidFill>
                            <a:srgbClr val="FFFFFF"/>
                          </a:solidFill>
                          <a:effectLst/>
                          <a:latin typeface="Segoe UI" panose="020B0502040204020203" pitchFamily="34" charset="0"/>
                        </a:rPr>
                        <a:t>August 2021 UDAOPT, UDAOBL, URTOBL, URTOBLLO Adjustment</a:t>
                      </a:r>
                    </a:p>
                  </a:txBody>
                  <a:tcPr marL="9525" marR="9525" marT="952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63170065"/>
                  </a:ext>
                </a:extLst>
              </a:tr>
              <a:tr h="249399">
                <a:tc>
                  <a:txBody>
                    <a:bodyPr/>
                    <a:lstStyle/>
                    <a:p>
                      <a:pPr algn="l" fontAlgn="b"/>
                      <a:r>
                        <a:rPr lang="en-US" sz="1100" b="1" i="0" u="none" strike="noStrike">
                          <a:solidFill>
                            <a:srgbClr val="000000"/>
                          </a:solidFill>
                          <a:effectLst/>
                          <a:latin typeface="Calibri" panose="020F0502020204030204" pitchFamily="34" charset="0"/>
                        </a:rPr>
                        <a:t>Segment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Original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Remove Auctions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90 Percent adj.</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80 Percent adj.</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70 Percent adj.</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60 Percent adj.</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50 Percent adj.</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1867045242"/>
                  </a:ext>
                </a:extLst>
              </a:tr>
              <a:tr h="249399">
                <a:tc>
                  <a:txBody>
                    <a:bodyPr/>
                    <a:lstStyle/>
                    <a:p>
                      <a:pPr algn="l" fontAlgn="b"/>
                      <a:r>
                        <a:rPr lang="en-US" sz="1100" b="0" i="0" u="none" strike="noStrike">
                          <a:solidFill>
                            <a:srgbClr val="000000"/>
                          </a:solidFill>
                          <a:effectLst/>
                          <a:latin typeface="Calibri" panose="020F0502020204030204" pitchFamily="34" charset="0"/>
                        </a:rPr>
                        <a:t>Gen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panose="020F0502020204030204" pitchFamily="34" charset="0"/>
                        </a:rPr>
                        <a:t>2.58%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2.79%</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2.95%</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3.53%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3.85%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4.08%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4.34%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5522527"/>
                  </a:ext>
                </a:extLst>
              </a:tr>
              <a:tr h="249399">
                <a:tc>
                  <a:txBody>
                    <a:bodyPr/>
                    <a:lstStyle/>
                    <a:p>
                      <a:pPr algn="l" fontAlgn="b"/>
                      <a:r>
                        <a:rPr lang="en-US" sz="1100" b="0" i="0" u="none" strike="noStrike">
                          <a:solidFill>
                            <a:srgbClr val="000000"/>
                          </a:solidFill>
                          <a:effectLst/>
                          <a:latin typeface="Calibri" panose="020F0502020204030204" pitchFamily="34" charset="0"/>
                        </a:rPr>
                        <a:t>Load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panose="020F0502020204030204" pitchFamily="34" charset="0"/>
                        </a:rPr>
                        <a:t>16.67%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18.04%</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18.66%</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19.09%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19.73%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20.90%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22.21%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3965594"/>
                  </a:ext>
                </a:extLst>
              </a:tr>
              <a:tr h="249399">
                <a:tc>
                  <a:txBody>
                    <a:bodyPr/>
                    <a:lstStyle/>
                    <a:p>
                      <a:pPr algn="l" fontAlgn="b"/>
                      <a:r>
                        <a:rPr lang="en-US" sz="1100" b="0" i="0" u="none" strike="noStrike">
                          <a:solidFill>
                            <a:srgbClr val="000000"/>
                          </a:solidFill>
                          <a:effectLst/>
                          <a:latin typeface="Calibri" panose="020F0502020204030204" pitchFamily="34" charset="0"/>
                        </a:rPr>
                        <a:t>Load and Gen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kern="1200" dirty="0">
                          <a:solidFill>
                            <a:srgbClr val="000000"/>
                          </a:solidFill>
                          <a:effectLst/>
                          <a:latin typeface="Calibri" panose="020F0502020204030204" pitchFamily="34" charset="0"/>
                          <a:ea typeface="+mn-ea"/>
                          <a:cs typeface="+mn-cs"/>
                        </a:rPr>
                        <a:t>11.83</a:t>
                      </a:r>
                      <a:r>
                        <a:rPr lang="en-US" sz="1100" b="0" i="0" u="none" strike="noStrike" dirty="0">
                          <a:solidFill>
                            <a:srgbClr val="000000"/>
                          </a:solidFill>
                          <a:effectLst/>
                          <a:latin typeface="Calibri" panose="020F0502020204030204" pitchFamily="34" charset="0"/>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12.81%</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14.33%</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15.28%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16.52%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17.50%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18.59%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72064407"/>
                  </a:ext>
                </a:extLst>
              </a:tr>
              <a:tr h="249399">
                <a:tc>
                  <a:txBody>
                    <a:bodyPr/>
                    <a:lstStyle/>
                    <a:p>
                      <a:pPr algn="l" fontAlgn="b"/>
                      <a:r>
                        <a:rPr lang="en-US" sz="1100" b="0" i="0" u="none" strike="noStrike">
                          <a:solidFill>
                            <a:srgbClr val="000000"/>
                          </a:solidFill>
                          <a:effectLst/>
                          <a:latin typeface="Calibri" panose="020F0502020204030204" pitchFamily="34" charset="0"/>
                        </a:rPr>
                        <a:t>Trader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panose="020F0502020204030204" pitchFamily="34" charset="0"/>
                        </a:rPr>
                        <a:t>21.65%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24.36%</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25.04%</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25.77%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26.52%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27.22%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28.02%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5338608"/>
                  </a:ext>
                </a:extLst>
              </a:tr>
              <a:tr h="261869">
                <a:tc>
                  <a:txBody>
                    <a:bodyPr/>
                    <a:lstStyle/>
                    <a:p>
                      <a:pPr algn="l" fontAlgn="b"/>
                      <a:r>
                        <a:rPr lang="en-US" sz="1100" b="0" i="0" u="none" strike="noStrike">
                          <a:solidFill>
                            <a:srgbClr val="000000"/>
                          </a:solidFill>
                          <a:effectLst/>
                          <a:latin typeface="Calibri" panose="020F0502020204030204" pitchFamily="34" charset="0"/>
                        </a:rPr>
                        <a:t>CRRAH Only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panose="020F0502020204030204" pitchFamily="34" charset="0"/>
                        </a:rPr>
                        <a:t>47.28%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42.01%</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39.02%</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36.33%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33.39%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30.31%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26.85%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1647949"/>
                  </a:ext>
                </a:extLst>
              </a:tr>
              <a:tr h="261869">
                <a:tc>
                  <a:txBody>
                    <a:bodyPr/>
                    <a:lstStyle/>
                    <a:p>
                      <a:pPr algn="l" fontAlgn="b"/>
                      <a:r>
                        <a:rPr lang="en-US" sz="1100" b="1" i="0" u="none" strike="noStrike">
                          <a:solidFill>
                            <a:srgbClr val="000000"/>
                          </a:solidFill>
                          <a:effectLst/>
                          <a:latin typeface="Calibri" panose="020F0502020204030204" pitchFamily="34" charset="0"/>
                        </a:rPr>
                        <a:t>Total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3103667598"/>
                  </a:ext>
                </a:extLst>
              </a:tr>
              <a:tr h="249399">
                <a:tc>
                  <a:txBody>
                    <a:bodyPr/>
                    <a:lstStyle/>
                    <a:p>
                      <a:pPr algn="l" fontAlgn="b"/>
                      <a:r>
                        <a:rPr lang="en-US" sz="1100" b="1" i="0" u="none" strike="noStrike">
                          <a:solidFill>
                            <a:srgbClr val="000000"/>
                          </a:solidFill>
                          <a:effectLst/>
                          <a:latin typeface="Calibri" panose="020F0502020204030204" pitchFamily="34" charset="0"/>
                        </a:rPr>
                        <a:t>MMATOT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0000"/>
                          </a:solidFill>
                          <a:effectLst/>
                          <a:latin typeface="Calibri" panose="020F0502020204030204" pitchFamily="34" charset="0"/>
                        </a:rPr>
                        <a:t>222,159,396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0000"/>
                          </a:solidFill>
                          <a:effectLst/>
                          <a:latin typeface="Calibri" panose="020F0502020204030204" pitchFamily="34" charset="0"/>
                        </a:rPr>
                        <a:t>205,270,370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0000"/>
                          </a:solidFill>
                          <a:effectLst/>
                          <a:latin typeface="Calibri" panose="020F0502020204030204" pitchFamily="34" charset="0"/>
                        </a:rPr>
                        <a:t>194,010,691</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0000"/>
                          </a:solidFill>
                          <a:effectLst/>
                          <a:latin typeface="Calibri" panose="020F0502020204030204" pitchFamily="34" charset="0"/>
                        </a:rPr>
                        <a:t>182,977,832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0000"/>
                          </a:solidFill>
                          <a:effectLst/>
                          <a:latin typeface="Calibri" panose="020F0502020204030204" pitchFamily="34" charset="0"/>
                        </a:rPr>
                        <a:t>172,423,362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0000"/>
                          </a:solidFill>
                          <a:effectLst/>
                          <a:latin typeface="Calibri" panose="020F0502020204030204" pitchFamily="34" charset="0"/>
                        </a:rPr>
                        <a:t>162,784,960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dirty="0">
                          <a:solidFill>
                            <a:srgbClr val="000000"/>
                          </a:solidFill>
                          <a:effectLst/>
                          <a:latin typeface="Calibri" panose="020F0502020204030204" pitchFamily="34" charset="0"/>
                        </a:rPr>
                        <a:t>153,164,681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52680358"/>
                  </a:ext>
                </a:extLst>
              </a:tr>
            </a:tbl>
          </a:graphicData>
        </a:graphic>
      </p:graphicFrame>
      <p:graphicFrame>
        <p:nvGraphicFramePr>
          <p:cNvPr id="7" name="Table 6">
            <a:extLst>
              <a:ext uri="{FF2B5EF4-FFF2-40B4-BE49-F238E27FC236}">
                <a16:creationId xmlns:a16="http://schemas.microsoft.com/office/drawing/2014/main" id="{5CB05935-AD20-4DF9-A8A6-26EC0A0B37B2}"/>
              </a:ext>
            </a:extLst>
          </p:cNvPr>
          <p:cNvGraphicFramePr>
            <a:graphicFrameLocks noGrp="1"/>
          </p:cNvGraphicFramePr>
          <p:nvPr>
            <p:extLst>
              <p:ext uri="{D42A27DB-BD31-4B8C-83A1-F6EECF244321}">
                <p14:modId xmlns:p14="http://schemas.microsoft.com/office/powerpoint/2010/main" val="2880013128"/>
              </p:ext>
            </p:extLst>
          </p:nvPr>
        </p:nvGraphicFramePr>
        <p:xfrm>
          <a:off x="304800" y="3581400"/>
          <a:ext cx="8534400" cy="2599010"/>
        </p:xfrm>
        <a:graphic>
          <a:graphicData uri="http://schemas.openxmlformats.org/drawingml/2006/table">
            <a:tbl>
              <a:tblPr/>
              <a:tblGrid>
                <a:gridCol w="1111377">
                  <a:extLst>
                    <a:ext uri="{9D8B030D-6E8A-4147-A177-3AD203B41FA5}">
                      <a16:colId xmlns:a16="http://schemas.microsoft.com/office/drawing/2014/main" val="2800215455"/>
                    </a:ext>
                  </a:extLst>
                </a:gridCol>
                <a:gridCol w="941727">
                  <a:extLst>
                    <a:ext uri="{9D8B030D-6E8A-4147-A177-3AD203B41FA5}">
                      <a16:colId xmlns:a16="http://schemas.microsoft.com/office/drawing/2014/main" val="17261726"/>
                    </a:ext>
                  </a:extLst>
                </a:gridCol>
                <a:gridCol w="1204856">
                  <a:extLst>
                    <a:ext uri="{9D8B030D-6E8A-4147-A177-3AD203B41FA5}">
                      <a16:colId xmlns:a16="http://schemas.microsoft.com/office/drawing/2014/main" val="1626212435"/>
                    </a:ext>
                  </a:extLst>
                </a:gridCol>
                <a:gridCol w="1111377">
                  <a:extLst>
                    <a:ext uri="{9D8B030D-6E8A-4147-A177-3AD203B41FA5}">
                      <a16:colId xmlns:a16="http://schemas.microsoft.com/office/drawing/2014/main" val="3553446159"/>
                    </a:ext>
                  </a:extLst>
                </a:gridCol>
                <a:gridCol w="1080217">
                  <a:extLst>
                    <a:ext uri="{9D8B030D-6E8A-4147-A177-3AD203B41FA5}">
                      <a16:colId xmlns:a16="http://schemas.microsoft.com/office/drawing/2014/main" val="2178318843"/>
                    </a:ext>
                  </a:extLst>
                </a:gridCol>
                <a:gridCol w="1028282">
                  <a:extLst>
                    <a:ext uri="{9D8B030D-6E8A-4147-A177-3AD203B41FA5}">
                      <a16:colId xmlns:a16="http://schemas.microsoft.com/office/drawing/2014/main" val="1361649546"/>
                    </a:ext>
                  </a:extLst>
                </a:gridCol>
                <a:gridCol w="1028282">
                  <a:extLst>
                    <a:ext uri="{9D8B030D-6E8A-4147-A177-3AD203B41FA5}">
                      <a16:colId xmlns:a16="http://schemas.microsoft.com/office/drawing/2014/main" val="1557755432"/>
                    </a:ext>
                  </a:extLst>
                </a:gridCol>
                <a:gridCol w="1028282">
                  <a:extLst>
                    <a:ext uri="{9D8B030D-6E8A-4147-A177-3AD203B41FA5}">
                      <a16:colId xmlns:a16="http://schemas.microsoft.com/office/drawing/2014/main" val="456908308"/>
                    </a:ext>
                  </a:extLst>
                </a:gridCol>
              </a:tblGrid>
              <a:tr h="301334">
                <a:tc gridSpan="8">
                  <a:txBody>
                    <a:bodyPr/>
                    <a:lstStyle/>
                    <a:p>
                      <a:pPr algn="ctr" rtl="0" fontAlgn="b"/>
                      <a:r>
                        <a:rPr lang="en-US" sz="1200" b="1" i="0" u="none" strike="noStrike" dirty="0">
                          <a:solidFill>
                            <a:srgbClr val="FFFFFF"/>
                          </a:solidFill>
                          <a:effectLst/>
                          <a:latin typeface="Segoe UI" panose="020B0502040204020203" pitchFamily="34" charset="0"/>
                        </a:rPr>
                        <a:t>Counter Party Level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432696"/>
                  </a:ext>
                </a:extLst>
              </a:tr>
              <a:tr h="263668">
                <a:tc gridSpan="8">
                  <a:txBody>
                    <a:bodyPr/>
                    <a:lstStyle/>
                    <a:p>
                      <a:pPr algn="ctr" fontAlgn="b"/>
                      <a:r>
                        <a:rPr lang="en-US" sz="1000" b="1" i="0" u="none" strike="noStrike" dirty="0">
                          <a:solidFill>
                            <a:srgbClr val="FFFFFF"/>
                          </a:solidFill>
                          <a:effectLst/>
                          <a:latin typeface="Segoe UI" panose="020B0502040204020203" pitchFamily="34" charset="0"/>
                        </a:rPr>
                        <a:t>August 2021 UDAOPT, UDAOBL</a:t>
                      </a:r>
                      <a:r>
                        <a:rPr lang="en-US" sz="1000" b="1" i="0" u="none" strike="noStrike">
                          <a:solidFill>
                            <a:srgbClr val="FFFFFF"/>
                          </a:solidFill>
                          <a:effectLst/>
                          <a:latin typeface="Segoe UI" panose="020B0502040204020203" pitchFamily="34" charset="0"/>
                        </a:rPr>
                        <a:t>, URTOBL, URTOBLLO </a:t>
                      </a:r>
                      <a:r>
                        <a:rPr lang="en-US" sz="1000" b="1" i="0" u="none" strike="noStrike" dirty="0">
                          <a:solidFill>
                            <a:srgbClr val="FFFFFF"/>
                          </a:solidFill>
                          <a:effectLst/>
                          <a:latin typeface="Segoe UI" panose="020B0502040204020203" pitchFamily="34" charset="0"/>
                        </a:rPr>
                        <a:t>Adjustment</a:t>
                      </a:r>
                    </a:p>
                  </a:txBody>
                  <a:tcPr marL="9525" marR="9525" marT="952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4004176"/>
                  </a:ext>
                </a:extLst>
              </a:tr>
              <a:tr h="251112">
                <a:tc>
                  <a:txBody>
                    <a:bodyPr/>
                    <a:lstStyle/>
                    <a:p>
                      <a:pPr algn="l" fontAlgn="b"/>
                      <a:r>
                        <a:rPr lang="en-US" sz="1100" b="1" i="0" u="none" strike="noStrike">
                          <a:solidFill>
                            <a:srgbClr val="000000"/>
                          </a:solidFill>
                          <a:effectLst/>
                          <a:latin typeface="Calibri" panose="020F0502020204030204" pitchFamily="34" charset="0"/>
                        </a:rPr>
                        <a:t>Segment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Original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Remove Auctions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90 Percent adj.</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80 Percent adj.</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70 Percent adj.</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60 Percent adj.</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50 Percent adj.</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1195887416"/>
                  </a:ext>
                </a:extLst>
              </a:tr>
              <a:tr h="251112">
                <a:tc>
                  <a:txBody>
                    <a:bodyPr/>
                    <a:lstStyle/>
                    <a:p>
                      <a:pPr algn="l" fontAlgn="b"/>
                      <a:r>
                        <a:rPr lang="en-US" sz="1100" b="0" i="0" u="none" strike="noStrike">
                          <a:solidFill>
                            <a:srgbClr val="000000"/>
                          </a:solidFill>
                          <a:effectLst/>
                          <a:latin typeface="Calibri" panose="020F0502020204030204" pitchFamily="34" charset="0"/>
                        </a:rPr>
                        <a:t>Gen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3.52%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3.18%</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5496953"/>
                  </a:ext>
                </a:extLst>
              </a:tr>
              <a:tr h="251112">
                <a:tc>
                  <a:txBody>
                    <a:bodyPr/>
                    <a:lstStyle/>
                    <a:p>
                      <a:pPr algn="l" fontAlgn="b"/>
                      <a:r>
                        <a:rPr lang="en-US" sz="1100" b="0" i="0" u="none" strike="noStrike">
                          <a:solidFill>
                            <a:srgbClr val="000000"/>
                          </a:solidFill>
                          <a:effectLst/>
                          <a:latin typeface="Calibri" panose="020F0502020204030204" pitchFamily="34" charset="0"/>
                        </a:rPr>
                        <a:t>Load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6.39%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6.91%</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7.29%</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7.73%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8.20%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8.69%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5842840"/>
                  </a:ext>
                </a:extLst>
              </a:tr>
              <a:tr h="251112">
                <a:tc>
                  <a:txBody>
                    <a:bodyPr/>
                    <a:lstStyle/>
                    <a:p>
                      <a:pPr algn="l" fontAlgn="b"/>
                      <a:r>
                        <a:rPr lang="en-US" sz="1100" b="0" i="0" u="none" strike="noStrike">
                          <a:solidFill>
                            <a:srgbClr val="000000"/>
                          </a:solidFill>
                          <a:effectLst/>
                          <a:latin typeface="Calibri" panose="020F0502020204030204" pitchFamily="34" charset="0"/>
                        </a:rPr>
                        <a:t>Load and Gen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47.01%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50.64%</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51.46%</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52.38%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53.54%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55.10%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56.85%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9189246"/>
                  </a:ext>
                </a:extLst>
              </a:tr>
              <a:tr h="251112">
                <a:tc>
                  <a:txBody>
                    <a:bodyPr/>
                    <a:lstStyle/>
                    <a:p>
                      <a:pPr algn="l" fontAlgn="b"/>
                      <a:r>
                        <a:rPr lang="en-US" sz="1100" b="0" i="0" u="none" strike="noStrike">
                          <a:solidFill>
                            <a:srgbClr val="000000"/>
                          </a:solidFill>
                          <a:effectLst/>
                          <a:latin typeface="Calibri" panose="020F0502020204030204" pitchFamily="34" charset="0"/>
                        </a:rPr>
                        <a:t>Trader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38.59%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34.82%</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33.86%</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32.73%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31.38%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29.69%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27.79%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45210883"/>
                  </a:ext>
                </a:extLst>
              </a:tr>
              <a:tr h="263668">
                <a:tc>
                  <a:txBody>
                    <a:bodyPr/>
                    <a:lstStyle/>
                    <a:p>
                      <a:pPr algn="l" fontAlgn="b"/>
                      <a:r>
                        <a:rPr lang="en-US" sz="1100" b="0" i="0" u="none" strike="noStrike">
                          <a:solidFill>
                            <a:srgbClr val="000000"/>
                          </a:solidFill>
                          <a:effectLst/>
                          <a:latin typeface="Calibri" panose="020F0502020204030204" pitchFamily="34" charset="0"/>
                        </a:rPr>
                        <a:t>CRRAH Only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4.49%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4.42%</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4.21%</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3.97%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2.96%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54492861"/>
                  </a:ext>
                </a:extLst>
              </a:tr>
              <a:tr h="263668">
                <a:tc>
                  <a:txBody>
                    <a:bodyPr/>
                    <a:lstStyle/>
                    <a:p>
                      <a:pPr algn="l" fontAlgn="b"/>
                      <a:r>
                        <a:rPr lang="en-US" sz="1100" b="1" i="0" u="none" strike="noStrike">
                          <a:solidFill>
                            <a:srgbClr val="000000"/>
                          </a:solidFill>
                          <a:effectLst/>
                          <a:latin typeface="Calibri" panose="020F0502020204030204" pitchFamily="34" charset="0"/>
                        </a:rPr>
                        <a:t>Total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3687788006"/>
                  </a:ext>
                </a:extLst>
              </a:tr>
              <a:tr h="251112">
                <a:tc>
                  <a:txBody>
                    <a:bodyPr/>
                    <a:lstStyle/>
                    <a:p>
                      <a:pPr algn="l" fontAlgn="b"/>
                      <a:r>
                        <a:rPr lang="en-US" sz="1100" b="1" i="0" u="none" strike="noStrike">
                          <a:solidFill>
                            <a:srgbClr val="000000"/>
                          </a:solidFill>
                          <a:effectLst/>
                          <a:latin typeface="Calibri" panose="020F0502020204030204" pitchFamily="34" charset="0"/>
                        </a:rPr>
                        <a:t>MMATOT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0000"/>
                          </a:solidFill>
                          <a:effectLst/>
                          <a:latin typeface="Calibri" panose="020F0502020204030204" pitchFamily="34" charset="0"/>
                        </a:rPr>
                        <a:t>222,159,396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0000"/>
                          </a:solidFill>
                          <a:effectLst/>
                          <a:latin typeface="Calibri" panose="020F0502020204030204" pitchFamily="34" charset="0"/>
                        </a:rPr>
                        <a:t>205,270,370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0000"/>
                          </a:solidFill>
                          <a:effectLst/>
                          <a:latin typeface="Calibri" panose="020F0502020204030204" pitchFamily="34" charset="0"/>
                        </a:rPr>
                        <a:t>194,010,691</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0000"/>
                          </a:solidFill>
                          <a:effectLst/>
                          <a:latin typeface="Calibri" panose="020F0502020204030204" pitchFamily="34" charset="0"/>
                        </a:rPr>
                        <a:t>182,977,832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0000"/>
                          </a:solidFill>
                          <a:effectLst/>
                          <a:latin typeface="Calibri" panose="020F0502020204030204" pitchFamily="34" charset="0"/>
                        </a:rPr>
                        <a:t>172,423,362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0000"/>
                          </a:solidFill>
                          <a:effectLst/>
                          <a:latin typeface="Calibri" panose="020F0502020204030204" pitchFamily="34" charset="0"/>
                        </a:rPr>
                        <a:t>162,784,960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dirty="0">
                          <a:solidFill>
                            <a:srgbClr val="000000"/>
                          </a:solidFill>
                          <a:effectLst/>
                          <a:latin typeface="Calibri" panose="020F0502020204030204" pitchFamily="34" charset="0"/>
                        </a:rPr>
                        <a:t>153,164,681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50720170"/>
                  </a:ext>
                </a:extLst>
              </a:tr>
            </a:tbl>
          </a:graphicData>
        </a:graphic>
      </p:graphicFrame>
    </p:spTree>
    <p:extLst>
      <p:ext uri="{BB962C8B-B14F-4D97-AF65-F5344CB8AC3E}">
        <p14:creationId xmlns:p14="http://schemas.microsoft.com/office/powerpoint/2010/main" val="10309063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1905000"/>
            <a:ext cx="5105400" cy="261610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Arial" panose="020B0604020202020204"/>
                <a:ea typeface="+mn-ea"/>
                <a:cs typeface="+mn-cs"/>
              </a:rPr>
              <a:t>Alternative Default Uplift Methodology</a:t>
            </a:r>
            <a:endPar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rPr>
              <a:t>Austin Rosel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rPr>
              <a:t>ERCOT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rPr>
              <a:t>CWG / MCWG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rPr>
              <a:t>ERCOT Public</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rPr>
              <a:t>March 14, 2022</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Tree>
    <p:extLst>
      <p:ext uri="{BB962C8B-B14F-4D97-AF65-F5344CB8AC3E}">
        <p14:creationId xmlns:p14="http://schemas.microsoft.com/office/powerpoint/2010/main" val="1310707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9E5D7-7D05-483C-A22C-2D0D76AA404F}"/>
              </a:ext>
            </a:extLst>
          </p:cNvPr>
          <p:cNvSpPr>
            <a:spLocks noGrp="1"/>
          </p:cNvSpPr>
          <p:nvPr>
            <p:ph type="title"/>
          </p:nvPr>
        </p:nvSpPr>
        <p:spPr/>
        <p:txBody>
          <a:bodyPr/>
          <a:lstStyle/>
          <a:p>
            <a:r>
              <a:rPr lang="en-US" dirty="0"/>
              <a:t>Request for Data</a:t>
            </a:r>
          </a:p>
        </p:txBody>
      </p:sp>
      <p:sp>
        <p:nvSpPr>
          <p:cNvPr id="3" name="Content Placeholder 2">
            <a:extLst>
              <a:ext uri="{FF2B5EF4-FFF2-40B4-BE49-F238E27FC236}">
                <a16:creationId xmlns:a16="http://schemas.microsoft.com/office/drawing/2014/main" id="{5E2148F1-2582-4C1D-883A-BBF393A5E956}"/>
              </a:ext>
            </a:extLst>
          </p:cNvPr>
          <p:cNvSpPr>
            <a:spLocks noGrp="1"/>
          </p:cNvSpPr>
          <p:nvPr>
            <p:ph idx="1"/>
          </p:nvPr>
        </p:nvSpPr>
        <p:spPr/>
        <p:txBody>
          <a:bodyPr/>
          <a:lstStyle/>
          <a:p>
            <a:r>
              <a:rPr lang="en-US" sz="2400" dirty="0"/>
              <a:t>Data request update from the February CWG.</a:t>
            </a:r>
          </a:p>
          <a:p>
            <a:pPr lvl="1"/>
            <a:r>
              <a:rPr lang="en-US" sz="2000" dirty="0"/>
              <a:t>Impact to QSEs and CRRAHs uplift exposure based on changes to the Default Uplift Methodology.</a:t>
            </a:r>
          </a:p>
          <a:p>
            <a:pPr lvl="1"/>
            <a:r>
              <a:rPr lang="en-US" sz="2000" dirty="0"/>
              <a:t>The following slides show the impact of removal of CRR Auction activity (presented in February) and multiplying CRRs owned by a scalar (request from February). Used 70%, 80% and 90% multipliers.</a:t>
            </a:r>
          </a:p>
          <a:p>
            <a:endParaRPr lang="en-US" dirty="0"/>
          </a:p>
        </p:txBody>
      </p:sp>
      <p:sp>
        <p:nvSpPr>
          <p:cNvPr id="4" name="Slide Number Placeholder 3">
            <a:extLst>
              <a:ext uri="{FF2B5EF4-FFF2-40B4-BE49-F238E27FC236}">
                <a16:creationId xmlns:a16="http://schemas.microsoft.com/office/drawing/2014/main" id="{7D50FDE1-5882-4908-82F3-F8E59CBB5A00}"/>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tint val="75000"/>
                </a:prst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453901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717E3-AC85-4194-94FC-39E72BDB27D3}"/>
              </a:ext>
            </a:extLst>
          </p:cNvPr>
          <p:cNvSpPr>
            <a:spLocks noGrp="1"/>
          </p:cNvSpPr>
          <p:nvPr>
            <p:ph type="title"/>
          </p:nvPr>
        </p:nvSpPr>
        <p:spPr/>
        <p:txBody>
          <a:bodyPr/>
          <a:lstStyle/>
          <a:p>
            <a:r>
              <a:rPr lang="en-US" dirty="0"/>
              <a:t>Formula Change NP 9.19.1</a:t>
            </a:r>
          </a:p>
        </p:txBody>
      </p:sp>
      <p:sp>
        <p:nvSpPr>
          <p:cNvPr id="4" name="Slide Number Placeholder 3">
            <a:extLst>
              <a:ext uri="{FF2B5EF4-FFF2-40B4-BE49-F238E27FC236}">
                <a16:creationId xmlns:a16="http://schemas.microsoft.com/office/drawing/2014/main" id="{345D49AD-8ED0-465A-A543-57E76B683778}"/>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black">
                  <a:tint val="75000"/>
                </a:prstClr>
              </a:solidFill>
              <a:effectLst/>
              <a:uLnTx/>
              <a:uFillTx/>
              <a:latin typeface="Arial" panose="020B0604020202020204"/>
              <a:ea typeface="+mn-ea"/>
              <a:cs typeface="+mn-cs"/>
            </a:endParaRPr>
          </a:p>
        </p:txBody>
      </p:sp>
      <p:pic>
        <p:nvPicPr>
          <p:cNvPr id="6" name="Picture 5">
            <a:extLst>
              <a:ext uri="{FF2B5EF4-FFF2-40B4-BE49-F238E27FC236}">
                <a16:creationId xmlns:a16="http://schemas.microsoft.com/office/drawing/2014/main" id="{BC8B47BC-31BE-4C59-AB55-CB8FF784536A}"/>
              </a:ext>
            </a:extLst>
          </p:cNvPr>
          <p:cNvPicPr>
            <a:picLocks noChangeAspect="1"/>
          </p:cNvPicPr>
          <p:nvPr/>
        </p:nvPicPr>
        <p:blipFill rotWithShape="1">
          <a:blip r:embed="rId2"/>
          <a:srcRect l="18333" t="23821" r="16667" b="11501"/>
          <a:stretch/>
        </p:blipFill>
        <p:spPr>
          <a:xfrm>
            <a:off x="990600" y="1386682"/>
            <a:ext cx="6906188" cy="3718718"/>
          </a:xfrm>
          <a:prstGeom prst="rect">
            <a:avLst/>
          </a:prstGeom>
        </p:spPr>
      </p:pic>
    </p:spTree>
    <p:extLst>
      <p:ext uri="{BB962C8B-B14F-4D97-AF65-F5344CB8AC3E}">
        <p14:creationId xmlns:p14="http://schemas.microsoft.com/office/powerpoint/2010/main" val="39346527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0D54D-A45D-4DCD-88F6-8478512B0A75}"/>
              </a:ext>
            </a:extLst>
          </p:cNvPr>
          <p:cNvSpPr>
            <a:spLocks noGrp="1"/>
          </p:cNvSpPr>
          <p:nvPr>
            <p:ph type="title"/>
          </p:nvPr>
        </p:nvSpPr>
        <p:spPr/>
        <p:txBody>
          <a:bodyPr/>
          <a:lstStyle/>
          <a:p>
            <a:r>
              <a:rPr lang="en-US" dirty="0"/>
              <a:t>Formula Change NP 9.19.1</a:t>
            </a:r>
          </a:p>
        </p:txBody>
      </p:sp>
      <p:sp>
        <p:nvSpPr>
          <p:cNvPr id="4" name="Slide Number Placeholder 3">
            <a:extLst>
              <a:ext uri="{FF2B5EF4-FFF2-40B4-BE49-F238E27FC236}">
                <a16:creationId xmlns:a16="http://schemas.microsoft.com/office/drawing/2014/main" id="{EB63942F-4F3F-4EA0-B76C-422497D7B6EE}"/>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tint val="75000"/>
                </a:prstClr>
              </a:solidFill>
              <a:effectLst/>
              <a:uLnTx/>
              <a:uFillTx/>
              <a:latin typeface="Arial" panose="020B0604020202020204"/>
              <a:ea typeface="+mn-ea"/>
              <a:cs typeface="+mn-cs"/>
            </a:endParaRPr>
          </a:p>
        </p:txBody>
      </p:sp>
      <p:pic>
        <p:nvPicPr>
          <p:cNvPr id="6" name="Picture 5">
            <a:extLst>
              <a:ext uri="{FF2B5EF4-FFF2-40B4-BE49-F238E27FC236}">
                <a16:creationId xmlns:a16="http://schemas.microsoft.com/office/drawing/2014/main" id="{F62C9582-E7FA-46C3-BBD0-D16BF8FCC888}"/>
              </a:ext>
            </a:extLst>
          </p:cNvPr>
          <p:cNvPicPr>
            <a:picLocks noChangeAspect="1"/>
          </p:cNvPicPr>
          <p:nvPr/>
        </p:nvPicPr>
        <p:blipFill rotWithShape="1">
          <a:blip r:embed="rId2"/>
          <a:srcRect l="30000" t="28082" r="26666" b="11643"/>
          <a:stretch/>
        </p:blipFill>
        <p:spPr>
          <a:xfrm>
            <a:off x="1295400" y="984738"/>
            <a:ext cx="5867400" cy="4964724"/>
          </a:xfrm>
          <a:prstGeom prst="rect">
            <a:avLst/>
          </a:prstGeom>
        </p:spPr>
      </p:pic>
      <p:sp>
        <p:nvSpPr>
          <p:cNvPr id="7" name="Oval 6">
            <a:extLst>
              <a:ext uri="{FF2B5EF4-FFF2-40B4-BE49-F238E27FC236}">
                <a16:creationId xmlns:a16="http://schemas.microsoft.com/office/drawing/2014/main" id="{0E5DD2DE-0CB1-42A6-B4B6-1E18425BA24E}"/>
              </a:ext>
            </a:extLst>
          </p:cNvPr>
          <p:cNvSpPr/>
          <p:nvPr/>
        </p:nvSpPr>
        <p:spPr>
          <a:xfrm>
            <a:off x="4027967" y="3886200"/>
            <a:ext cx="838200" cy="838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Tree>
    <p:extLst>
      <p:ext uri="{BB962C8B-B14F-4D97-AF65-F5344CB8AC3E}">
        <p14:creationId xmlns:p14="http://schemas.microsoft.com/office/powerpoint/2010/main" val="12354685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BC5F4-AFB7-49ED-911F-FA11EAC4B0B2}"/>
              </a:ext>
            </a:extLst>
          </p:cNvPr>
          <p:cNvSpPr>
            <a:spLocks noGrp="1"/>
          </p:cNvSpPr>
          <p:nvPr>
            <p:ph type="title"/>
          </p:nvPr>
        </p:nvSpPr>
        <p:spPr/>
        <p:txBody>
          <a:bodyPr/>
          <a:lstStyle/>
          <a:p>
            <a:r>
              <a:rPr lang="en-US" dirty="0"/>
              <a:t>70%, 80% &amp; 90% Scalar Scenarios</a:t>
            </a:r>
          </a:p>
        </p:txBody>
      </p:sp>
      <p:sp>
        <p:nvSpPr>
          <p:cNvPr id="4" name="Slide Number Placeholder 3">
            <a:extLst>
              <a:ext uri="{FF2B5EF4-FFF2-40B4-BE49-F238E27FC236}">
                <a16:creationId xmlns:a16="http://schemas.microsoft.com/office/drawing/2014/main" id="{1E0A3987-B238-4B82-8DE1-26A383729616}"/>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dirty="0">
              <a:ln>
                <a:noFill/>
              </a:ln>
              <a:solidFill>
                <a:prstClr val="black">
                  <a:tint val="75000"/>
                </a:prstClr>
              </a:solidFill>
              <a:effectLst/>
              <a:uLnTx/>
              <a:uFillTx/>
              <a:latin typeface="Arial" panose="020B0604020202020204"/>
              <a:ea typeface="+mn-ea"/>
              <a:cs typeface="+mn-cs"/>
            </a:endParaRPr>
          </a:p>
        </p:txBody>
      </p:sp>
      <p:graphicFrame>
        <p:nvGraphicFramePr>
          <p:cNvPr id="5" name="Object 4">
            <a:extLst>
              <a:ext uri="{FF2B5EF4-FFF2-40B4-BE49-F238E27FC236}">
                <a16:creationId xmlns:a16="http://schemas.microsoft.com/office/drawing/2014/main" id="{450FE386-9D4D-4C6F-A733-D8DE808FEF94}"/>
              </a:ext>
            </a:extLst>
          </p:cNvPr>
          <p:cNvGraphicFramePr>
            <a:graphicFrameLocks noChangeAspect="1"/>
          </p:cNvGraphicFramePr>
          <p:nvPr/>
        </p:nvGraphicFramePr>
        <p:xfrm>
          <a:off x="1371600" y="1391998"/>
          <a:ext cx="5734050" cy="4210050"/>
        </p:xfrm>
        <a:graphic>
          <a:graphicData uri="http://schemas.openxmlformats.org/presentationml/2006/ole">
            <mc:AlternateContent xmlns:mc="http://schemas.openxmlformats.org/markup-compatibility/2006">
              <mc:Choice xmlns:v="urn:schemas-microsoft-com:vml" Requires="v">
                <p:oleObj spid="_x0000_s1032" name="Worksheet" r:id="rId3" imgW="5733888" imgH="4210050" progId="Excel.Sheet.12">
                  <p:embed/>
                </p:oleObj>
              </mc:Choice>
              <mc:Fallback>
                <p:oleObj name="Worksheet" r:id="rId3" imgW="5733888" imgH="4210050" progId="Excel.Sheet.12">
                  <p:embed/>
                  <p:pic>
                    <p:nvPicPr>
                      <p:cNvPr id="5" name="Object 4">
                        <a:extLst>
                          <a:ext uri="{FF2B5EF4-FFF2-40B4-BE49-F238E27FC236}">
                            <a16:creationId xmlns:a16="http://schemas.microsoft.com/office/drawing/2014/main" id="{450FE386-9D4D-4C6F-A733-D8DE808FEF94}"/>
                          </a:ext>
                        </a:extLst>
                      </p:cNvPr>
                      <p:cNvPicPr/>
                      <p:nvPr/>
                    </p:nvPicPr>
                    <p:blipFill>
                      <a:blip r:embed="rId4"/>
                      <a:stretch>
                        <a:fillRect/>
                      </a:stretch>
                    </p:blipFill>
                    <p:spPr>
                      <a:xfrm>
                        <a:off x="1371600" y="1391998"/>
                        <a:ext cx="5734050" cy="4210050"/>
                      </a:xfrm>
                      <a:prstGeom prst="rect">
                        <a:avLst/>
                      </a:prstGeom>
                    </p:spPr>
                  </p:pic>
                </p:oleObj>
              </mc:Fallback>
            </mc:AlternateContent>
          </a:graphicData>
        </a:graphic>
      </p:graphicFrame>
    </p:spTree>
    <p:extLst>
      <p:ext uri="{BB962C8B-B14F-4D97-AF65-F5344CB8AC3E}">
        <p14:creationId xmlns:p14="http://schemas.microsoft.com/office/powerpoint/2010/main" val="2081200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E4949-4BB5-4417-9B51-E32E144C50F4}"/>
              </a:ext>
            </a:extLst>
          </p:cNvPr>
          <p:cNvSpPr>
            <a:spLocks noGrp="1"/>
          </p:cNvSpPr>
          <p:nvPr>
            <p:ph type="title"/>
          </p:nvPr>
        </p:nvSpPr>
        <p:spPr/>
        <p:txBody>
          <a:bodyPr/>
          <a:lstStyle/>
          <a:p>
            <a:r>
              <a:rPr lang="en-US" dirty="0"/>
              <a:t>NPRR1126 Analysis</a:t>
            </a:r>
          </a:p>
        </p:txBody>
      </p:sp>
      <p:sp>
        <p:nvSpPr>
          <p:cNvPr id="3" name="Content Placeholder 2">
            <a:extLst>
              <a:ext uri="{FF2B5EF4-FFF2-40B4-BE49-F238E27FC236}">
                <a16:creationId xmlns:a16="http://schemas.microsoft.com/office/drawing/2014/main" id="{829F01D1-FCF2-489F-8020-345D44316DB9}"/>
              </a:ext>
            </a:extLst>
          </p:cNvPr>
          <p:cNvSpPr>
            <a:spLocks noGrp="1"/>
          </p:cNvSpPr>
          <p:nvPr>
            <p:ph idx="1"/>
          </p:nvPr>
        </p:nvSpPr>
        <p:spPr/>
        <p:txBody>
          <a:bodyPr/>
          <a:lstStyle/>
          <a:p>
            <a:r>
              <a:rPr lang="en-US" sz="2400" dirty="0"/>
              <a:t>ERCOT was asked to bring analysis of various scenarios and factor values to CWG during discussion of NPRR1126.</a:t>
            </a:r>
          </a:p>
          <a:p>
            <a:endParaRPr lang="en-US" sz="2400" dirty="0"/>
          </a:p>
          <a:p>
            <a:pPr>
              <a:spcBef>
                <a:spcPts val="0"/>
              </a:spcBef>
              <a:tabLst>
                <a:tab pos="457200" algn="l"/>
              </a:tabLst>
            </a:pPr>
            <a:r>
              <a:rPr lang="en-US" sz="2400" dirty="0"/>
              <a:t>The following slide is a refresh of that analysis and shows the impact to QSEs and CRRAHs uplift exposure based on changes to the Default Uplift Methodology outlined in DC Energy Texas June 30, 2022 comments to NPRR1126.</a:t>
            </a:r>
          </a:p>
          <a:p>
            <a:endParaRPr lang="en-US" sz="2000" dirty="0"/>
          </a:p>
        </p:txBody>
      </p:sp>
      <p:sp>
        <p:nvSpPr>
          <p:cNvPr id="4" name="Slide Number Placeholder 3">
            <a:extLst>
              <a:ext uri="{FF2B5EF4-FFF2-40B4-BE49-F238E27FC236}">
                <a16:creationId xmlns:a16="http://schemas.microsoft.com/office/drawing/2014/main" id="{F48CA74D-A6FC-44F0-B058-38366F9F8AB9}"/>
              </a:ext>
            </a:extLst>
          </p:cNvPr>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34993528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1905000"/>
            <a:ext cx="5105400" cy="261610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Arial" panose="020B0604020202020204"/>
                <a:ea typeface="+mn-ea"/>
                <a:cs typeface="+mn-cs"/>
              </a:rPr>
              <a:t>Alternative Default Uplift Methodology</a:t>
            </a:r>
            <a:endPar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rPr>
              <a:t>Austin Rosel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rPr>
              <a:t>ERCOT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rPr>
              <a:t>CWG / MCWG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rPr>
              <a:t>ERCOT Public</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rPr>
              <a:t>February 16, 2022</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Tree>
    <p:extLst>
      <p:ext uri="{BB962C8B-B14F-4D97-AF65-F5344CB8AC3E}">
        <p14:creationId xmlns:p14="http://schemas.microsoft.com/office/powerpoint/2010/main" val="38973242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9E5D7-7D05-483C-A22C-2D0D76AA404F}"/>
              </a:ext>
            </a:extLst>
          </p:cNvPr>
          <p:cNvSpPr>
            <a:spLocks noGrp="1"/>
          </p:cNvSpPr>
          <p:nvPr>
            <p:ph type="title"/>
          </p:nvPr>
        </p:nvSpPr>
        <p:spPr/>
        <p:txBody>
          <a:bodyPr/>
          <a:lstStyle/>
          <a:p>
            <a:r>
              <a:rPr lang="en-US" dirty="0"/>
              <a:t>Request for Data</a:t>
            </a:r>
          </a:p>
        </p:txBody>
      </p:sp>
      <p:sp>
        <p:nvSpPr>
          <p:cNvPr id="3" name="Content Placeholder 2">
            <a:extLst>
              <a:ext uri="{FF2B5EF4-FFF2-40B4-BE49-F238E27FC236}">
                <a16:creationId xmlns:a16="http://schemas.microsoft.com/office/drawing/2014/main" id="{5E2148F1-2582-4C1D-883A-BBF393A5E956}"/>
              </a:ext>
            </a:extLst>
          </p:cNvPr>
          <p:cNvSpPr>
            <a:spLocks noGrp="1"/>
          </p:cNvSpPr>
          <p:nvPr>
            <p:ph idx="1"/>
          </p:nvPr>
        </p:nvSpPr>
        <p:spPr/>
        <p:txBody>
          <a:bodyPr/>
          <a:lstStyle/>
          <a:p>
            <a:r>
              <a:rPr lang="en-US" sz="2400" dirty="0"/>
              <a:t>Data request to show default uplift percentage changes based on formula change.</a:t>
            </a:r>
          </a:p>
          <a:p>
            <a:endParaRPr lang="en-US" dirty="0"/>
          </a:p>
        </p:txBody>
      </p:sp>
      <p:sp>
        <p:nvSpPr>
          <p:cNvPr id="4" name="Slide Number Placeholder 3">
            <a:extLst>
              <a:ext uri="{FF2B5EF4-FFF2-40B4-BE49-F238E27FC236}">
                <a16:creationId xmlns:a16="http://schemas.microsoft.com/office/drawing/2014/main" id="{7D50FDE1-5882-4908-82F3-F8E59CBB5A00}"/>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dirty="0">
              <a:ln>
                <a:noFill/>
              </a:ln>
              <a:solidFill>
                <a:prstClr val="black">
                  <a:tint val="75000"/>
                </a:prst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35973792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717E3-AC85-4194-94FC-39E72BDB27D3}"/>
              </a:ext>
            </a:extLst>
          </p:cNvPr>
          <p:cNvSpPr>
            <a:spLocks noGrp="1"/>
          </p:cNvSpPr>
          <p:nvPr>
            <p:ph type="title"/>
          </p:nvPr>
        </p:nvSpPr>
        <p:spPr/>
        <p:txBody>
          <a:bodyPr/>
          <a:lstStyle/>
          <a:p>
            <a:r>
              <a:rPr lang="en-US" dirty="0"/>
              <a:t>Formula Change NP 9.19.1</a:t>
            </a:r>
          </a:p>
        </p:txBody>
      </p:sp>
      <p:sp>
        <p:nvSpPr>
          <p:cNvPr id="4" name="Slide Number Placeholder 3">
            <a:extLst>
              <a:ext uri="{FF2B5EF4-FFF2-40B4-BE49-F238E27FC236}">
                <a16:creationId xmlns:a16="http://schemas.microsoft.com/office/drawing/2014/main" id="{345D49AD-8ED0-465A-A543-57E76B683778}"/>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dirty="0">
              <a:ln>
                <a:noFill/>
              </a:ln>
              <a:solidFill>
                <a:prstClr val="black">
                  <a:tint val="75000"/>
                </a:prstClr>
              </a:solidFill>
              <a:effectLst/>
              <a:uLnTx/>
              <a:uFillTx/>
              <a:latin typeface="Arial" panose="020B0604020202020204"/>
              <a:ea typeface="+mn-ea"/>
              <a:cs typeface="+mn-cs"/>
            </a:endParaRPr>
          </a:p>
        </p:txBody>
      </p:sp>
      <p:pic>
        <p:nvPicPr>
          <p:cNvPr id="6" name="Picture 5">
            <a:extLst>
              <a:ext uri="{FF2B5EF4-FFF2-40B4-BE49-F238E27FC236}">
                <a16:creationId xmlns:a16="http://schemas.microsoft.com/office/drawing/2014/main" id="{BC8B47BC-31BE-4C59-AB55-CB8FF784536A}"/>
              </a:ext>
            </a:extLst>
          </p:cNvPr>
          <p:cNvPicPr>
            <a:picLocks noChangeAspect="1"/>
          </p:cNvPicPr>
          <p:nvPr/>
        </p:nvPicPr>
        <p:blipFill rotWithShape="1">
          <a:blip r:embed="rId2"/>
          <a:srcRect l="18333" t="23821" r="16667" b="11501"/>
          <a:stretch/>
        </p:blipFill>
        <p:spPr>
          <a:xfrm>
            <a:off x="990600" y="1386682"/>
            <a:ext cx="6906188" cy="3718718"/>
          </a:xfrm>
          <a:prstGeom prst="rect">
            <a:avLst/>
          </a:prstGeom>
        </p:spPr>
      </p:pic>
    </p:spTree>
    <p:extLst>
      <p:ext uri="{BB962C8B-B14F-4D97-AF65-F5344CB8AC3E}">
        <p14:creationId xmlns:p14="http://schemas.microsoft.com/office/powerpoint/2010/main" val="17884210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9AE31-3D38-4AF6-A152-F67C89C95084}"/>
              </a:ext>
            </a:extLst>
          </p:cNvPr>
          <p:cNvSpPr>
            <a:spLocks noGrp="1"/>
          </p:cNvSpPr>
          <p:nvPr>
            <p:ph type="title"/>
          </p:nvPr>
        </p:nvSpPr>
        <p:spPr/>
        <p:txBody>
          <a:bodyPr/>
          <a:lstStyle/>
          <a:p>
            <a:r>
              <a:rPr lang="en-US" dirty="0"/>
              <a:t>Formula Change NP 9.19.1</a:t>
            </a:r>
          </a:p>
        </p:txBody>
      </p:sp>
      <p:sp>
        <p:nvSpPr>
          <p:cNvPr id="4" name="Slide Number Placeholder 3">
            <a:extLst>
              <a:ext uri="{FF2B5EF4-FFF2-40B4-BE49-F238E27FC236}">
                <a16:creationId xmlns:a16="http://schemas.microsoft.com/office/drawing/2014/main" id="{17AA1ADA-7D8F-4335-9EEB-A11AA4A52056}"/>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dirty="0">
              <a:ln>
                <a:noFill/>
              </a:ln>
              <a:solidFill>
                <a:prstClr val="black">
                  <a:tint val="75000"/>
                </a:prstClr>
              </a:solidFill>
              <a:effectLst/>
              <a:uLnTx/>
              <a:uFillTx/>
              <a:latin typeface="Arial" panose="020B0604020202020204"/>
              <a:ea typeface="+mn-ea"/>
              <a:cs typeface="+mn-cs"/>
            </a:endParaRPr>
          </a:p>
        </p:txBody>
      </p:sp>
      <p:pic>
        <p:nvPicPr>
          <p:cNvPr id="6" name="Picture 5">
            <a:extLst>
              <a:ext uri="{FF2B5EF4-FFF2-40B4-BE49-F238E27FC236}">
                <a16:creationId xmlns:a16="http://schemas.microsoft.com/office/drawing/2014/main" id="{E077910D-F09F-4B8E-AB60-8F8811F8A175}"/>
              </a:ext>
            </a:extLst>
          </p:cNvPr>
          <p:cNvPicPr>
            <a:picLocks noChangeAspect="1"/>
          </p:cNvPicPr>
          <p:nvPr/>
        </p:nvPicPr>
        <p:blipFill rotWithShape="1">
          <a:blip r:embed="rId2"/>
          <a:srcRect l="24281" t="22248" r="29122" b="3947"/>
          <a:stretch/>
        </p:blipFill>
        <p:spPr>
          <a:xfrm>
            <a:off x="1143001" y="1143001"/>
            <a:ext cx="5943599" cy="5094514"/>
          </a:xfrm>
          <a:prstGeom prst="rect">
            <a:avLst/>
          </a:prstGeom>
        </p:spPr>
      </p:pic>
    </p:spTree>
    <p:extLst>
      <p:ext uri="{BB962C8B-B14F-4D97-AF65-F5344CB8AC3E}">
        <p14:creationId xmlns:p14="http://schemas.microsoft.com/office/powerpoint/2010/main" val="3598693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D82C8-7927-4EC0-85C1-871AC0ACF501}"/>
              </a:ext>
            </a:extLst>
          </p:cNvPr>
          <p:cNvSpPr>
            <a:spLocks noGrp="1"/>
          </p:cNvSpPr>
          <p:nvPr>
            <p:ph type="title"/>
          </p:nvPr>
        </p:nvSpPr>
        <p:spPr/>
        <p:txBody>
          <a:bodyPr/>
          <a:lstStyle/>
          <a:p>
            <a:r>
              <a:rPr lang="en-US" dirty="0"/>
              <a:t>Change to Default Uplift Allocation</a:t>
            </a:r>
          </a:p>
        </p:txBody>
      </p:sp>
      <p:sp>
        <p:nvSpPr>
          <p:cNvPr id="4" name="Slide Number Placeholder 3">
            <a:extLst>
              <a:ext uri="{FF2B5EF4-FFF2-40B4-BE49-F238E27FC236}">
                <a16:creationId xmlns:a16="http://schemas.microsoft.com/office/drawing/2014/main" id="{6016F3FE-30FB-4FBB-98F5-D42D17C6ABBD}"/>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dirty="0">
              <a:ln>
                <a:noFill/>
              </a:ln>
              <a:solidFill>
                <a:prstClr val="black">
                  <a:tint val="75000"/>
                </a:prstClr>
              </a:solidFill>
              <a:effectLst/>
              <a:uLnTx/>
              <a:uFillTx/>
              <a:latin typeface="Arial" panose="020B0604020202020204"/>
              <a:ea typeface="+mn-ea"/>
              <a:cs typeface="+mn-cs"/>
            </a:endParaRPr>
          </a:p>
        </p:txBody>
      </p:sp>
      <p:graphicFrame>
        <p:nvGraphicFramePr>
          <p:cNvPr id="20" name="Table 19">
            <a:extLst>
              <a:ext uri="{FF2B5EF4-FFF2-40B4-BE49-F238E27FC236}">
                <a16:creationId xmlns:a16="http://schemas.microsoft.com/office/drawing/2014/main" id="{A9F00138-606F-4E5C-8713-DDE3FD47C616}"/>
              </a:ext>
            </a:extLst>
          </p:cNvPr>
          <p:cNvGraphicFramePr>
            <a:graphicFrameLocks noGrp="1"/>
          </p:cNvGraphicFramePr>
          <p:nvPr/>
        </p:nvGraphicFramePr>
        <p:xfrm>
          <a:off x="762000" y="1470739"/>
          <a:ext cx="5664200" cy="2170326"/>
        </p:xfrm>
        <a:graphic>
          <a:graphicData uri="http://schemas.openxmlformats.org/drawingml/2006/table">
            <a:tbl>
              <a:tblPr/>
              <a:tblGrid>
                <a:gridCol w="965200">
                  <a:extLst>
                    <a:ext uri="{9D8B030D-6E8A-4147-A177-3AD203B41FA5}">
                      <a16:colId xmlns:a16="http://schemas.microsoft.com/office/drawing/2014/main" val="3067348918"/>
                    </a:ext>
                  </a:extLst>
                </a:gridCol>
                <a:gridCol w="1371600">
                  <a:extLst>
                    <a:ext uri="{9D8B030D-6E8A-4147-A177-3AD203B41FA5}">
                      <a16:colId xmlns:a16="http://schemas.microsoft.com/office/drawing/2014/main" val="934542054"/>
                    </a:ext>
                  </a:extLst>
                </a:gridCol>
                <a:gridCol w="1701800">
                  <a:extLst>
                    <a:ext uri="{9D8B030D-6E8A-4147-A177-3AD203B41FA5}">
                      <a16:colId xmlns:a16="http://schemas.microsoft.com/office/drawing/2014/main" val="1782307527"/>
                    </a:ext>
                  </a:extLst>
                </a:gridCol>
                <a:gridCol w="1625600">
                  <a:extLst>
                    <a:ext uri="{9D8B030D-6E8A-4147-A177-3AD203B41FA5}">
                      <a16:colId xmlns:a16="http://schemas.microsoft.com/office/drawing/2014/main" val="4156611799"/>
                    </a:ext>
                  </a:extLst>
                </a:gridCol>
              </a:tblGrid>
              <a:tr h="247754">
                <a:tc gridSpan="2">
                  <a:txBody>
                    <a:bodyPr/>
                    <a:lstStyle/>
                    <a:p>
                      <a:pPr algn="l" fontAlgn="b"/>
                      <a:r>
                        <a:rPr lang="en-US" sz="1000" b="1" i="0" u="none" strike="noStrike">
                          <a:solidFill>
                            <a:srgbClr val="FFFFFF"/>
                          </a:solidFill>
                          <a:effectLst/>
                          <a:latin typeface="Segoe UI" panose="020B0502040204020203" pitchFamily="34" charset="0"/>
                        </a:rPr>
                        <a:t>QSE/CRRAH Level (BEFORE)</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a:txBody>
                    <a:bodyPr/>
                    <a:lstStyle/>
                    <a:p>
                      <a:pPr algn="l" fontAlgn="b"/>
                      <a:r>
                        <a:rPr lang="en-US" sz="900" b="1" i="0" u="none" strike="noStrike">
                          <a:solidFill>
                            <a:srgbClr val="FFFFFF"/>
                          </a:solidFill>
                          <a:effectLst/>
                          <a:latin typeface="Segoe UI" panose="020B0502040204020203"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solidFill>
                      <a:srgbClr val="00B0F0"/>
                    </a:solidFill>
                  </a:tcPr>
                </a:tc>
                <a:tc>
                  <a:txBody>
                    <a:bodyPr/>
                    <a:lstStyle/>
                    <a:p>
                      <a:pPr algn="l" fontAlgn="b"/>
                      <a:r>
                        <a:rPr lang="en-US" sz="900" b="1" i="0" u="none" strike="noStrike">
                          <a:solidFill>
                            <a:srgbClr val="FFFFFF"/>
                          </a:solidFill>
                          <a:effectLst/>
                          <a:latin typeface="Segoe UI" panose="020B0502040204020203"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3732356169"/>
                  </a:ext>
                </a:extLst>
              </a:tr>
              <a:tr h="475688">
                <a:tc>
                  <a:txBody>
                    <a:bodyPr/>
                    <a:lstStyle/>
                    <a:p>
                      <a:pPr algn="l" fontAlgn="b"/>
                      <a:r>
                        <a:rPr lang="en-US" sz="1100" b="1" i="0" u="none" strike="noStrike">
                          <a:solidFill>
                            <a:srgbClr val="000000"/>
                          </a:solidFill>
                          <a:effectLst/>
                          <a:latin typeface="Calibri" panose="020F0502020204030204" pitchFamily="34" charset="0"/>
                        </a:rPr>
                        <a:t>Segment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1" i="0" u="none" strike="noStrike">
                          <a:solidFill>
                            <a:srgbClr val="000000"/>
                          </a:solidFill>
                          <a:effectLst/>
                          <a:latin typeface="Calibri" panose="020F0502020204030204" pitchFamily="34" charset="0"/>
                        </a:rPr>
                        <a:t>January MMA Total (MWh)</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1" i="0" u="none" strike="noStrike" dirty="0">
                          <a:solidFill>
                            <a:srgbClr val="000000"/>
                          </a:solidFill>
                          <a:effectLst/>
                          <a:latin typeface="Calibri" panose="020F0502020204030204" pitchFamily="34" charset="0"/>
                        </a:rPr>
                        <a:t>January MMA (MWh)</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1" i="0" u="none" strike="noStrike" dirty="0">
                          <a:solidFill>
                            <a:srgbClr val="000000"/>
                          </a:solidFill>
                          <a:effectLst/>
                          <a:latin typeface="Calibri" panose="020F0502020204030204" pitchFamily="34" charset="0"/>
                        </a:rPr>
                        <a:t>January MMARS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1631011906"/>
                  </a:ext>
                </a:extLst>
              </a:tr>
              <a:tr h="237844">
                <a:tc>
                  <a:txBody>
                    <a:bodyPr/>
                    <a:lstStyle/>
                    <a:p>
                      <a:pPr algn="l" fontAlgn="b"/>
                      <a:r>
                        <a:rPr lang="en-US" sz="1100" b="0" i="0" u="none" strike="noStrike" dirty="0">
                          <a:solidFill>
                            <a:srgbClr val="000000"/>
                          </a:solidFill>
                          <a:effectLst/>
                          <a:latin typeface="Calibri" panose="020F0502020204030204" pitchFamily="34" charset="0"/>
                        </a:rPr>
                        <a:t>Gen</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a:solidFill>
                            <a:srgbClr val="000000"/>
                          </a:solidFill>
                          <a:effectLst/>
                          <a:latin typeface="Calibri" panose="020F0502020204030204" pitchFamily="34" charset="0"/>
                        </a:rPr>
                        <a:t>              218,577,111.29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4,998,318.29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panose="020F0502020204030204" pitchFamily="34" charset="0"/>
                        </a:rPr>
                        <a:t>2.29%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5986503"/>
                  </a:ext>
                </a:extLst>
              </a:tr>
              <a:tr h="237844">
                <a:tc>
                  <a:txBody>
                    <a:bodyPr/>
                    <a:lstStyle/>
                    <a:p>
                      <a:pPr algn="l" fontAlgn="b"/>
                      <a:r>
                        <a:rPr lang="en-US" sz="1100" b="0" i="0" u="none" strike="noStrike">
                          <a:solidFill>
                            <a:srgbClr val="000000"/>
                          </a:solidFill>
                          <a:effectLst/>
                          <a:latin typeface="Calibri" panose="020F0502020204030204" pitchFamily="34" charset="0"/>
                        </a:rPr>
                        <a:t>Load</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28,785,812.00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panose="020F0502020204030204" pitchFamily="34" charset="0"/>
                        </a:rPr>
                        <a:t>13.17%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01557639"/>
                  </a:ext>
                </a:extLst>
              </a:tr>
              <a:tr h="237844">
                <a:tc>
                  <a:txBody>
                    <a:bodyPr/>
                    <a:lstStyle/>
                    <a:p>
                      <a:pPr algn="l" fontAlgn="b"/>
                      <a:r>
                        <a:rPr lang="en-US" sz="1100" b="0" i="0" u="none" strike="noStrike">
                          <a:solidFill>
                            <a:srgbClr val="000000"/>
                          </a:solidFill>
                          <a:effectLst/>
                          <a:latin typeface="Calibri" panose="020F0502020204030204" pitchFamily="34" charset="0"/>
                        </a:rPr>
                        <a:t>Load and Gen</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19,844,419.05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panose="020F0502020204030204" pitchFamily="34" charset="0"/>
                        </a:rPr>
                        <a:t>9.08%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841690"/>
                  </a:ext>
                </a:extLst>
              </a:tr>
              <a:tr h="237844">
                <a:tc>
                  <a:txBody>
                    <a:bodyPr/>
                    <a:lstStyle/>
                    <a:p>
                      <a:pPr algn="l" fontAlgn="b"/>
                      <a:r>
                        <a:rPr lang="en-US" sz="1100" b="0" i="0" u="none" strike="noStrike">
                          <a:solidFill>
                            <a:srgbClr val="000000"/>
                          </a:solidFill>
                          <a:effectLst/>
                          <a:latin typeface="Calibri" panose="020F0502020204030204" pitchFamily="34" charset="0"/>
                        </a:rPr>
                        <a:t>Trader</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                           54,240,444.34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panose="020F0502020204030204" pitchFamily="34" charset="0"/>
                        </a:rPr>
                        <a:t>24.82%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1007361"/>
                  </a:ext>
                </a:extLst>
              </a:tr>
              <a:tr h="247754">
                <a:tc>
                  <a:txBody>
                    <a:bodyPr/>
                    <a:lstStyle/>
                    <a:p>
                      <a:pPr algn="l" fontAlgn="b"/>
                      <a:r>
                        <a:rPr lang="en-US" sz="1100" b="0" i="0" u="none" strike="noStrike">
                          <a:solidFill>
                            <a:srgbClr val="000000"/>
                          </a:solidFill>
                          <a:effectLst/>
                          <a:latin typeface="Calibri" panose="020F0502020204030204" pitchFamily="34" charset="0"/>
                        </a:rPr>
                        <a:t>CRRAH Only</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l" fontAlgn="b"/>
                      <a:r>
                        <a:rPr lang="en-US" sz="1100" b="0" i="0" u="none" strike="noStrike" dirty="0">
                          <a:solidFill>
                            <a:srgbClr val="000000"/>
                          </a:solidFill>
                          <a:effectLst/>
                          <a:latin typeface="Calibri" panose="020F0502020204030204" pitchFamily="34" charset="0"/>
                        </a:rPr>
                        <a:t>                         110,708,117.60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panose="020F0502020204030204" pitchFamily="34" charset="0"/>
                        </a:rPr>
                        <a:t>50.65%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19811158"/>
                  </a:ext>
                </a:extLst>
              </a:tr>
              <a:tr h="247754">
                <a:tc>
                  <a:txBody>
                    <a:bodyPr/>
                    <a:lstStyle/>
                    <a:p>
                      <a:pPr algn="l" fontAlgn="b"/>
                      <a:r>
                        <a:rPr lang="en-US" sz="1100" b="1" i="0" u="none" strike="noStrike">
                          <a:solidFill>
                            <a:srgbClr val="000000"/>
                          </a:solidFill>
                          <a:effectLst/>
                          <a:latin typeface="Calibri" panose="020F0502020204030204" pitchFamily="34" charset="0"/>
                        </a:rPr>
                        <a:t>Total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                        218,577,111.29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dirty="0">
                          <a:solidFill>
                            <a:srgbClr val="000000"/>
                          </a:solidFill>
                          <a:effectLst/>
                          <a:latin typeface="Calibri" panose="020F0502020204030204" pitchFamily="34" charset="0"/>
                        </a:rPr>
                        <a:t>100.00%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715976668"/>
                  </a:ext>
                </a:extLst>
              </a:tr>
            </a:tbl>
          </a:graphicData>
        </a:graphic>
      </p:graphicFrame>
      <p:graphicFrame>
        <p:nvGraphicFramePr>
          <p:cNvPr id="21" name="Table 20">
            <a:extLst>
              <a:ext uri="{FF2B5EF4-FFF2-40B4-BE49-F238E27FC236}">
                <a16:creationId xmlns:a16="http://schemas.microsoft.com/office/drawing/2014/main" id="{59F34296-E8B1-4496-8DAD-04C29983874C}"/>
              </a:ext>
            </a:extLst>
          </p:cNvPr>
          <p:cNvGraphicFramePr>
            <a:graphicFrameLocks noGrp="1"/>
          </p:cNvGraphicFramePr>
          <p:nvPr/>
        </p:nvGraphicFramePr>
        <p:xfrm>
          <a:off x="762000" y="3886200"/>
          <a:ext cx="5638800" cy="2170325"/>
        </p:xfrm>
        <a:graphic>
          <a:graphicData uri="http://schemas.openxmlformats.org/drawingml/2006/table">
            <a:tbl>
              <a:tblPr/>
              <a:tblGrid>
                <a:gridCol w="946202">
                  <a:extLst>
                    <a:ext uri="{9D8B030D-6E8A-4147-A177-3AD203B41FA5}">
                      <a16:colId xmlns:a16="http://schemas.microsoft.com/office/drawing/2014/main" val="2386602549"/>
                    </a:ext>
                  </a:extLst>
                </a:gridCol>
                <a:gridCol w="1459855">
                  <a:extLst>
                    <a:ext uri="{9D8B030D-6E8A-4147-A177-3AD203B41FA5}">
                      <a16:colId xmlns:a16="http://schemas.microsoft.com/office/drawing/2014/main" val="2607329892"/>
                    </a:ext>
                  </a:extLst>
                </a:gridCol>
                <a:gridCol w="1632543">
                  <a:extLst>
                    <a:ext uri="{9D8B030D-6E8A-4147-A177-3AD203B41FA5}">
                      <a16:colId xmlns:a16="http://schemas.microsoft.com/office/drawing/2014/main" val="3686062321"/>
                    </a:ext>
                  </a:extLst>
                </a:gridCol>
                <a:gridCol w="1600200">
                  <a:extLst>
                    <a:ext uri="{9D8B030D-6E8A-4147-A177-3AD203B41FA5}">
                      <a16:colId xmlns:a16="http://schemas.microsoft.com/office/drawing/2014/main" val="3878201121"/>
                    </a:ext>
                  </a:extLst>
                </a:gridCol>
              </a:tblGrid>
              <a:tr h="149014">
                <a:tc gridSpan="3">
                  <a:txBody>
                    <a:bodyPr/>
                    <a:lstStyle/>
                    <a:p>
                      <a:pPr algn="l" fontAlgn="b"/>
                      <a:r>
                        <a:rPr lang="en-US" sz="1000" b="1" i="0" u="none" strike="noStrike" dirty="0">
                          <a:solidFill>
                            <a:srgbClr val="FFFFFF"/>
                          </a:solidFill>
                          <a:effectLst/>
                          <a:latin typeface="Segoe UI" panose="020B0502040204020203" pitchFamily="34" charset="0"/>
                        </a:rPr>
                        <a:t>QSE/CRRAH Level w/o CRR Sales and Purchases (AFTER)</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a:txBody>
                    <a:bodyPr/>
                    <a:lstStyle/>
                    <a:p>
                      <a:pPr algn="l" fontAlgn="b"/>
                      <a:r>
                        <a:rPr lang="en-US" sz="900" b="1" i="0" u="none" strike="noStrike">
                          <a:solidFill>
                            <a:srgbClr val="FFFFFF"/>
                          </a:solidFill>
                          <a:effectLst/>
                          <a:latin typeface="Segoe UI" panose="020B0502040204020203" pitchFamily="34" charset="0"/>
                        </a:rPr>
                        <a:t> </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3251267560"/>
                  </a:ext>
                </a:extLst>
              </a:tr>
              <a:tr h="427115">
                <a:tc>
                  <a:txBody>
                    <a:bodyPr/>
                    <a:lstStyle/>
                    <a:p>
                      <a:pPr algn="l" fontAlgn="b"/>
                      <a:r>
                        <a:rPr lang="en-US" sz="1100" b="1" i="0" u="none" strike="noStrike">
                          <a:solidFill>
                            <a:srgbClr val="000000"/>
                          </a:solidFill>
                          <a:effectLst/>
                          <a:latin typeface="Calibri" panose="020F0502020204030204" pitchFamily="34" charset="0"/>
                        </a:rPr>
                        <a:t>Segment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1" i="0" u="none" strike="noStrike">
                          <a:solidFill>
                            <a:srgbClr val="000000"/>
                          </a:solidFill>
                          <a:effectLst/>
                          <a:latin typeface="Calibri" panose="020F0502020204030204" pitchFamily="34" charset="0"/>
                        </a:rPr>
                        <a:t>January MMA Total (MWh)</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1" i="0" u="none" strike="noStrike" dirty="0">
                          <a:solidFill>
                            <a:srgbClr val="000000"/>
                          </a:solidFill>
                          <a:effectLst/>
                          <a:latin typeface="Calibri" panose="020F0502020204030204" pitchFamily="34" charset="0"/>
                        </a:rPr>
                        <a:t>January MMA (MWh)</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1" i="0" u="none" strike="noStrike">
                          <a:solidFill>
                            <a:srgbClr val="000000"/>
                          </a:solidFill>
                          <a:effectLst/>
                          <a:latin typeface="Calibri" panose="020F0502020204030204" pitchFamily="34" charset="0"/>
                        </a:rPr>
                        <a:t>January MMARS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2465369161"/>
                  </a:ext>
                </a:extLst>
              </a:tr>
              <a:tr h="248058">
                <a:tc>
                  <a:txBody>
                    <a:bodyPr/>
                    <a:lstStyle/>
                    <a:p>
                      <a:pPr algn="l" fontAlgn="b"/>
                      <a:r>
                        <a:rPr lang="en-US" sz="1100" b="0" i="0" u="none" strike="noStrike">
                          <a:solidFill>
                            <a:srgbClr val="000000"/>
                          </a:solidFill>
                          <a:effectLst/>
                          <a:latin typeface="Calibri" panose="020F0502020204030204" pitchFamily="34" charset="0"/>
                        </a:rPr>
                        <a:t>Gen</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a:solidFill>
                            <a:srgbClr val="000000"/>
                          </a:solidFill>
                          <a:effectLst/>
                          <a:latin typeface="Calibri" panose="020F0502020204030204" pitchFamily="34" charset="0"/>
                        </a:rPr>
                        <a:t>              200,056,047.09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4,998,318.29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panose="020F0502020204030204" pitchFamily="34" charset="0"/>
                        </a:rPr>
                        <a:t>2.50%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90074164"/>
                  </a:ext>
                </a:extLst>
              </a:tr>
              <a:tr h="248058">
                <a:tc>
                  <a:txBody>
                    <a:bodyPr/>
                    <a:lstStyle/>
                    <a:p>
                      <a:pPr algn="l" fontAlgn="b"/>
                      <a:r>
                        <a:rPr lang="en-US" sz="1100" b="0" i="0" u="none" strike="noStrike">
                          <a:solidFill>
                            <a:srgbClr val="000000"/>
                          </a:solidFill>
                          <a:effectLst/>
                          <a:latin typeface="Calibri" panose="020F0502020204030204" pitchFamily="34" charset="0"/>
                        </a:rPr>
                        <a:t>Load</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r" fontAlgn="b"/>
                      <a:r>
                        <a:rPr lang="en-US" sz="1100" b="0" i="0" u="none" strike="noStrike" dirty="0">
                          <a:solidFill>
                            <a:srgbClr val="000000"/>
                          </a:solidFill>
                          <a:effectLst/>
                          <a:latin typeface="Calibri" panose="020F0502020204030204" pitchFamily="34" charset="0"/>
                        </a:rPr>
                        <a:t>28,785,812.00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panose="020F0502020204030204" pitchFamily="34" charset="0"/>
                        </a:rPr>
                        <a:t>14.39%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3878269"/>
                  </a:ext>
                </a:extLst>
              </a:tr>
              <a:tr h="248058">
                <a:tc>
                  <a:txBody>
                    <a:bodyPr/>
                    <a:lstStyle/>
                    <a:p>
                      <a:pPr algn="l" fontAlgn="b"/>
                      <a:r>
                        <a:rPr lang="en-US" sz="1100" b="0" i="0" u="none" strike="noStrike">
                          <a:solidFill>
                            <a:srgbClr val="000000"/>
                          </a:solidFill>
                          <a:effectLst/>
                          <a:latin typeface="Calibri" panose="020F0502020204030204" pitchFamily="34" charset="0"/>
                        </a:rPr>
                        <a:t>Load and Gen</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r" fontAlgn="b"/>
                      <a:r>
                        <a:rPr lang="en-US" sz="1100" b="0" i="0" u="none" strike="noStrike" dirty="0">
                          <a:solidFill>
                            <a:srgbClr val="000000"/>
                          </a:solidFill>
                          <a:effectLst/>
                          <a:latin typeface="Calibri" panose="020F0502020204030204" pitchFamily="34" charset="0"/>
                        </a:rPr>
                        <a:t>19,844,419.05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panose="020F0502020204030204" pitchFamily="34" charset="0"/>
                        </a:rPr>
                        <a:t>9.92%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7139588"/>
                  </a:ext>
                </a:extLst>
              </a:tr>
              <a:tr h="248058">
                <a:tc>
                  <a:txBody>
                    <a:bodyPr/>
                    <a:lstStyle/>
                    <a:p>
                      <a:pPr algn="l" fontAlgn="b"/>
                      <a:r>
                        <a:rPr lang="en-US" sz="1100" b="0" i="0" u="none" strike="noStrike">
                          <a:solidFill>
                            <a:srgbClr val="000000"/>
                          </a:solidFill>
                          <a:effectLst/>
                          <a:latin typeface="Calibri" panose="020F0502020204030204" pitchFamily="34" charset="0"/>
                        </a:rPr>
                        <a:t>Trader</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r" fontAlgn="b"/>
                      <a:r>
                        <a:rPr lang="en-US" sz="1100" b="0" i="0" u="none" strike="noStrike" dirty="0">
                          <a:solidFill>
                            <a:srgbClr val="000000"/>
                          </a:solidFill>
                          <a:effectLst/>
                          <a:latin typeface="Calibri" panose="020F0502020204030204" pitchFamily="34" charset="0"/>
                        </a:rPr>
                        <a:t>55,745,928.94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a:solidFill>
                            <a:srgbClr val="000000"/>
                          </a:solidFill>
                          <a:effectLst/>
                          <a:latin typeface="Calibri" panose="020F0502020204030204" pitchFamily="34" charset="0"/>
                        </a:rPr>
                        <a:t>27.87%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08737918"/>
                  </a:ext>
                </a:extLst>
              </a:tr>
              <a:tr h="248058">
                <a:tc>
                  <a:txBody>
                    <a:bodyPr/>
                    <a:lstStyle/>
                    <a:p>
                      <a:pPr algn="l" fontAlgn="b"/>
                      <a:r>
                        <a:rPr lang="en-US" sz="1100" b="0" i="0" u="none" strike="noStrike">
                          <a:solidFill>
                            <a:srgbClr val="000000"/>
                          </a:solidFill>
                          <a:effectLst/>
                          <a:latin typeface="Calibri" panose="020F0502020204030204" pitchFamily="34" charset="0"/>
                        </a:rPr>
                        <a:t>CRRAH Only</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r" fontAlgn="b"/>
                      <a:r>
                        <a:rPr lang="en-US" sz="1100" b="0" i="0" u="none" strike="noStrike" dirty="0">
                          <a:solidFill>
                            <a:srgbClr val="000000"/>
                          </a:solidFill>
                          <a:effectLst/>
                          <a:latin typeface="Calibri" panose="020F0502020204030204" pitchFamily="34" charset="0"/>
                        </a:rPr>
                        <a:t>90,681,568.80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dirty="0">
                          <a:solidFill>
                            <a:srgbClr val="000000"/>
                          </a:solidFill>
                          <a:effectLst/>
                          <a:latin typeface="Calibri" panose="020F0502020204030204" pitchFamily="34" charset="0"/>
                        </a:rPr>
                        <a:t>45.33%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5329927"/>
                  </a:ext>
                </a:extLst>
              </a:tr>
              <a:tr h="319316">
                <a:tc>
                  <a:txBody>
                    <a:bodyPr/>
                    <a:lstStyle/>
                    <a:p>
                      <a:pPr algn="l" fontAlgn="b"/>
                      <a:r>
                        <a:rPr lang="en-US" sz="1100" b="1" i="0" u="none" strike="noStrike">
                          <a:solidFill>
                            <a:srgbClr val="000000"/>
                          </a:solidFill>
                          <a:effectLst/>
                          <a:latin typeface="Calibri" panose="020F0502020204030204" pitchFamily="34" charset="0"/>
                        </a:rPr>
                        <a:t>Total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                        200,056,047.09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dirty="0">
                          <a:solidFill>
                            <a:srgbClr val="000000"/>
                          </a:solidFill>
                          <a:effectLst/>
                          <a:latin typeface="Calibri" panose="020F0502020204030204" pitchFamily="34" charset="0"/>
                        </a:rPr>
                        <a:t>100%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1287087716"/>
                  </a:ext>
                </a:extLst>
              </a:tr>
            </a:tbl>
          </a:graphicData>
        </a:graphic>
      </p:graphicFrame>
    </p:spTree>
    <p:extLst>
      <p:ext uri="{BB962C8B-B14F-4D97-AF65-F5344CB8AC3E}">
        <p14:creationId xmlns:p14="http://schemas.microsoft.com/office/powerpoint/2010/main" val="1015981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9BDD5-891E-45CA-AE02-6F110596EA31}"/>
              </a:ext>
            </a:extLst>
          </p:cNvPr>
          <p:cNvSpPr>
            <a:spLocks noGrp="1"/>
          </p:cNvSpPr>
          <p:nvPr>
            <p:ph type="title"/>
          </p:nvPr>
        </p:nvSpPr>
        <p:spPr/>
        <p:txBody>
          <a:bodyPr/>
          <a:lstStyle/>
          <a:p>
            <a:r>
              <a:rPr lang="en-US" dirty="0"/>
              <a:t>January and August Comparison</a:t>
            </a:r>
          </a:p>
        </p:txBody>
      </p:sp>
      <p:sp>
        <p:nvSpPr>
          <p:cNvPr id="4" name="Slide Number Placeholder 3">
            <a:extLst>
              <a:ext uri="{FF2B5EF4-FFF2-40B4-BE49-F238E27FC236}">
                <a16:creationId xmlns:a16="http://schemas.microsoft.com/office/drawing/2014/main" id="{6827A6BD-2D3F-4A85-8C1B-C631E1FFB154}"/>
              </a:ext>
            </a:extLst>
          </p:cNvPr>
          <p:cNvSpPr>
            <a:spLocks noGrp="1"/>
          </p:cNvSpPr>
          <p:nvPr>
            <p:ph type="sldNum" sz="quarter" idx="4"/>
          </p:nvPr>
        </p:nvSpPr>
        <p:spPr/>
        <p:txBody>
          <a:bodyPr/>
          <a:lstStyle/>
          <a:p>
            <a:fld id="{1D93BD3E-1E9A-4970-A6F7-E7AC52762E0C}" type="slidenum">
              <a:rPr lang="en-US" smtClean="0"/>
              <a:pPr/>
              <a:t>3</a:t>
            </a:fld>
            <a:endParaRPr lang="en-US" dirty="0"/>
          </a:p>
        </p:txBody>
      </p:sp>
      <p:graphicFrame>
        <p:nvGraphicFramePr>
          <p:cNvPr id="3" name="Table 2">
            <a:extLst>
              <a:ext uri="{FF2B5EF4-FFF2-40B4-BE49-F238E27FC236}">
                <a16:creationId xmlns:a16="http://schemas.microsoft.com/office/drawing/2014/main" id="{DEB54C45-3E57-4F30-91C0-81209AB95E30}"/>
              </a:ext>
            </a:extLst>
          </p:cNvPr>
          <p:cNvGraphicFramePr>
            <a:graphicFrameLocks noGrp="1"/>
          </p:cNvGraphicFramePr>
          <p:nvPr>
            <p:extLst>
              <p:ext uri="{D42A27DB-BD31-4B8C-83A1-F6EECF244321}">
                <p14:modId xmlns:p14="http://schemas.microsoft.com/office/powerpoint/2010/main" val="3396561462"/>
              </p:ext>
            </p:extLst>
          </p:nvPr>
        </p:nvGraphicFramePr>
        <p:xfrm>
          <a:off x="381000" y="1351171"/>
          <a:ext cx="4215358" cy="4351336"/>
        </p:xfrm>
        <a:graphic>
          <a:graphicData uri="http://schemas.openxmlformats.org/drawingml/2006/table">
            <a:tbl>
              <a:tblPr/>
              <a:tblGrid>
                <a:gridCol w="770549">
                  <a:extLst>
                    <a:ext uri="{9D8B030D-6E8A-4147-A177-3AD203B41FA5}">
                      <a16:colId xmlns:a16="http://schemas.microsoft.com/office/drawing/2014/main" val="787271223"/>
                    </a:ext>
                  </a:extLst>
                </a:gridCol>
                <a:gridCol w="985850">
                  <a:extLst>
                    <a:ext uri="{9D8B030D-6E8A-4147-A177-3AD203B41FA5}">
                      <a16:colId xmlns:a16="http://schemas.microsoft.com/office/drawing/2014/main" val="1500950862"/>
                    </a:ext>
                  </a:extLst>
                </a:gridCol>
                <a:gridCol w="1257809">
                  <a:extLst>
                    <a:ext uri="{9D8B030D-6E8A-4147-A177-3AD203B41FA5}">
                      <a16:colId xmlns:a16="http://schemas.microsoft.com/office/drawing/2014/main" val="2456269675"/>
                    </a:ext>
                  </a:extLst>
                </a:gridCol>
                <a:gridCol w="1201150">
                  <a:extLst>
                    <a:ext uri="{9D8B030D-6E8A-4147-A177-3AD203B41FA5}">
                      <a16:colId xmlns:a16="http://schemas.microsoft.com/office/drawing/2014/main" val="340307074"/>
                    </a:ext>
                  </a:extLst>
                </a:gridCol>
              </a:tblGrid>
              <a:tr h="203969">
                <a:tc gridSpan="4">
                  <a:txBody>
                    <a:bodyPr/>
                    <a:lstStyle/>
                    <a:p>
                      <a:pPr algn="ctr" rtl="0" fontAlgn="b"/>
                      <a:r>
                        <a:rPr lang="en-US" sz="1100" b="1" i="0" u="none" strike="noStrike">
                          <a:solidFill>
                            <a:srgbClr val="FFFFFF"/>
                          </a:solidFill>
                          <a:effectLst/>
                          <a:latin typeface="Segoe UI" panose="020B0502040204020203" pitchFamily="34" charset="0"/>
                        </a:rPr>
                        <a:t>QSE/CRRAH Level </a:t>
                      </a:r>
                    </a:p>
                  </a:txBody>
                  <a:tcPr marL="8499" marR="8499" marT="8499" marB="0" anchor="b">
                    <a:lnL>
                      <a:noFill/>
                    </a:lnL>
                    <a:lnR>
                      <a:noFill/>
                    </a:lnR>
                    <a:lnT>
                      <a:noFill/>
                    </a:lnT>
                    <a:lnB>
                      <a:noFill/>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87038903"/>
                  </a:ext>
                </a:extLst>
              </a:tr>
              <a:tr h="169974">
                <a:tc gridSpan="4">
                  <a:txBody>
                    <a:bodyPr/>
                    <a:lstStyle/>
                    <a:p>
                      <a:pPr algn="ctr" fontAlgn="b"/>
                      <a:r>
                        <a:rPr lang="en-US" sz="900" b="1" i="0" u="none" strike="noStrike" dirty="0">
                          <a:solidFill>
                            <a:srgbClr val="FFFFFF"/>
                          </a:solidFill>
                          <a:effectLst/>
                          <a:latin typeface="Segoe UI" panose="020B0502040204020203" pitchFamily="34" charset="0"/>
                        </a:rPr>
                        <a:t>January 2021 (RTM_FINAL) NPRR1126 Adjustment</a:t>
                      </a:r>
                    </a:p>
                  </a:txBody>
                  <a:tcPr marL="8499" marR="8499" marT="8499" marB="0" anchor="b">
                    <a:lnL>
                      <a:noFill/>
                    </a:lnL>
                    <a:lnR>
                      <a:noFill/>
                    </a:lnR>
                    <a:lnT>
                      <a:noFill/>
                    </a:lnT>
                    <a:lnB w="635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1978244"/>
                  </a:ext>
                </a:extLst>
              </a:tr>
              <a:tr h="169974">
                <a:tc>
                  <a:txBody>
                    <a:bodyPr/>
                    <a:lstStyle/>
                    <a:p>
                      <a:pPr algn="l" fontAlgn="b"/>
                      <a:r>
                        <a:rPr lang="en-US" sz="1000" b="1" i="0" u="none" strike="noStrike" dirty="0">
                          <a:solidFill>
                            <a:srgbClr val="000000"/>
                          </a:solidFill>
                          <a:effectLst/>
                          <a:latin typeface="Calibri" panose="020F0502020204030204" pitchFamily="34" charset="0"/>
                        </a:rPr>
                        <a:t>Segment</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000" b="1" i="0" u="none" strike="noStrike" dirty="0">
                          <a:solidFill>
                            <a:srgbClr val="000000"/>
                          </a:solidFill>
                          <a:effectLst/>
                          <a:latin typeface="Calibri" panose="020F0502020204030204" pitchFamily="34" charset="0"/>
                        </a:rPr>
                        <a:t>Current </a:t>
                      </a:r>
                      <a:r>
                        <a:rPr lang="en-US" sz="1000" b="1" i="0" u="none" strike="noStrike" kern="1200" dirty="0">
                          <a:solidFill>
                            <a:srgbClr val="000000"/>
                          </a:solidFill>
                          <a:effectLst/>
                          <a:latin typeface="Calibri" panose="020F0502020204030204" pitchFamily="34" charset="0"/>
                          <a:ea typeface="+mn-ea"/>
                          <a:cs typeface="+mn-cs"/>
                        </a:rPr>
                        <a:t>Protocols</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000" b="1" i="0" u="none" strike="noStrike" dirty="0">
                          <a:solidFill>
                            <a:srgbClr val="000000"/>
                          </a:solidFill>
                          <a:effectLst/>
                          <a:latin typeface="Calibri" panose="020F0502020204030204" pitchFamily="34" charset="0"/>
                        </a:rPr>
                        <a:t>Original NPRR</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000" b="1" i="0" u="none" strike="noStrike">
                          <a:solidFill>
                            <a:srgbClr val="000000"/>
                          </a:solidFill>
                          <a:effectLst/>
                          <a:latin typeface="Calibri" panose="020F0502020204030204" pitchFamily="34" charset="0"/>
                        </a:rPr>
                        <a:t>DC Energy Comments</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3989409262"/>
                  </a:ext>
                </a:extLst>
              </a:tr>
              <a:tr h="169974">
                <a:tc>
                  <a:txBody>
                    <a:bodyPr/>
                    <a:lstStyle/>
                    <a:p>
                      <a:pPr algn="l" fontAlgn="b"/>
                      <a:r>
                        <a:rPr lang="en-US" sz="1000" b="0" i="0" u="none" strike="noStrike" dirty="0">
                          <a:solidFill>
                            <a:srgbClr val="000000"/>
                          </a:solidFill>
                          <a:effectLst/>
                          <a:latin typeface="Calibri" panose="020F0502020204030204" pitchFamily="34" charset="0"/>
                        </a:rPr>
                        <a:t>Gen</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panose="020F0502020204030204" pitchFamily="34" charset="0"/>
                        </a:rPr>
                        <a:t>2.29%</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panose="020F0502020204030204" pitchFamily="34" charset="0"/>
                        </a:rPr>
                        <a:t>3.77%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panose="020F0502020204030204" pitchFamily="34" charset="0"/>
                        </a:rPr>
                        <a:t>4.12%</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4070779"/>
                  </a:ext>
                </a:extLst>
              </a:tr>
              <a:tr h="169974">
                <a:tc>
                  <a:txBody>
                    <a:bodyPr/>
                    <a:lstStyle/>
                    <a:p>
                      <a:pPr algn="l" fontAlgn="b"/>
                      <a:r>
                        <a:rPr lang="en-US" sz="1000" b="0" i="0" u="none" strike="noStrike">
                          <a:solidFill>
                            <a:srgbClr val="000000"/>
                          </a:solidFill>
                          <a:effectLst/>
                          <a:latin typeface="Calibri" panose="020F0502020204030204" pitchFamily="34" charset="0"/>
                        </a:rPr>
                        <a:t>Load</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panose="020F0502020204030204" pitchFamily="34" charset="0"/>
                        </a:rPr>
                        <a:t>13.17%</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panose="020F0502020204030204" pitchFamily="34" charset="0"/>
                        </a:rPr>
                        <a:t>16.58%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panose="020F0502020204030204" pitchFamily="34" charset="0"/>
                        </a:rPr>
                        <a:t>15.73%</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1107644"/>
                  </a:ext>
                </a:extLst>
              </a:tr>
              <a:tr h="169974">
                <a:tc>
                  <a:txBody>
                    <a:bodyPr/>
                    <a:lstStyle/>
                    <a:p>
                      <a:pPr algn="l" fontAlgn="b"/>
                      <a:r>
                        <a:rPr lang="en-US" sz="1000" b="0" i="0" u="none" strike="noStrike">
                          <a:solidFill>
                            <a:srgbClr val="000000"/>
                          </a:solidFill>
                          <a:effectLst/>
                          <a:latin typeface="Calibri" panose="020F0502020204030204" pitchFamily="34" charset="0"/>
                        </a:rPr>
                        <a:t>Load and Gen</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panose="020F0502020204030204" pitchFamily="34" charset="0"/>
                        </a:rPr>
                        <a:t>9.08%</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panose="020F0502020204030204" pitchFamily="34" charset="0"/>
                        </a:rPr>
                        <a:t>15.29%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panose="020F0502020204030204" pitchFamily="34" charset="0"/>
                        </a:rPr>
                        <a:t>15.07%</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6508207"/>
                  </a:ext>
                </a:extLst>
              </a:tr>
              <a:tr h="169974">
                <a:tc>
                  <a:txBody>
                    <a:bodyPr/>
                    <a:lstStyle/>
                    <a:p>
                      <a:pPr algn="l" fontAlgn="b"/>
                      <a:r>
                        <a:rPr lang="en-US" sz="1000" b="0" i="0" u="none" strike="noStrike">
                          <a:solidFill>
                            <a:srgbClr val="000000"/>
                          </a:solidFill>
                          <a:effectLst/>
                          <a:latin typeface="Calibri" panose="020F0502020204030204" pitchFamily="34" charset="0"/>
                        </a:rPr>
                        <a:t>Trader</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panose="020F0502020204030204" pitchFamily="34" charset="0"/>
                        </a:rPr>
                        <a:t>24.82%</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panose="020F0502020204030204" pitchFamily="34" charset="0"/>
                        </a:rPr>
                        <a:t>31.95%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panose="020F0502020204030204" pitchFamily="34" charset="0"/>
                        </a:rPr>
                        <a:t>28.88%</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90779252"/>
                  </a:ext>
                </a:extLst>
              </a:tr>
              <a:tr h="178473">
                <a:tc>
                  <a:txBody>
                    <a:bodyPr/>
                    <a:lstStyle/>
                    <a:p>
                      <a:pPr algn="l" fontAlgn="b"/>
                      <a:r>
                        <a:rPr lang="en-US" sz="1000" b="0" i="0" u="none" strike="noStrike">
                          <a:solidFill>
                            <a:srgbClr val="000000"/>
                          </a:solidFill>
                          <a:effectLst/>
                          <a:latin typeface="Calibri" panose="020F0502020204030204" pitchFamily="34" charset="0"/>
                        </a:rPr>
                        <a:t>CRRAH Only</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panose="020F0502020204030204" pitchFamily="34" charset="0"/>
                        </a:rPr>
                        <a:t>50.65%</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panose="020F0502020204030204" pitchFamily="34" charset="0"/>
                        </a:rPr>
                        <a:t>32.40%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panose="020F0502020204030204" pitchFamily="34" charset="0"/>
                        </a:rPr>
                        <a:t>36.20%</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5611979"/>
                  </a:ext>
                </a:extLst>
              </a:tr>
              <a:tr h="178473">
                <a:tc>
                  <a:txBody>
                    <a:bodyPr/>
                    <a:lstStyle/>
                    <a:p>
                      <a:pPr algn="l" fontAlgn="b"/>
                      <a:r>
                        <a:rPr lang="en-US" sz="1000" b="1" i="0" u="none" strike="noStrike">
                          <a:solidFill>
                            <a:srgbClr val="000000"/>
                          </a:solidFill>
                          <a:effectLst/>
                          <a:latin typeface="Calibri" panose="020F0502020204030204" pitchFamily="34" charset="0"/>
                        </a:rPr>
                        <a:t>Total </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000" b="1" i="0" u="none" strike="noStrike" dirty="0">
                          <a:solidFill>
                            <a:srgbClr val="000000"/>
                          </a:solidFill>
                          <a:effectLst/>
                          <a:latin typeface="Calibri" panose="020F0502020204030204" pitchFamily="34" charset="0"/>
                        </a:rPr>
                        <a:t>100.00%</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000" b="1" i="0" u="none" strike="noStrike" dirty="0">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000" b="1" i="0" u="none" strike="noStrike">
                          <a:solidFill>
                            <a:srgbClr val="000000"/>
                          </a:solidFill>
                          <a:effectLst/>
                          <a:latin typeface="Calibri" panose="020F0502020204030204" pitchFamily="34" charset="0"/>
                        </a:rPr>
                        <a:t>100.00%</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82089790"/>
                  </a:ext>
                </a:extLst>
              </a:tr>
              <a:tr h="169974">
                <a:tc>
                  <a:txBody>
                    <a:bodyPr/>
                    <a:lstStyle/>
                    <a:p>
                      <a:pPr algn="l" fontAlgn="b"/>
                      <a:r>
                        <a:rPr lang="en-US" sz="1000" b="1" i="0" u="none" strike="noStrike">
                          <a:solidFill>
                            <a:srgbClr val="000000"/>
                          </a:solidFill>
                          <a:effectLst/>
                          <a:latin typeface="Calibri" panose="020F0502020204030204" pitchFamily="34" charset="0"/>
                        </a:rPr>
                        <a:t>MMATOT</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000" b="1" i="0" u="none" strike="noStrike" dirty="0">
                          <a:solidFill>
                            <a:srgbClr val="000000"/>
                          </a:solidFill>
                          <a:effectLst/>
                          <a:latin typeface="Calibri" panose="020F0502020204030204" pitchFamily="34" charset="0"/>
                        </a:rPr>
                        <a:t>218,577,111</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000" b="1" i="0" u="none" strike="noStrike" dirty="0">
                          <a:solidFill>
                            <a:srgbClr val="000000"/>
                          </a:solidFill>
                          <a:effectLst/>
                          <a:latin typeface="Calibri" panose="020F0502020204030204" pitchFamily="34" charset="0"/>
                        </a:rPr>
                        <a:t>174,481,586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dirty="0">
                          <a:solidFill>
                            <a:srgbClr val="000000"/>
                          </a:solidFill>
                          <a:effectLst/>
                          <a:latin typeface="Calibri" panose="020F0502020204030204" pitchFamily="34" charset="0"/>
                        </a:rPr>
                        <a:t>176,039,218</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06494655"/>
                  </a:ext>
                </a:extLst>
              </a:tr>
              <a:tr h="169974">
                <a:tc>
                  <a:txBody>
                    <a:bodyPr/>
                    <a:lstStyle/>
                    <a:p>
                      <a:pPr algn="l" fontAlgn="b"/>
                      <a:endParaRPr lang="en-US" sz="1000" b="0" i="0" u="none" strike="noStrike">
                        <a:solidFill>
                          <a:srgbClr val="000000"/>
                        </a:solidFill>
                        <a:effectLst/>
                        <a:latin typeface="Calibri" panose="020F0502020204030204" pitchFamily="34" charset="0"/>
                      </a:endParaRPr>
                    </a:p>
                  </a:txBody>
                  <a:tcPr marL="8499" marR="8499" marT="849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499" marR="8499" marT="849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499" marR="8499" marT="849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499" marR="8499" marT="8499"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995854906"/>
                  </a:ext>
                </a:extLst>
              </a:tr>
              <a:tr h="169974">
                <a:tc>
                  <a:txBody>
                    <a:bodyPr/>
                    <a:lstStyle/>
                    <a:p>
                      <a:pPr algn="l" fontAlgn="b"/>
                      <a:endParaRPr lang="en-US" sz="1000" b="0" i="0" u="none" strike="noStrike">
                        <a:solidFill>
                          <a:srgbClr val="000000"/>
                        </a:solidFill>
                        <a:effectLst/>
                        <a:latin typeface="Calibri" panose="020F0502020204030204" pitchFamily="34" charset="0"/>
                      </a:endParaRPr>
                    </a:p>
                  </a:txBody>
                  <a:tcPr marL="8499" marR="8499" marT="8499"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499" marR="8499" marT="8499" marB="0" anchor="b">
                    <a:lnL>
                      <a:noFill/>
                    </a:lnL>
                    <a:lnR>
                      <a:noFill/>
                    </a:lnR>
                    <a:lnT>
                      <a:noFill/>
                    </a:lnT>
                    <a:lnB>
                      <a:noFill/>
                    </a:lnB>
                  </a:tcPr>
                </a:tc>
                <a:tc>
                  <a:txBody>
                    <a:bodyPr/>
                    <a:lstStyle/>
                    <a:p>
                      <a:pPr algn="l" fontAlgn="b"/>
                      <a:endParaRPr lang="en-US" sz="1000" b="0" i="0" u="none" strike="noStrike" dirty="0">
                        <a:solidFill>
                          <a:srgbClr val="000000"/>
                        </a:solidFill>
                        <a:effectLst/>
                        <a:latin typeface="Calibri" panose="020F0502020204030204" pitchFamily="34" charset="0"/>
                      </a:endParaRPr>
                    </a:p>
                  </a:txBody>
                  <a:tcPr marL="8499" marR="8499" marT="8499"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499" marR="8499" marT="8499" marB="0" anchor="b">
                    <a:lnL>
                      <a:noFill/>
                    </a:lnL>
                    <a:lnR>
                      <a:noFill/>
                    </a:lnR>
                    <a:lnT>
                      <a:noFill/>
                    </a:lnT>
                    <a:lnB>
                      <a:noFill/>
                    </a:lnB>
                  </a:tcPr>
                </a:tc>
                <a:extLst>
                  <a:ext uri="{0D108BD9-81ED-4DB2-BD59-A6C34878D82A}">
                    <a16:rowId xmlns:a16="http://schemas.microsoft.com/office/drawing/2014/main" val="1898934435"/>
                  </a:ext>
                </a:extLst>
              </a:tr>
              <a:tr h="169974">
                <a:tc>
                  <a:txBody>
                    <a:bodyPr/>
                    <a:lstStyle/>
                    <a:p>
                      <a:pPr algn="l" fontAlgn="b"/>
                      <a:endParaRPr lang="en-US" sz="1000" b="0" i="0" u="none" strike="noStrike">
                        <a:solidFill>
                          <a:srgbClr val="000000"/>
                        </a:solidFill>
                        <a:effectLst/>
                        <a:latin typeface="Calibri" panose="020F0502020204030204" pitchFamily="34" charset="0"/>
                      </a:endParaRPr>
                    </a:p>
                  </a:txBody>
                  <a:tcPr marL="8499" marR="8499" marT="8499" marB="0" anchor="b">
                    <a:lnL>
                      <a:noFill/>
                    </a:lnL>
                    <a:lnR>
                      <a:noFill/>
                    </a:lnR>
                    <a:lnT>
                      <a:noFill/>
                    </a:lnT>
                    <a:lnB>
                      <a:noFill/>
                    </a:lnB>
                  </a:tcPr>
                </a:tc>
                <a:tc>
                  <a:txBody>
                    <a:bodyPr/>
                    <a:lstStyle/>
                    <a:p>
                      <a:pPr algn="l" fontAlgn="b"/>
                      <a:endParaRPr lang="en-US" sz="1000" b="0" i="0" u="none" strike="noStrike" dirty="0">
                        <a:solidFill>
                          <a:srgbClr val="000000"/>
                        </a:solidFill>
                        <a:effectLst/>
                        <a:latin typeface="Calibri" panose="020F0502020204030204" pitchFamily="34" charset="0"/>
                      </a:endParaRPr>
                    </a:p>
                  </a:txBody>
                  <a:tcPr marL="8499" marR="8499" marT="8499"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499" marR="8499" marT="8499"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499" marR="8499" marT="8499" marB="0" anchor="b">
                    <a:lnL>
                      <a:noFill/>
                    </a:lnL>
                    <a:lnR>
                      <a:noFill/>
                    </a:lnR>
                    <a:lnT>
                      <a:noFill/>
                    </a:lnT>
                    <a:lnB>
                      <a:noFill/>
                    </a:lnB>
                  </a:tcPr>
                </a:tc>
                <a:extLst>
                  <a:ext uri="{0D108BD9-81ED-4DB2-BD59-A6C34878D82A}">
                    <a16:rowId xmlns:a16="http://schemas.microsoft.com/office/drawing/2014/main" val="4149949671"/>
                  </a:ext>
                </a:extLst>
              </a:tr>
              <a:tr h="169974">
                <a:tc>
                  <a:txBody>
                    <a:bodyPr/>
                    <a:lstStyle/>
                    <a:p>
                      <a:pPr algn="l" fontAlgn="b"/>
                      <a:endParaRPr lang="en-US" sz="1000" b="0" i="0" u="none" strike="noStrike">
                        <a:solidFill>
                          <a:srgbClr val="000000"/>
                        </a:solidFill>
                        <a:effectLst/>
                        <a:latin typeface="Calibri" panose="020F0502020204030204" pitchFamily="34" charset="0"/>
                      </a:endParaRPr>
                    </a:p>
                  </a:txBody>
                  <a:tcPr marL="8499" marR="8499" marT="8499"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499" marR="8499" marT="8499"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499" marR="8499" marT="8499"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499" marR="8499" marT="8499" marB="0" anchor="b">
                    <a:lnL>
                      <a:noFill/>
                    </a:lnL>
                    <a:lnR>
                      <a:noFill/>
                    </a:lnR>
                    <a:lnT>
                      <a:noFill/>
                    </a:lnT>
                    <a:lnB>
                      <a:noFill/>
                    </a:lnB>
                  </a:tcPr>
                </a:tc>
                <a:extLst>
                  <a:ext uri="{0D108BD9-81ED-4DB2-BD59-A6C34878D82A}">
                    <a16:rowId xmlns:a16="http://schemas.microsoft.com/office/drawing/2014/main" val="954771345"/>
                  </a:ext>
                </a:extLst>
              </a:tr>
              <a:tr h="169974">
                <a:tc>
                  <a:txBody>
                    <a:bodyPr/>
                    <a:lstStyle/>
                    <a:p>
                      <a:pPr algn="l" fontAlgn="b"/>
                      <a:endParaRPr lang="en-US" sz="1000" b="0" i="0" u="none" strike="noStrike">
                        <a:solidFill>
                          <a:srgbClr val="000000"/>
                        </a:solidFill>
                        <a:effectLst/>
                        <a:latin typeface="Calibri" panose="020F0502020204030204" pitchFamily="34" charset="0"/>
                      </a:endParaRPr>
                    </a:p>
                  </a:txBody>
                  <a:tcPr marL="8499" marR="8499" marT="8499"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499" marR="8499" marT="8499"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499" marR="8499" marT="8499"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499" marR="8499" marT="8499" marB="0" anchor="b">
                    <a:lnL>
                      <a:noFill/>
                    </a:lnL>
                    <a:lnR>
                      <a:noFill/>
                    </a:lnR>
                    <a:lnT>
                      <a:noFill/>
                    </a:lnT>
                    <a:lnB>
                      <a:noFill/>
                    </a:lnB>
                  </a:tcPr>
                </a:tc>
                <a:extLst>
                  <a:ext uri="{0D108BD9-81ED-4DB2-BD59-A6C34878D82A}">
                    <a16:rowId xmlns:a16="http://schemas.microsoft.com/office/drawing/2014/main" val="3109130835"/>
                  </a:ext>
                </a:extLst>
              </a:tr>
              <a:tr h="203969">
                <a:tc gridSpan="4">
                  <a:txBody>
                    <a:bodyPr/>
                    <a:lstStyle/>
                    <a:p>
                      <a:pPr algn="ctr" rtl="0" fontAlgn="b"/>
                      <a:r>
                        <a:rPr lang="en-US" sz="1100" b="1" i="0" u="none" strike="noStrike">
                          <a:solidFill>
                            <a:srgbClr val="FFFFFF"/>
                          </a:solidFill>
                          <a:effectLst/>
                          <a:latin typeface="Segoe UI" panose="020B0502040204020203" pitchFamily="34" charset="0"/>
                        </a:rPr>
                        <a:t>QSE/CRRAH Level </a:t>
                      </a:r>
                    </a:p>
                  </a:txBody>
                  <a:tcPr marL="8499" marR="8499" marT="8499" marB="0" anchor="b">
                    <a:lnL>
                      <a:noFill/>
                    </a:lnL>
                    <a:lnR>
                      <a:noFill/>
                    </a:lnR>
                    <a:lnT>
                      <a:noFill/>
                    </a:lnT>
                    <a:lnB>
                      <a:noFill/>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26776640"/>
                  </a:ext>
                </a:extLst>
              </a:tr>
              <a:tr h="169974">
                <a:tc gridSpan="4">
                  <a:txBody>
                    <a:bodyPr/>
                    <a:lstStyle/>
                    <a:p>
                      <a:pPr algn="ctr" fontAlgn="b"/>
                      <a:r>
                        <a:rPr lang="en-US" sz="900" b="1" i="0" u="none" strike="noStrike" dirty="0">
                          <a:solidFill>
                            <a:srgbClr val="FFFFFF"/>
                          </a:solidFill>
                          <a:effectLst/>
                          <a:latin typeface="Segoe UI" panose="020B0502040204020203" pitchFamily="34" charset="0"/>
                        </a:rPr>
                        <a:t>August 2021 (RTM_FINAL) NPRR1126 Adjustment</a:t>
                      </a:r>
                    </a:p>
                  </a:txBody>
                  <a:tcPr marL="8499" marR="8499" marT="8499" marB="0" anchor="b">
                    <a:lnL>
                      <a:noFill/>
                    </a:lnL>
                    <a:lnR>
                      <a:noFill/>
                    </a:lnR>
                    <a:lnT>
                      <a:noFill/>
                    </a:lnT>
                    <a:lnB w="635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51182500"/>
                  </a:ext>
                </a:extLst>
              </a:tr>
              <a:tr h="169974">
                <a:tc>
                  <a:txBody>
                    <a:bodyPr/>
                    <a:lstStyle/>
                    <a:p>
                      <a:pPr algn="l" fontAlgn="b"/>
                      <a:r>
                        <a:rPr lang="en-US" sz="1000" b="1" i="0" u="none" strike="noStrike">
                          <a:solidFill>
                            <a:srgbClr val="000000"/>
                          </a:solidFill>
                          <a:effectLst/>
                          <a:latin typeface="Calibri" panose="020F0502020204030204" pitchFamily="34" charset="0"/>
                        </a:rPr>
                        <a:t>Segment</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000" b="1" i="0" u="none" strike="noStrike">
                          <a:solidFill>
                            <a:srgbClr val="000000"/>
                          </a:solidFill>
                          <a:effectLst/>
                          <a:latin typeface="Calibri" panose="020F0502020204030204" pitchFamily="34" charset="0"/>
                        </a:rPr>
                        <a:t>Current Protocols</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000" b="1" i="0" u="none" strike="noStrike">
                          <a:solidFill>
                            <a:srgbClr val="000000"/>
                          </a:solidFill>
                          <a:effectLst/>
                          <a:latin typeface="Calibri" panose="020F0502020204030204" pitchFamily="34" charset="0"/>
                        </a:rPr>
                        <a:t>Original NPRR</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000" b="1" i="0" u="none" strike="noStrike">
                          <a:solidFill>
                            <a:srgbClr val="000000"/>
                          </a:solidFill>
                          <a:effectLst/>
                          <a:latin typeface="Calibri" panose="020F0502020204030204" pitchFamily="34" charset="0"/>
                        </a:rPr>
                        <a:t>DC Energy Comments</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2008697831"/>
                  </a:ext>
                </a:extLst>
              </a:tr>
              <a:tr h="169974">
                <a:tc>
                  <a:txBody>
                    <a:bodyPr/>
                    <a:lstStyle/>
                    <a:p>
                      <a:pPr algn="l" fontAlgn="b"/>
                      <a:r>
                        <a:rPr lang="en-US" sz="1000" b="0" i="0" u="none" strike="noStrike">
                          <a:solidFill>
                            <a:srgbClr val="000000"/>
                          </a:solidFill>
                          <a:effectLst/>
                          <a:latin typeface="Calibri" panose="020F0502020204030204" pitchFamily="34" charset="0"/>
                        </a:rPr>
                        <a:t>Gen</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000" b="0" i="0" u="none" strike="noStrike" dirty="0">
                          <a:solidFill>
                            <a:srgbClr val="000000"/>
                          </a:solidFill>
                          <a:effectLst/>
                          <a:latin typeface="Calibri" panose="020F0502020204030204" pitchFamily="34" charset="0"/>
                        </a:rPr>
                        <a:t>2.58%</a:t>
                      </a:r>
                    </a:p>
                  </a:txBody>
                  <a:tcPr marL="8499" marR="8499" marT="8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panose="020F0502020204030204" pitchFamily="34" charset="0"/>
                        </a:rPr>
                        <a:t>3.58%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000" b="0" i="0" u="none" strike="noStrike" dirty="0">
                          <a:solidFill>
                            <a:srgbClr val="000000"/>
                          </a:solidFill>
                          <a:effectLst/>
                          <a:latin typeface="Calibri" panose="020F0502020204030204" pitchFamily="34" charset="0"/>
                        </a:rPr>
                        <a:t>3.75%</a:t>
                      </a:r>
                    </a:p>
                  </a:txBody>
                  <a:tcPr marL="8499" marR="8499" marT="8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5201762"/>
                  </a:ext>
                </a:extLst>
              </a:tr>
              <a:tr h="169974">
                <a:tc>
                  <a:txBody>
                    <a:bodyPr/>
                    <a:lstStyle/>
                    <a:p>
                      <a:pPr algn="l" fontAlgn="b"/>
                      <a:r>
                        <a:rPr lang="en-US" sz="1000" b="0" i="0" u="none" strike="noStrike">
                          <a:solidFill>
                            <a:srgbClr val="000000"/>
                          </a:solidFill>
                          <a:effectLst/>
                          <a:latin typeface="Calibri" panose="020F0502020204030204" pitchFamily="34" charset="0"/>
                        </a:rPr>
                        <a:t>Load</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000" b="0" i="0" u="none" strike="noStrike" dirty="0">
                          <a:solidFill>
                            <a:srgbClr val="000000"/>
                          </a:solidFill>
                          <a:effectLst/>
                          <a:latin typeface="Calibri" panose="020F0502020204030204" pitchFamily="34" charset="0"/>
                        </a:rPr>
                        <a:t>16.67%</a:t>
                      </a:r>
                    </a:p>
                  </a:txBody>
                  <a:tcPr marL="8499" marR="8499" marT="8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panose="020F0502020204030204" pitchFamily="34" charset="0"/>
                        </a:rPr>
                        <a:t>20.82%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000" b="0" i="0" u="none" strike="noStrike" dirty="0">
                          <a:solidFill>
                            <a:srgbClr val="000000"/>
                          </a:solidFill>
                          <a:effectLst/>
                          <a:latin typeface="Calibri" panose="020F0502020204030204" pitchFamily="34" charset="0"/>
                        </a:rPr>
                        <a:t>19.19%</a:t>
                      </a:r>
                    </a:p>
                  </a:txBody>
                  <a:tcPr marL="8499" marR="8499" marT="8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26316267"/>
                  </a:ext>
                </a:extLst>
              </a:tr>
              <a:tr h="169974">
                <a:tc>
                  <a:txBody>
                    <a:bodyPr/>
                    <a:lstStyle/>
                    <a:p>
                      <a:pPr algn="l" fontAlgn="b"/>
                      <a:r>
                        <a:rPr lang="en-US" sz="1000" b="0" i="0" u="none" strike="noStrike">
                          <a:solidFill>
                            <a:srgbClr val="000000"/>
                          </a:solidFill>
                          <a:effectLst/>
                          <a:latin typeface="Calibri" panose="020F0502020204030204" pitchFamily="34" charset="0"/>
                        </a:rPr>
                        <a:t>Load and Gen</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000" b="0" i="0" u="none" strike="noStrike" dirty="0">
                          <a:solidFill>
                            <a:srgbClr val="000000"/>
                          </a:solidFill>
                          <a:effectLst/>
                          <a:latin typeface="Calibri" panose="020F0502020204030204" pitchFamily="34" charset="0"/>
                        </a:rPr>
                        <a:t>11.83%</a:t>
                      </a:r>
                    </a:p>
                  </a:txBody>
                  <a:tcPr marL="8499" marR="8499" marT="8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panose="020F0502020204030204" pitchFamily="34" charset="0"/>
                        </a:rPr>
                        <a:t>15.89%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000" b="0" i="0" u="none" strike="noStrike" dirty="0">
                          <a:solidFill>
                            <a:srgbClr val="000000"/>
                          </a:solidFill>
                          <a:effectLst/>
                          <a:latin typeface="Calibri" panose="020F0502020204030204" pitchFamily="34" charset="0"/>
                        </a:rPr>
                        <a:t>16.06%</a:t>
                      </a:r>
                    </a:p>
                  </a:txBody>
                  <a:tcPr marL="8499" marR="8499" marT="8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8903312"/>
                  </a:ext>
                </a:extLst>
              </a:tr>
              <a:tr h="169974">
                <a:tc>
                  <a:txBody>
                    <a:bodyPr/>
                    <a:lstStyle/>
                    <a:p>
                      <a:pPr algn="l" fontAlgn="b"/>
                      <a:r>
                        <a:rPr lang="en-US" sz="1000" b="0" i="0" u="none" strike="noStrike">
                          <a:solidFill>
                            <a:srgbClr val="000000"/>
                          </a:solidFill>
                          <a:effectLst/>
                          <a:latin typeface="Calibri" panose="020F0502020204030204" pitchFamily="34" charset="0"/>
                        </a:rPr>
                        <a:t>Trader</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000" b="0" i="0" u="none" strike="noStrike" dirty="0">
                          <a:solidFill>
                            <a:srgbClr val="000000"/>
                          </a:solidFill>
                          <a:effectLst/>
                          <a:latin typeface="Calibri" panose="020F0502020204030204" pitchFamily="34" charset="0"/>
                        </a:rPr>
                        <a:t>21.65%</a:t>
                      </a:r>
                    </a:p>
                  </a:txBody>
                  <a:tcPr marL="8499" marR="8499" marT="8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panose="020F0502020204030204" pitchFamily="34" charset="0"/>
                        </a:rPr>
                        <a:t>27.76%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000" b="0" i="0" u="none" strike="noStrike" dirty="0">
                          <a:solidFill>
                            <a:srgbClr val="000000"/>
                          </a:solidFill>
                          <a:effectLst/>
                          <a:latin typeface="Calibri" panose="020F0502020204030204" pitchFamily="34" charset="0"/>
                        </a:rPr>
                        <a:t>25.04%</a:t>
                      </a:r>
                    </a:p>
                  </a:txBody>
                  <a:tcPr marL="8499" marR="8499" marT="8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46218503"/>
                  </a:ext>
                </a:extLst>
              </a:tr>
              <a:tr h="178473">
                <a:tc>
                  <a:txBody>
                    <a:bodyPr/>
                    <a:lstStyle/>
                    <a:p>
                      <a:pPr algn="l" fontAlgn="b"/>
                      <a:r>
                        <a:rPr lang="en-US" sz="1000" b="0" i="0" u="none" strike="noStrike">
                          <a:solidFill>
                            <a:srgbClr val="000000"/>
                          </a:solidFill>
                          <a:effectLst/>
                          <a:latin typeface="Calibri" panose="020F0502020204030204" pitchFamily="34" charset="0"/>
                        </a:rPr>
                        <a:t>CRRAH Only</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000" b="0" i="0" u="none" strike="noStrike" dirty="0">
                          <a:solidFill>
                            <a:srgbClr val="000000"/>
                          </a:solidFill>
                          <a:effectLst/>
                          <a:latin typeface="Calibri" panose="020F0502020204030204" pitchFamily="34" charset="0"/>
                        </a:rPr>
                        <a:t>47.28%</a:t>
                      </a:r>
                    </a:p>
                  </a:txBody>
                  <a:tcPr marL="8499" marR="8499" marT="8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panose="020F0502020204030204" pitchFamily="34" charset="0"/>
                        </a:rPr>
                        <a:t>31.95%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000" b="0" i="0" u="none" strike="noStrike" dirty="0">
                          <a:solidFill>
                            <a:srgbClr val="000000"/>
                          </a:solidFill>
                          <a:effectLst/>
                          <a:latin typeface="Calibri" panose="020F0502020204030204" pitchFamily="34" charset="0"/>
                        </a:rPr>
                        <a:t>35.97%</a:t>
                      </a:r>
                    </a:p>
                  </a:txBody>
                  <a:tcPr marL="8499" marR="8499" marT="84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33216191"/>
                  </a:ext>
                </a:extLst>
              </a:tr>
              <a:tr h="178473">
                <a:tc>
                  <a:txBody>
                    <a:bodyPr/>
                    <a:lstStyle/>
                    <a:p>
                      <a:pPr algn="l" fontAlgn="b"/>
                      <a:r>
                        <a:rPr lang="en-US" sz="1000" b="1" i="0" u="none" strike="noStrike">
                          <a:solidFill>
                            <a:srgbClr val="000000"/>
                          </a:solidFill>
                          <a:effectLst/>
                          <a:latin typeface="Calibri" panose="020F0502020204030204" pitchFamily="34" charset="0"/>
                        </a:rPr>
                        <a:t>Total </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000" b="1" i="0" u="none" strike="noStrike" dirty="0">
                          <a:solidFill>
                            <a:srgbClr val="000000"/>
                          </a:solidFill>
                          <a:effectLst/>
                          <a:latin typeface="Calibri" panose="020F0502020204030204" pitchFamily="34" charset="0"/>
                        </a:rPr>
                        <a:t>100.00%</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000" b="1" i="0" u="none" strike="noStrike" dirty="0">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000" b="1" i="0" u="none" strike="noStrike" dirty="0">
                          <a:solidFill>
                            <a:srgbClr val="000000"/>
                          </a:solidFill>
                          <a:effectLst/>
                          <a:latin typeface="Calibri" panose="020F0502020204030204" pitchFamily="34" charset="0"/>
                        </a:rPr>
                        <a:t>100.00%</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3780504180"/>
                  </a:ext>
                </a:extLst>
              </a:tr>
              <a:tr h="169974">
                <a:tc>
                  <a:txBody>
                    <a:bodyPr/>
                    <a:lstStyle/>
                    <a:p>
                      <a:pPr algn="l" fontAlgn="b"/>
                      <a:r>
                        <a:rPr lang="en-US" sz="1000" b="1" i="0" u="none" strike="noStrike">
                          <a:solidFill>
                            <a:srgbClr val="000000"/>
                          </a:solidFill>
                          <a:effectLst/>
                          <a:latin typeface="Calibri" panose="020F0502020204030204" pitchFamily="34" charset="0"/>
                        </a:rPr>
                        <a:t>MMATOT</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000" b="1" i="0" u="none" strike="noStrike" dirty="0">
                          <a:solidFill>
                            <a:srgbClr val="000000"/>
                          </a:solidFill>
                          <a:effectLst/>
                          <a:latin typeface="Calibri" panose="020F0502020204030204" pitchFamily="34" charset="0"/>
                        </a:rPr>
                        <a:t>222,159,396</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000" b="1" i="0" u="none" strike="noStrike" dirty="0">
                          <a:solidFill>
                            <a:srgbClr val="000000"/>
                          </a:solidFill>
                          <a:effectLst/>
                          <a:latin typeface="Calibri" panose="020F0502020204030204" pitchFamily="34" charset="0"/>
                        </a:rPr>
                        <a:t>180,151,515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dirty="0">
                          <a:solidFill>
                            <a:srgbClr val="000000"/>
                          </a:solidFill>
                          <a:effectLst/>
                          <a:latin typeface="Calibri" panose="020F0502020204030204" pitchFamily="34" charset="0"/>
                        </a:rPr>
                        <a:t>177,300,597</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84380702"/>
                  </a:ext>
                </a:extLst>
              </a:tr>
            </a:tbl>
          </a:graphicData>
        </a:graphic>
      </p:graphicFrame>
      <p:graphicFrame>
        <p:nvGraphicFramePr>
          <p:cNvPr id="10" name="Table 9">
            <a:extLst>
              <a:ext uri="{FF2B5EF4-FFF2-40B4-BE49-F238E27FC236}">
                <a16:creationId xmlns:a16="http://schemas.microsoft.com/office/drawing/2014/main" id="{7830C0BB-30B2-4834-86CA-A06AB56FA3E2}"/>
              </a:ext>
            </a:extLst>
          </p:cNvPr>
          <p:cNvGraphicFramePr>
            <a:graphicFrameLocks noGrp="1"/>
          </p:cNvGraphicFramePr>
          <p:nvPr>
            <p:extLst>
              <p:ext uri="{D42A27DB-BD31-4B8C-83A1-F6EECF244321}">
                <p14:modId xmlns:p14="http://schemas.microsoft.com/office/powerpoint/2010/main" val="1317909666"/>
              </p:ext>
            </p:extLst>
          </p:nvPr>
        </p:nvGraphicFramePr>
        <p:xfrm>
          <a:off x="4724400" y="1351171"/>
          <a:ext cx="4038600" cy="4351336"/>
        </p:xfrm>
        <a:graphic>
          <a:graphicData uri="http://schemas.openxmlformats.org/drawingml/2006/table">
            <a:tbl>
              <a:tblPr/>
              <a:tblGrid>
                <a:gridCol w="969883">
                  <a:extLst>
                    <a:ext uri="{9D8B030D-6E8A-4147-A177-3AD203B41FA5}">
                      <a16:colId xmlns:a16="http://schemas.microsoft.com/office/drawing/2014/main" val="2363426015"/>
                    </a:ext>
                  </a:extLst>
                </a:gridCol>
                <a:gridCol w="985160">
                  <a:extLst>
                    <a:ext uri="{9D8B030D-6E8A-4147-A177-3AD203B41FA5}">
                      <a16:colId xmlns:a16="http://schemas.microsoft.com/office/drawing/2014/main" val="914850718"/>
                    </a:ext>
                  </a:extLst>
                </a:gridCol>
                <a:gridCol w="883247">
                  <a:extLst>
                    <a:ext uri="{9D8B030D-6E8A-4147-A177-3AD203B41FA5}">
                      <a16:colId xmlns:a16="http://schemas.microsoft.com/office/drawing/2014/main" val="4271836536"/>
                    </a:ext>
                  </a:extLst>
                </a:gridCol>
                <a:gridCol w="1200310">
                  <a:extLst>
                    <a:ext uri="{9D8B030D-6E8A-4147-A177-3AD203B41FA5}">
                      <a16:colId xmlns:a16="http://schemas.microsoft.com/office/drawing/2014/main" val="72724701"/>
                    </a:ext>
                  </a:extLst>
                </a:gridCol>
              </a:tblGrid>
              <a:tr h="203969">
                <a:tc gridSpan="4">
                  <a:txBody>
                    <a:bodyPr/>
                    <a:lstStyle/>
                    <a:p>
                      <a:pPr algn="ctr" rtl="0" fontAlgn="b"/>
                      <a:r>
                        <a:rPr lang="en-US" sz="1100" b="1" i="0" u="none" strike="noStrike">
                          <a:solidFill>
                            <a:srgbClr val="FFFFFF"/>
                          </a:solidFill>
                          <a:effectLst/>
                          <a:latin typeface="Segoe UI" panose="020B0502040204020203" pitchFamily="34" charset="0"/>
                        </a:rPr>
                        <a:t>Counter Party Level </a:t>
                      </a:r>
                    </a:p>
                  </a:txBody>
                  <a:tcPr marL="8499" marR="8499" marT="8499" marB="0" anchor="b">
                    <a:lnL>
                      <a:noFill/>
                    </a:lnL>
                    <a:lnR>
                      <a:noFill/>
                    </a:lnR>
                    <a:lnT>
                      <a:noFill/>
                    </a:lnT>
                    <a:lnB>
                      <a:noFill/>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81802663"/>
                  </a:ext>
                </a:extLst>
              </a:tr>
              <a:tr h="169974">
                <a:tc gridSpan="4">
                  <a:txBody>
                    <a:bodyPr/>
                    <a:lstStyle/>
                    <a:p>
                      <a:pPr algn="ctr" fontAlgn="b"/>
                      <a:r>
                        <a:rPr lang="en-US" sz="900" b="1" i="0" u="none" strike="noStrike" dirty="0">
                          <a:solidFill>
                            <a:srgbClr val="FFFFFF"/>
                          </a:solidFill>
                          <a:effectLst/>
                          <a:latin typeface="Segoe UI" panose="020B0502040204020203" pitchFamily="34" charset="0"/>
                        </a:rPr>
                        <a:t>January 2021 (RTM_FINAL) NPRR1126 Adjustment</a:t>
                      </a:r>
                    </a:p>
                  </a:txBody>
                  <a:tcPr marL="8499" marR="8499" marT="8499" marB="0" anchor="b">
                    <a:lnL>
                      <a:noFill/>
                    </a:lnL>
                    <a:lnR>
                      <a:noFill/>
                    </a:lnR>
                    <a:lnT>
                      <a:noFill/>
                    </a:lnT>
                    <a:lnB w="635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01456615"/>
                  </a:ext>
                </a:extLst>
              </a:tr>
              <a:tr h="169974">
                <a:tc>
                  <a:txBody>
                    <a:bodyPr/>
                    <a:lstStyle/>
                    <a:p>
                      <a:pPr algn="l" fontAlgn="b"/>
                      <a:r>
                        <a:rPr lang="en-US" sz="1000" b="1" i="0" u="none" strike="noStrike">
                          <a:solidFill>
                            <a:srgbClr val="000000"/>
                          </a:solidFill>
                          <a:effectLst/>
                          <a:latin typeface="Calibri" panose="020F0502020204030204" pitchFamily="34" charset="0"/>
                        </a:rPr>
                        <a:t>Segment</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000" b="1" i="0" u="none" strike="noStrike" dirty="0">
                          <a:solidFill>
                            <a:srgbClr val="000000"/>
                          </a:solidFill>
                          <a:effectLst/>
                          <a:latin typeface="Calibri" panose="020F0502020204030204" pitchFamily="34" charset="0"/>
                        </a:rPr>
                        <a:t>Current Protocols</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000" b="1" i="0" u="none" strike="noStrike" dirty="0">
                          <a:solidFill>
                            <a:srgbClr val="000000"/>
                          </a:solidFill>
                          <a:effectLst/>
                          <a:latin typeface="Calibri" panose="020F0502020204030204" pitchFamily="34" charset="0"/>
                        </a:rPr>
                        <a:t>Original NPRR</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000" b="1" i="0" u="none" strike="noStrike">
                          <a:solidFill>
                            <a:srgbClr val="000000"/>
                          </a:solidFill>
                          <a:effectLst/>
                          <a:latin typeface="Calibri" panose="020F0502020204030204" pitchFamily="34" charset="0"/>
                        </a:rPr>
                        <a:t>DC Energy Comments</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3179671059"/>
                  </a:ext>
                </a:extLst>
              </a:tr>
              <a:tr h="169974">
                <a:tc>
                  <a:txBody>
                    <a:bodyPr/>
                    <a:lstStyle/>
                    <a:p>
                      <a:pPr algn="l" fontAlgn="b"/>
                      <a:r>
                        <a:rPr lang="en-US" sz="1000" b="0" i="0" u="none" strike="noStrike" dirty="0">
                          <a:solidFill>
                            <a:srgbClr val="000000"/>
                          </a:solidFill>
                          <a:effectLst/>
                          <a:latin typeface="Calibri" panose="020F0502020204030204" pitchFamily="34" charset="0"/>
                        </a:rPr>
                        <a:t>Gen</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panose="020F0502020204030204" pitchFamily="34" charset="0"/>
                        </a:rPr>
                        <a:t>2.34%</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panose="020F0502020204030204" pitchFamily="34" charset="0"/>
                        </a:rPr>
                        <a:t>2.08%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panose="020F0502020204030204" pitchFamily="34" charset="0"/>
                        </a:rPr>
                        <a:t>2.21%</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4355498"/>
                  </a:ext>
                </a:extLst>
              </a:tr>
              <a:tr h="169974">
                <a:tc>
                  <a:txBody>
                    <a:bodyPr/>
                    <a:lstStyle/>
                    <a:p>
                      <a:pPr algn="l" fontAlgn="b"/>
                      <a:r>
                        <a:rPr lang="en-US" sz="1000" b="0" i="0" u="none" strike="noStrike" dirty="0">
                          <a:solidFill>
                            <a:srgbClr val="000000"/>
                          </a:solidFill>
                          <a:effectLst/>
                          <a:latin typeface="Calibri" panose="020F0502020204030204" pitchFamily="34" charset="0"/>
                        </a:rPr>
                        <a:t>Load</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5.39%</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panose="020F0502020204030204" pitchFamily="34" charset="0"/>
                        </a:rPr>
                        <a:t>6.71%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panose="020F0502020204030204" pitchFamily="34" charset="0"/>
                        </a:rPr>
                        <a:t>6.65%</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21822446"/>
                  </a:ext>
                </a:extLst>
              </a:tr>
              <a:tr h="169974">
                <a:tc>
                  <a:txBody>
                    <a:bodyPr/>
                    <a:lstStyle/>
                    <a:p>
                      <a:pPr algn="l" fontAlgn="b"/>
                      <a:r>
                        <a:rPr lang="en-US" sz="1000" b="0" i="0" u="none" strike="noStrike" dirty="0">
                          <a:solidFill>
                            <a:srgbClr val="000000"/>
                          </a:solidFill>
                          <a:effectLst/>
                          <a:latin typeface="Calibri" panose="020F0502020204030204" pitchFamily="34" charset="0"/>
                        </a:rPr>
                        <a:t>Load and Gen</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panose="020F0502020204030204" pitchFamily="34" charset="0"/>
                        </a:rPr>
                        <a:t>43.19%</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panose="020F0502020204030204" pitchFamily="34" charset="0"/>
                        </a:rPr>
                        <a:t>49.60%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panose="020F0502020204030204" pitchFamily="34" charset="0"/>
                        </a:rPr>
                        <a:t>48.86%</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4192334"/>
                  </a:ext>
                </a:extLst>
              </a:tr>
              <a:tr h="169974">
                <a:tc>
                  <a:txBody>
                    <a:bodyPr/>
                    <a:lstStyle/>
                    <a:p>
                      <a:pPr algn="l" fontAlgn="b"/>
                      <a:r>
                        <a:rPr lang="en-US" sz="1000" b="0" i="0" u="none" strike="noStrike">
                          <a:solidFill>
                            <a:srgbClr val="000000"/>
                          </a:solidFill>
                          <a:effectLst/>
                          <a:latin typeface="Calibri" panose="020F0502020204030204" pitchFamily="34" charset="0"/>
                        </a:rPr>
                        <a:t>Trader</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45.75%</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panose="020F0502020204030204" pitchFamily="34" charset="0"/>
                        </a:rPr>
                        <a:t>39.00%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panose="020F0502020204030204" pitchFamily="34" charset="0"/>
                        </a:rPr>
                        <a:t>39.56%</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9035236"/>
                  </a:ext>
                </a:extLst>
              </a:tr>
              <a:tr h="178473">
                <a:tc>
                  <a:txBody>
                    <a:bodyPr/>
                    <a:lstStyle/>
                    <a:p>
                      <a:pPr algn="l" fontAlgn="b"/>
                      <a:r>
                        <a:rPr lang="en-US" sz="1000" b="0" i="0" u="none" strike="noStrike">
                          <a:solidFill>
                            <a:srgbClr val="000000"/>
                          </a:solidFill>
                          <a:effectLst/>
                          <a:latin typeface="Calibri" panose="020F0502020204030204" pitchFamily="34" charset="0"/>
                        </a:rPr>
                        <a:t>CRRAH Only</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3.34%</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panose="020F0502020204030204" pitchFamily="34" charset="0"/>
                        </a:rPr>
                        <a:t>2.61%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panose="020F0502020204030204" pitchFamily="34" charset="0"/>
                        </a:rPr>
                        <a:t>2.72%</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97010972"/>
                  </a:ext>
                </a:extLst>
              </a:tr>
              <a:tr h="178473">
                <a:tc>
                  <a:txBody>
                    <a:bodyPr/>
                    <a:lstStyle/>
                    <a:p>
                      <a:pPr algn="l" fontAlgn="b"/>
                      <a:r>
                        <a:rPr lang="en-US" sz="1000" b="1" i="0" u="none" strike="noStrike">
                          <a:solidFill>
                            <a:srgbClr val="000000"/>
                          </a:solidFill>
                          <a:effectLst/>
                          <a:latin typeface="Calibri" panose="020F0502020204030204" pitchFamily="34" charset="0"/>
                        </a:rPr>
                        <a:t>Total </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000" b="1" i="0" u="none" strike="noStrike" dirty="0">
                          <a:solidFill>
                            <a:srgbClr val="000000"/>
                          </a:solidFill>
                          <a:effectLst/>
                          <a:latin typeface="Calibri" panose="020F0502020204030204" pitchFamily="34" charset="0"/>
                        </a:rPr>
                        <a:t>100.00%</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000" b="1" i="0" u="none" strike="noStrike" dirty="0">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000" b="1" i="0" u="none" strike="noStrike" dirty="0">
                          <a:solidFill>
                            <a:srgbClr val="000000"/>
                          </a:solidFill>
                          <a:effectLst/>
                          <a:latin typeface="Calibri" panose="020F0502020204030204" pitchFamily="34" charset="0"/>
                        </a:rPr>
                        <a:t>100.00%</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545784010"/>
                  </a:ext>
                </a:extLst>
              </a:tr>
              <a:tr h="169974">
                <a:tc>
                  <a:txBody>
                    <a:bodyPr/>
                    <a:lstStyle/>
                    <a:p>
                      <a:pPr algn="l" fontAlgn="b"/>
                      <a:r>
                        <a:rPr lang="en-US" sz="1000" b="1" i="0" u="none" strike="noStrike">
                          <a:solidFill>
                            <a:srgbClr val="000000"/>
                          </a:solidFill>
                          <a:effectLst/>
                          <a:latin typeface="Calibri" panose="020F0502020204030204" pitchFamily="34" charset="0"/>
                        </a:rPr>
                        <a:t>MMATOT</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000" b="1" i="0" u="none" strike="noStrike">
                          <a:solidFill>
                            <a:srgbClr val="000000"/>
                          </a:solidFill>
                          <a:effectLst/>
                          <a:latin typeface="Calibri" panose="020F0502020204030204" pitchFamily="34" charset="0"/>
                        </a:rPr>
                        <a:t>218,577,111</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000" b="1" i="0" u="none" strike="noStrike" dirty="0">
                          <a:solidFill>
                            <a:srgbClr val="000000"/>
                          </a:solidFill>
                          <a:effectLst/>
                          <a:latin typeface="Calibri" panose="020F0502020204030204" pitchFamily="34" charset="0"/>
                        </a:rPr>
                        <a:t>174,481,586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dirty="0">
                          <a:solidFill>
                            <a:srgbClr val="000000"/>
                          </a:solidFill>
                          <a:effectLst/>
                          <a:latin typeface="Calibri" panose="020F0502020204030204" pitchFamily="34" charset="0"/>
                        </a:rPr>
                        <a:t>176,039,218</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98576131"/>
                  </a:ext>
                </a:extLst>
              </a:tr>
              <a:tr h="169974">
                <a:tc>
                  <a:txBody>
                    <a:bodyPr/>
                    <a:lstStyle/>
                    <a:p>
                      <a:pPr algn="l" fontAlgn="b"/>
                      <a:endParaRPr lang="en-US" sz="1000" b="0" i="0" u="none" strike="noStrike">
                        <a:solidFill>
                          <a:srgbClr val="000000"/>
                        </a:solidFill>
                        <a:effectLst/>
                        <a:latin typeface="Calibri" panose="020F0502020204030204" pitchFamily="34" charset="0"/>
                      </a:endParaRPr>
                    </a:p>
                  </a:txBody>
                  <a:tcPr marL="8499" marR="8499" marT="849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499" marR="8499" marT="849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499" marR="8499" marT="849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499" marR="8499" marT="8499"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608042495"/>
                  </a:ext>
                </a:extLst>
              </a:tr>
              <a:tr h="169974">
                <a:tc>
                  <a:txBody>
                    <a:bodyPr/>
                    <a:lstStyle/>
                    <a:p>
                      <a:pPr algn="l" fontAlgn="b"/>
                      <a:endParaRPr lang="en-US" sz="1000" b="0" i="0" u="none" strike="noStrike">
                        <a:solidFill>
                          <a:srgbClr val="000000"/>
                        </a:solidFill>
                        <a:effectLst/>
                        <a:latin typeface="Calibri" panose="020F0502020204030204" pitchFamily="34" charset="0"/>
                      </a:endParaRPr>
                    </a:p>
                  </a:txBody>
                  <a:tcPr marL="8499" marR="8499" marT="8499"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499" marR="8499" marT="8499"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499" marR="8499" marT="8499"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499" marR="8499" marT="8499" marB="0" anchor="b">
                    <a:lnL>
                      <a:noFill/>
                    </a:lnL>
                    <a:lnR>
                      <a:noFill/>
                    </a:lnR>
                    <a:lnT>
                      <a:noFill/>
                    </a:lnT>
                    <a:lnB>
                      <a:noFill/>
                    </a:lnB>
                  </a:tcPr>
                </a:tc>
                <a:extLst>
                  <a:ext uri="{0D108BD9-81ED-4DB2-BD59-A6C34878D82A}">
                    <a16:rowId xmlns:a16="http://schemas.microsoft.com/office/drawing/2014/main" val="4038297794"/>
                  </a:ext>
                </a:extLst>
              </a:tr>
              <a:tr h="169974">
                <a:tc>
                  <a:txBody>
                    <a:bodyPr/>
                    <a:lstStyle/>
                    <a:p>
                      <a:pPr algn="l" fontAlgn="b"/>
                      <a:endParaRPr lang="en-US" sz="1000" b="0" i="0" u="none" strike="noStrike">
                        <a:solidFill>
                          <a:srgbClr val="000000"/>
                        </a:solidFill>
                        <a:effectLst/>
                        <a:latin typeface="Calibri" panose="020F0502020204030204" pitchFamily="34" charset="0"/>
                      </a:endParaRPr>
                    </a:p>
                  </a:txBody>
                  <a:tcPr marL="8499" marR="8499" marT="8499"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499" marR="8499" marT="8499"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499" marR="8499" marT="8499"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499" marR="8499" marT="8499" marB="0" anchor="b">
                    <a:lnL>
                      <a:noFill/>
                    </a:lnL>
                    <a:lnR>
                      <a:noFill/>
                    </a:lnR>
                    <a:lnT>
                      <a:noFill/>
                    </a:lnT>
                    <a:lnB>
                      <a:noFill/>
                    </a:lnB>
                  </a:tcPr>
                </a:tc>
                <a:extLst>
                  <a:ext uri="{0D108BD9-81ED-4DB2-BD59-A6C34878D82A}">
                    <a16:rowId xmlns:a16="http://schemas.microsoft.com/office/drawing/2014/main" val="1361970809"/>
                  </a:ext>
                </a:extLst>
              </a:tr>
              <a:tr h="169974">
                <a:tc>
                  <a:txBody>
                    <a:bodyPr/>
                    <a:lstStyle/>
                    <a:p>
                      <a:pPr algn="l" fontAlgn="b"/>
                      <a:endParaRPr lang="en-US" sz="1000" b="0" i="0" u="none" strike="noStrike">
                        <a:solidFill>
                          <a:srgbClr val="000000"/>
                        </a:solidFill>
                        <a:effectLst/>
                        <a:latin typeface="Calibri" panose="020F0502020204030204" pitchFamily="34" charset="0"/>
                      </a:endParaRPr>
                    </a:p>
                  </a:txBody>
                  <a:tcPr marL="8499" marR="8499" marT="8499"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499" marR="8499" marT="8499" marB="0" anchor="b">
                    <a:lnL>
                      <a:noFill/>
                    </a:lnL>
                    <a:lnR>
                      <a:noFill/>
                    </a:lnR>
                    <a:lnT>
                      <a:noFill/>
                    </a:lnT>
                    <a:lnB>
                      <a:noFill/>
                    </a:lnB>
                  </a:tcPr>
                </a:tc>
                <a:tc>
                  <a:txBody>
                    <a:bodyPr/>
                    <a:lstStyle/>
                    <a:p>
                      <a:pPr algn="l" fontAlgn="b"/>
                      <a:endParaRPr lang="en-US" sz="1000" b="0" i="0" u="none" strike="noStrike" dirty="0">
                        <a:solidFill>
                          <a:srgbClr val="000000"/>
                        </a:solidFill>
                        <a:effectLst/>
                        <a:latin typeface="Calibri" panose="020F0502020204030204" pitchFamily="34" charset="0"/>
                      </a:endParaRPr>
                    </a:p>
                  </a:txBody>
                  <a:tcPr marL="8499" marR="8499" marT="8499"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499" marR="8499" marT="8499" marB="0" anchor="b">
                    <a:lnL>
                      <a:noFill/>
                    </a:lnL>
                    <a:lnR>
                      <a:noFill/>
                    </a:lnR>
                    <a:lnT>
                      <a:noFill/>
                    </a:lnT>
                    <a:lnB>
                      <a:noFill/>
                    </a:lnB>
                  </a:tcPr>
                </a:tc>
                <a:extLst>
                  <a:ext uri="{0D108BD9-81ED-4DB2-BD59-A6C34878D82A}">
                    <a16:rowId xmlns:a16="http://schemas.microsoft.com/office/drawing/2014/main" val="1408279275"/>
                  </a:ext>
                </a:extLst>
              </a:tr>
              <a:tr h="169974">
                <a:tc>
                  <a:txBody>
                    <a:bodyPr/>
                    <a:lstStyle/>
                    <a:p>
                      <a:pPr algn="l" fontAlgn="b"/>
                      <a:endParaRPr lang="en-US" sz="1000" b="0" i="0" u="none" strike="noStrike">
                        <a:solidFill>
                          <a:srgbClr val="000000"/>
                        </a:solidFill>
                        <a:effectLst/>
                        <a:latin typeface="Calibri" panose="020F0502020204030204" pitchFamily="34" charset="0"/>
                      </a:endParaRPr>
                    </a:p>
                  </a:txBody>
                  <a:tcPr marL="8499" marR="8499" marT="8499"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499" marR="8499" marT="8499"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499" marR="8499" marT="8499" marB="0" anchor="b">
                    <a:lnL>
                      <a:noFill/>
                    </a:lnL>
                    <a:lnR>
                      <a:noFill/>
                    </a:lnR>
                    <a:lnT>
                      <a:noFill/>
                    </a:lnT>
                    <a:lnB>
                      <a:noFill/>
                    </a:lnB>
                  </a:tcPr>
                </a:tc>
                <a:tc>
                  <a:txBody>
                    <a:bodyPr/>
                    <a:lstStyle/>
                    <a:p>
                      <a:pPr algn="l" fontAlgn="b"/>
                      <a:endParaRPr lang="en-US" sz="1000" b="0" i="0" u="none" strike="noStrike">
                        <a:solidFill>
                          <a:srgbClr val="000000"/>
                        </a:solidFill>
                        <a:effectLst/>
                        <a:latin typeface="Calibri" panose="020F0502020204030204" pitchFamily="34" charset="0"/>
                      </a:endParaRPr>
                    </a:p>
                  </a:txBody>
                  <a:tcPr marL="8499" marR="8499" marT="8499" marB="0" anchor="b">
                    <a:lnL>
                      <a:noFill/>
                    </a:lnL>
                    <a:lnR>
                      <a:noFill/>
                    </a:lnR>
                    <a:lnT>
                      <a:noFill/>
                    </a:lnT>
                    <a:lnB>
                      <a:noFill/>
                    </a:lnB>
                  </a:tcPr>
                </a:tc>
                <a:extLst>
                  <a:ext uri="{0D108BD9-81ED-4DB2-BD59-A6C34878D82A}">
                    <a16:rowId xmlns:a16="http://schemas.microsoft.com/office/drawing/2014/main" val="3885877917"/>
                  </a:ext>
                </a:extLst>
              </a:tr>
              <a:tr h="203969">
                <a:tc gridSpan="4">
                  <a:txBody>
                    <a:bodyPr/>
                    <a:lstStyle/>
                    <a:p>
                      <a:pPr algn="ctr" rtl="0" fontAlgn="b"/>
                      <a:r>
                        <a:rPr lang="en-US" sz="1100" b="1" i="0" u="none" strike="noStrike">
                          <a:solidFill>
                            <a:srgbClr val="FFFFFF"/>
                          </a:solidFill>
                          <a:effectLst/>
                          <a:latin typeface="Segoe UI" panose="020B0502040204020203" pitchFamily="34" charset="0"/>
                        </a:rPr>
                        <a:t>Counter Party Level </a:t>
                      </a:r>
                    </a:p>
                  </a:txBody>
                  <a:tcPr marL="8499" marR="8499" marT="8499" marB="0" anchor="b">
                    <a:lnL>
                      <a:noFill/>
                    </a:lnL>
                    <a:lnR>
                      <a:noFill/>
                    </a:lnR>
                    <a:lnT>
                      <a:noFill/>
                    </a:lnT>
                    <a:lnB>
                      <a:noFill/>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5716060"/>
                  </a:ext>
                </a:extLst>
              </a:tr>
              <a:tr h="169974">
                <a:tc gridSpan="4">
                  <a:txBody>
                    <a:bodyPr/>
                    <a:lstStyle/>
                    <a:p>
                      <a:pPr algn="ctr" fontAlgn="b"/>
                      <a:r>
                        <a:rPr lang="en-US" sz="900" b="1" i="0" u="none" strike="noStrike" dirty="0">
                          <a:solidFill>
                            <a:srgbClr val="FFFFFF"/>
                          </a:solidFill>
                          <a:effectLst/>
                          <a:latin typeface="Segoe UI" panose="020B0502040204020203" pitchFamily="34" charset="0"/>
                        </a:rPr>
                        <a:t>August 2021 (RTM_FINAL) NPRR1126 Adjustment</a:t>
                      </a:r>
                    </a:p>
                  </a:txBody>
                  <a:tcPr marL="8499" marR="8499" marT="8499" marB="0" anchor="b">
                    <a:lnL>
                      <a:noFill/>
                    </a:lnL>
                    <a:lnR>
                      <a:noFill/>
                    </a:lnR>
                    <a:lnT>
                      <a:noFill/>
                    </a:lnT>
                    <a:lnB w="635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69258904"/>
                  </a:ext>
                </a:extLst>
              </a:tr>
              <a:tr h="169974">
                <a:tc>
                  <a:txBody>
                    <a:bodyPr/>
                    <a:lstStyle/>
                    <a:p>
                      <a:pPr algn="l" fontAlgn="b"/>
                      <a:r>
                        <a:rPr lang="en-US" sz="1000" b="1" i="0" u="none" strike="noStrike">
                          <a:solidFill>
                            <a:srgbClr val="000000"/>
                          </a:solidFill>
                          <a:effectLst/>
                          <a:latin typeface="Calibri" panose="020F0502020204030204" pitchFamily="34" charset="0"/>
                        </a:rPr>
                        <a:t>Segment</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000" b="1" i="0" u="none" strike="noStrike">
                          <a:solidFill>
                            <a:srgbClr val="000000"/>
                          </a:solidFill>
                          <a:effectLst/>
                          <a:latin typeface="Calibri" panose="020F0502020204030204" pitchFamily="34" charset="0"/>
                        </a:rPr>
                        <a:t>Current Protocols</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000" b="1" i="0" u="none" strike="noStrike" dirty="0">
                          <a:solidFill>
                            <a:srgbClr val="000000"/>
                          </a:solidFill>
                          <a:effectLst/>
                          <a:latin typeface="Calibri" panose="020F0502020204030204" pitchFamily="34" charset="0"/>
                        </a:rPr>
                        <a:t>Original NPRR</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000" b="1" i="0" u="none" strike="noStrike">
                          <a:solidFill>
                            <a:srgbClr val="000000"/>
                          </a:solidFill>
                          <a:effectLst/>
                          <a:latin typeface="Calibri" panose="020F0502020204030204" pitchFamily="34" charset="0"/>
                        </a:rPr>
                        <a:t>DC Energy Comments</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3121356627"/>
                  </a:ext>
                </a:extLst>
              </a:tr>
              <a:tr h="169974">
                <a:tc>
                  <a:txBody>
                    <a:bodyPr/>
                    <a:lstStyle/>
                    <a:p>
                      <a:pPr algn="l" fontAlgn="b"/>
                      <a:r>
                        <a:rPr lang="en-US" sz="1000" b="0" i="0" u="none" strike="noStrike">
                          <a:solidFill>
                            <a:srgbClr val="000000"/>
                          </a:solidFill>
                          <a:effectLst/>
                          <a:latin typeface="Calibri" panose="020F0502020204030204" pitchFamily="34" charset="0"/>
                        </a:rPr>
                        <a:t>Gen</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panose="020F0502020204030204" pitchFamily="34" charset="0"/>
                        </a:rPr>
                        <a:t>3.52%</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panose="020F0502020204030204" pitchFamily="34" charset="0"/>
                        </a:rPr>
                        <a:t>3.05%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3.35%</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4636290"/>
                  </a:ext>
                </a:extLst>
              </a:tr>
              <a:tr h="169974">
                <a:tc>
                  <a:txBody>
                    <a:bodyPr/>
                    <a:lstStyle/>
                    <a:p>
                      <a:pPr algn="l" fontAlgn="b"/>
                      <a:r>
                        <a:rPr lang="en-US" sz="1000" b="0" i="0" u="none" strike="noStrike">
                          <a:solidFill>
                            <a:srgbClr val="000000"/>
                          </a:solidFill>
                          <a:effectLst/>
                          <a:latin typeface="Calibri" panose="020F0502020204030204" pitchFamily="34" charset="0"/>
                        </a:rPr>
                        <a:t>Load</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panose="020F0502020204030204" pitchFamily="34" charset="0"/>
                        </a:rPr>
                        <a:t>6.39%</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panose="020F0502020204030204" pitchFamily="34" charset="0"/>
                        </a:rPr>
                        <a:t>7.87%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7.98%</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3554473"/>
                  </a:ext>
                </a:extLst>
              </a:tr>
              <a:tr h="169974">
                <a:tc>
                  <a:txBody>
                    <a:bodyPr/>
                    <a:lstStyle/>
                    <a:p>
                      <a:pPr algn="l" fontAlgn="b"/>
                      <a:r>
                        <a:rPr lang="en-US" sz="1000" b="0" i="0" u="none" strike="noStrike">
                          <a:solidFill>
                            <a:srgbClr val="000000"/>
                          </a:solidFill>
                          <a:effectLst/>
                          <a:latin typeface="Calibri" panose="020F0502020204030204" pitchFamily="34" charset="0"/>
                        </a:rPr>
                        <a:t>Load and Gen</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panose="020F0502020204030204" pitchFamily="34" charset="0"/>
                        </a:rPr>
                        <a:t>47.01%</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panose="020F0502020204030204" pitchFamily="34" charset="0"/>
                        </a:rPr>
                        <a:t>53.14%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52.17%</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53177372"/>
                  </a:ext>
                </a:extLst>
              </a:tr>
              <a:tr h="169974">
                <a:tc>
                  <a:txBody>
                    <a:bodyPr/>
                    <a:lstStyle/>
                    <a:p>
                      <a:pPr algn="l" fontAlgn="b"/>
                      <a:r>
                        <a:rPr lang="en-US" sz="1000" b="0" i="0" u="none" strike="noStrike">
                          <a:solidFill>
                            <a:srgbClr val="000000"/>
                          </a:solidFill>
                          <a:effectLst/>
                          <a:latin typeface="Calibri" panose="020F0502020204030204" pitchFamily="34" charset="0"/>
                        </a:rPr>
                        <a:t>Trader</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panose="020F0502020204030204" pitchFamily="34" charset="0"/>
                        </a:rPr>
                        <a:t>38.59%</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panose="020F0502020204030204" pitchFamily="34" charset="0"/>
                        </a:rPr>
                        <a:t>32.41%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32.77%</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87307"/>
                  </a:ext>
                </a:extLst>
              </a:tr>
              <a:tr h="178473">
                <a:tc>
                  <a:txBody>
                    <a:bodyPr/>
                    <a:lstStyle/>
                    <a:p>
                      <a:pPr algn="l" fontAlgn="b"/>
                      <a:r>
                        <a:rPr lang="en-US" sz="1000" b="0" i="0" u="none" strike="noStrike">
                          <a:solidFill>
                            <a:srgbClr val="000000"/>
                          </a:solidFill>
                          <a:effectLst/>
                          <a:latin typeface="Calibri" panose="020F0502020204030204" pitchFamily="34" charset="0"/>
                        </a:rPr>
                        <a:t>CRRAH Only</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panose="020F0502020204030204" pitchFamily="34" charset="0"/>
                        </a:rPr>
                        <a:t>4.49%</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panose="020F0502020204030204" pitchFamily="34" charset="0"/>
                        </a:rPr>
                        <a:t>3.53%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3.74%</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83225761"/>
                  </a:ext>
                </a:extLst>
              </a:tr>
              <a:tr h="178473">
                <a:tc>
                  <a:txBody>
                    <a:bodyPr/>
                    <a:lstStyle/>
                    <a:p>
                      <a:pPr algn="l" fontAlgn="b"/>
                      <a:r>
                        <a:rPr lang="en-US" sz="1000" b="1" i="0" u="none" strike="noStrike">
                          <a:solidFill>
                            <a:srgbClr val="000000"/>
                          </a:solidFill>
                          <a:effectLst/>
                          <a:latin typeface="Calibri" panose="020F0502020204030204" pitchFamily="34" charset="0"/>
                        </a:rPr>
                        <a:t>Total </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000" b="1" i="0" u="none" strike="noStrike" dirty="0">
                          <a:solidFill>
                            <a:srgbClr val="000000"/>
                          </a:solidFill>
                          <a:effectLst/>
                          <a:latin typeface="Calibri" panose="020F0502020204030204" pitchFamily="34" charset="0"/>
                        </a:rPr>
                        <a:t>100.00%</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000" b="1" i="0" u="none" strike="noStrike" dirty="0">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000" b="1" i="0" u="none" strike="noStrike">
                          <a:solidFill>
                            <a:srgbClr val="000000"/>
                          </a:solidFill>
                          <a:effectLst/>
                          <a:latin typeface="Calibri" panose="020F0502020204030204" pitchFamily="34" charset="0"/>
                        </a:rPr>
                        <a:t>100.00%</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2771991568"/>
                  </a:ext>
                </a:extLst>
              </a:tr>
              <a:tr h="169974">
                <a:tc>
                  <a:txBody>
                    <a:bodyPr/>
                    <a:lstStyle/>
                    <a:p>
                      <a:pPr algn="l" fontAlgn="b"/>
                      <a:r>
                        <a:rPr lang="en-US" sz="1000" b="1" i="0" u="none" strike="noStrike">
                          <a:solidFill>
                            <a:srgbClr val="000000"/>
                          </a:solidFill>
                          <a:effectLst/>
                          <a:latin typeface="Calibri" panose="020F0502020204030204" pitchFamily="34" charset="0"/>
                        </a:rPr>
                        <a:t>MMATOT</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000" b="1" i="0" u="none" strike="noStrike" dirty="0">
                          <a:solidFill>
                            <a:srgbClr val="000000"/>
                          </a:solidFill>
                          <a:effectLst/>
                          <a:latin typeface="Calibri" panose="020F0502020204030204" pitchFamily="34" charset="0"/>
                        </a:rPr>
                        <a:t>222,159,396</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000" b="1" i="0" u="none" strike="noStrike" dirty="0">
                          <a:solidFill>
                            <a:srgbClr val="000000"/>
                          </a:solidFill>
                          <a:effectLst/>
                          <a:latin typeface="Calibri" panose="020F0502020204030204" pitchFamily="34" charset="0"/>
                        </a:rPr>
                        <a:t>180,151,515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1" i="0" u="none" strike="noStrike" dirty="0">
                          <a:solidFill>
                            <a:srgbClr val="000000"/>
                          </a:solidFill>
                          <a:effectLst/>
                          <a:latin typeface="Calibri" panose="020F0502020204030204" pitchFamily="34" charset="0"/>
                        </a:rPr>
                        <a:t>177,300,597</a:t>
                      </a:r>
                    </a:p>
                  </a:txBody>
                  <a:tcPr marL="8499" marR="8499" marT="84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9992544"/>
                  </a:ext>
                </a:extLst>
              </a:tr>
            </a:tbl>
          </a:graphicData>
        </a:graphic>
      </p:graphicFrame>
    </p:spTree>
    <p:extLst>
      <p:ext uri="{BB962C8B-B14F-4D97-AF65-F5344CB8AC3E}">
        <p14:creationId xmlns:p14="http://schemas.microsoft.com/office/powerpoint/2010/main" val="16649978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DB94E4-BDBA-4866-B112-3B2C7BE36337}"/>
              </a:ext>
            </a:extLst>
          </p:cNvPr>
          <p:cNvSpPr>
            <a:spLocks noGrp="1"/>
          </p:cNvSpPr>
          <p:nvPr>
            <p:ph type="title"/>
          </p:nvPr>
        </p:nvSpPr>
        <p:spPr/>
        <p:txBody>
          <a:bodyPr/>
          <a:lstStyle/>
          <a:p>
            <a:r>
              <a:rPr lang="en-US" dirty="0"/>
              <a:t>Appendix</a:t>
            </a:r>
          </a:p>
        </p:txBody>
      </p:sp>
      <p:sp>
        <p:nvSpPr>
          <p:cNvPr id="3" name="Content Placeholder 2">
            <a:extLst>
              <a:ext uri="{FF2B5EF4-FFF2-40B4-BE49-F238E27FC236}">
                <a16:creationId xmlns:a16="http://schemas.microsoft.com/office/drawing/2014/main" id="{3F4643EA-B536-4FFC-8943-D49725AB625B}"/>
              </a:ext>
            </a:extLst>
          </p:cNvPr>
          <p:cNvSpPr>
            <a:spLocks noGrp="1"/>
          </p:cNvSpPr>
          <p:nvPr>
            <p:ph idx="1"/>
          </p:nvPr>
        </p:nvSpPr>
        <p:spPr/>
        <p:txBody>
          <a:bodyPr/>
          <a:lstStyle/>
          <a:p>
            <a:r>
              <a:rPr lang="en-US" dirty="0"/>
              <a:t>Following slides are previous presentations to the Credit Working Group.</a:t>
            </a:r>
          </a:p>
        </p:txBody>
      </p:sp>
      <p:sp>
        <p:nvSpPr>
          <p:cNvPr id="4" name="Slide Number Placeholder 3">
            <a:extLst>
              <a:ext uri="{FF2B5EF4-FFF2-40B4-BE49-F238E27FC236}">
                <a16:creationId xmlns:a16="http://schemas.microsoft.com/office/drawing/2014/main" id="{1BDF56F2-3736-46F3-9205-90AFE7BD79B8}"/>
              </a:ext>
            </a:extLst>
          </p:cNvPr>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4094404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8BD7028-35D6-466B-83F1-4B9EEA93F532}"/>
              </a:ext>
            </a:extLst>
          </p:cNvPr>
          <p:cNvSpPr txBox="1"/>
          <p:nvPr/>
        </p:nvSpPr>
        <p:spPr>
          <a:xfrm>
            <a:off x="3733800" y="1600200"/>
            <a:ext cx="5105400" cy="2893100"/>
          </a:xfrm>
          <a:prstGeom prst="rect">
            <a:avLst/>
          </a:prstGeom>
          <a:noFill/>
        </p:spPr>
        <p:txBody>
          <a:bodyPr wrap="square" rtlCol="0">
            <a:spAutoFit/>
          </a:bodyPr>
          <a:lstStyle/>
          <a:p>
            <a:r>
              <a:rPr lang="en-US" sz="2000" b="1" dirty="0"/>
              <a:t>Alternative Default Uplift Methodology</a:t>
            </a:r>
            <a:endParaRPr lang="en-US" dirty="0"/>
          </a:p>
          <a:p>
            <a:r>
              <a:rPr lang="en-US" dirty="0"/>
              <a:t>Austin Rosel</a:t>
            </a:r>
          </a:p>
          <a:p>
            <a:r>
              <a:rPr lang="en-US" dirty="0"/>
              <a:t>ERCOT</a:t>
            </a:r>
          </a:p>
          <a:p>
            <a:endParaRPr lang="en-US" dirty="0"/>
          </a:p>
          <a:p>
            <a:r>
              <a:rPr lang="en-US" dirty="0"/>
              <a:t>CWG / MCWG</a:t>
            </a:r>
          </a:p>
          <a:p>
            <a:endParaRPr lang="en-US" dirty="0"/>
          </a:p>
          <a:p>
            <a:endParaRPr lang="en-US" dirty="0"/>
          </a:p>
          <a:p>
            <a:r>
              <a:rPr lang="en-US" dirty="0"/>
              <a:t>ERCOT Public</a:t>
            </a:r>
          </a:p>
          <a:p>
            <a:r>
              <a:rPr lang="en-US" dirty="0"/>
              <a:t>May 18, 2022</a:t>
            </a:r>
          </a:p>
          <a:p>
            <a:endParaRPr lang="en-US" dirty="0"/>
          </a:p>
        </p:txBody>
      </p:sp>
    </p:spTree>
    <p:extLst>
      <p:ext uri="{BB962C8B-B14F-4D97-AF65-F5344CB8AC3E}">
        <p14:creationId xmlns:p14="http://schemas.microsoft.com/office/powerpoint/2010/main" val="552216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9E5D7-7D05-483C-A22C-2D0D76AA404F}"/>
              </a:ext>
            </a:extLst>
          </p:cNvPr>
          <p:cNvSpPr>
            <a:spLocks noGrp="1"/>
          </p:cNvSpPr>
          <p:nvPr>
            <p:ph type="title"/>
          </p:nvPr>
        </p:nvSpPr>
        <p:spPr/>
        <p:txBody>
          <a:bodyPr/>
          <a:lstStyle/>
          <a:p>
            <a:r>
              <a:rPr lang="en-US" dirty="0"/>
              <a:t>Request for Data</a:t>
            </a:r>
          </a:p>
        </p:txBody>
      </p:sp>
      <p:sp>
        <p:nvSpPr>
          <p:cNvPr id="3" name="Content Placeholder 2">
            <a:extLst>
              <a:ext uri="{FF2B5EF4-FFF2-40B4-BE49-F238E27FC236}">
                <a16:creationId xmlns:a16="http://schemas.microsoft.com/office/drawing/2014/main" id="{5E2148F1-2582-4C1D-883A-BBF393A5E956}"/>
              </a:ext>
            </a:extLst>
          </p:cNvPr>
          <p:cNvSpPr>
            <a:spLocks noGrp="1"/>
          </p:cNvSpPr>
          <p:nvPr>
            <p:ph idx="1"/>
          </p:nvPr>
        </p:nvSpPr>
        <p:spPr/>
        <p:txBody>
          <a:bodyPr/>
          <a:lstStyle/>
          <a:p>
            <a:pPr marL="0" indent="0">
              <a:buNone/>
            </a:pPr>
            <a:r>
              <a:rPr lang="en-US" sz="2400" dirty="0"/>
              <a:t>Data request update from the March CWG.</a:t>
            </a:r>
          </a:p>
          <a:p>
            <a:r>
              <a:rPr lang="en-US" sz="2400" dirty="0"/>
              <a:t>Impact to QSEs and CRRAHs uplift exposure based on changes to the Default Uplift Methodology.</a:t>
            </a:r>
          </a:p>
          <a:p>
            <a:r>
              <a:rPr lang="en-US" sz="2400" dirty="0"/>
              <a:t>In the following slides:</a:t>
            </a:r>
          </a:p>
          <a:p>
            <a:pPr lvl="1"/>
            <a:r>
              <a:rPr lang="en-US" sz="2000" dirty="0"/>
              <a:t>The impact of removal of CRR Auction activity and multiplying CRRs owned (DAOPT &amp; DAOBL) by a scalar value of 50%, 60%, 70%, 80% and 90% </a:t>
            </a:r>
          </a:p>
          <a:p>
            <a:pPr lvl="1"/>
            <a:r>
              <a:rPr lang="en-US" sz="2000" dirty="0"/>
              <a:t>The impact of removal of CRR Auction activity and multiplying CRRs and PTPs owned (DAOPT, DAOBL, RTOBL, RTOBLLO) by a scalar value of 50%, 60%, 70%, 80% and 90%</a:t>
            </a:r>
          </a:p>
          <a:p>
            <a:pPr lvl="1"/>
            <a:r>
              <a:rPr lang="en-US" sz="2000" dirty="0"/>
              <a:t>Data will be shown at a QSE/CRRAH Level and CP Level</a:t>
            </a:r>
          </a:p>
          <a:p>
            <a:endParaRPr lang="en-US" dirty="0"/>
          </a:p>
        </p:txBody>
      </p:sp>
      <p:sp>
        <p:nvSpPr>
          <p:cNvPr id="4" name="Slide Number Placeholder 3">
            <a:extLst>
              <a:ext uri="{FF2B5EF4-FFF2-40B4-BE49-F238E27FC236}">
                <a16:creationId xmlns:a16="http://schemas.microsoft.com/office/drawing/2014/main" id="{7D50FDE1-5882-4908-82F3-F8E59CBB5A00}"/>
              </a:ext>
            </a:extLst>
          </p:cNvPr>
          <p:cNvSpPr>
            <a:spLocks noGrp="1"/>
          </p:cNvSpPr>
          <p:nvPr>
            <p:ph type="sldNum" sz="quarter" idx="4"/>
          </p:nvPr>
        </p:nvSpPr>
        <p:spPr/>
        <p:txBody>
          <a:body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2313677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717E3-AC85-4194-94FC-39E72BDB27D3}"/>
              </a:ext>
            </a:extLst>
          </p:cNvPr>
          <p:cNvSpPr>
            <a:spLocks noGrp="1"/>
          </p:cNvSpPr>
          <p:nvPr>
            <p:ph type="title"/>
          </p:nvPr>
        </p:nvSpPr>
        <p:spPr/>
        <p:txBody>
          <a:bodyPr/>
          <a:lstStyle/>
          <a:p>
            <a:r>
              <a:rPr lang="en-US" dirty="0"/>
              <a:t>Formula Change NP 9.19.1 Option 1</a:t>
            </a:r>
          </a:p>
        </p:txBody>
      </p:sp>
      <p:sp>
        <p:nvSpPr>
          <p:cNvPr id="4" name="Slide Number Placeholder 3">
            <a:extLst>
              <a:ext uri="{FF2B5EF4-FFF2-40B4-BE49-F238E27FC236}">
                <a16:creationId xmlns:a16="http://schemas.microsoft.com/office/drawing/2014/main" id="{345D49AD-8ED0-465A-A543-57E76B683778}"/>
              </a:ext>
            </a:extLst>
          </p:cNvPr>
          <p:cNvSpPr>
            <a:spLocks noGrp="1"/>
          </p:cNvSpPr>
          <p:nvPr>
            <p:ph type="sldNum" sz="quarter" idx="4"/>
          </p:nvPr>
        </p:nvSpPr>
        <p:spPr/>
        <p:txBody>
          <a:bodyPr/>
          <a:lstStyle/>
          <a:p>
            <a:fld id="{1D93BD3E-1E9A-4970-A6F7-E7AC52762E0C}" type="slidenum">
              <a:rPr lang="en-US" smtClean="0"/>
              <a:pPr/>
              <a:t>7</a:t>
            </a:fld>
            <a:endParaRPr lang="en-US" dirty="0"/>
          </a:p>
        </p:txBody>
      </p:sp>
      <p:pic>
        <p:nvPicPr>
          <p:cNvPr id="6" name="Picture 5">
            <a:extLst>
              <a:ext uri="{FF2B5EF4-FFF2-40B4-BE49-F238E27FC236}">
                <a16:creationId xmlns:a16="http://schemas.microsoft.com/office/drawing/2014/main" id="{BC8B47BC-31BE-4C59-AB55-CB8FF784536A}"/>
              </a:ext>
            </a:extLst>
          </p:cNvPr>
          <p:cNvPicPr>
            <a:picLocks noChangeAspect="1"/>
          </p:cNvPicPr>
          <p:nvPr/>
        </p:nvPicPr>
        <p:blipFill rotWithShape="1">
          <a:blip r:embed="rId2"/>
          <a:srcRect l="18333" t="23821" r="16667" b="11501"/>
          <a:stretch/>
        </p:blipFill>
        <p:spPr>
          <a:xfrm>
            <a:off x="990600" y="1386682"/>
            <a:ext cx="6906188" cy="3718718"/>
          </a:xfrm>
          <a:prstGeom prst="rect">
            <a:avLst/>
          </a:prstGeom>
        </p:spPr>
      </p:pic>
      <p:pic>
        <p:nvPicPr>
          <p:cNvPr id="5" name="Picture 4">
            <a:extLst>
              <a:ext uri="{FF2B5EF4-FFF2-40B4-BE49-F238E27FC236}">
                <a16:creationId xmlns:a16="http://schemas.microsoft.com/office/drawing/2014/main" id="{A9ED7726-7E0C-4686-B30F-7B90A53490AD}"/>
              </a:ext>
            </a:extLst>
          </p:cNvPr>
          <p:cNvPicPr>
            <a:picLocks noChangeAspect="1"/>
          </p:cNvPicPr>
          <p:nvPr/>
        </p:nvPicPr>
        <p:blipFill>
          <a:blip r:embed="rId3"/>
          <a:stretch>
            <a:fillRect/>
          </a:stretch>
        </p:blipFill>
        <p:spPr>
          <a:xfrm>
            <a:off x="2152650" y="5105400"/>
            <a:ext cx="2038350" cy="400121"/>
          </a:xfrm>
          <a:prstGeom prst="rect">
            <a:avLst/>
          </a:prstGeom>
        </p:spPr>
      </p:pic>
    </p:spTree>
    <p:extLst>
      <p:ext uri="{BB962C8B-B14F-4D97-AF65-F5344CB8AC3E}">
        <p14:creationId xmlns:p14="http://schemas.microsoft.com/office/powerpoint/2010/main" val="185910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0D54D-A45D-4DCD-88F6-8478512B0A75}"/>
              </a:ext>
            </a:extLst>
          </p:cNvPr>
          <p:cNvSpPr>
            <a:spLocks noGrp="1"/>
          </p:cNvSpPr>
          <p:nvPr>
            <p:ph type="title"/>
          </p:nvPr>
        </p:nvSpPr>
        <p:spPr/>
        <p:txBody>
          <a:bodyPr/>
          <a:lstStyle/>
          <a:p>
            <a:r>
              <a:rPr lang="en-US" dirty="0"/>
              <a:t>Formula Change NP 9.19.1 Option 1</a:t>
            </a:r>
          </a:p>
        </p:txBody>
      </p:sp>
      <p:sp>
        <p:nvSpPr>
          <p:cNvPr id="4" name="Slide Number Placeholder 3">
            <a:extLst>
              <a:ext uri="{FF2B5EF4-FFF2-40B4-BE49-F238E27FC236}">
                <a16:creationId xmlns:a16="http://schemas.microsoft.com/office/drawing/2014/main" id="{EB63942F-4F3F-4EA0-B76C-422497D7B6EE}"/>
              </a:ext>
            </a:extLst>
          </p:cNvPr>
          <p:cNvSpPr>
            <a:spLocks noGrp="1"/>
          </p:cNvSpPr>
          <p:nvPr>
            <p:ph type="sldNum" sz="quarter" idx="4"/>
          </p:nvPr>
        </p:nvSpPr>
        <p:spPr/>
        <p:txBody>
          <a:bodyPr/>
          <a:lstStyle/>
          <a:p>
            <a:fld id="{1D93BD3E-1E9A-4970-A6F7-E7AC52762E0C}" type="slidenum">
              <a:rPr lang="en-US" smtClean="0"/>
              <a:pPr/>
              <a:t>8</a:t>
            </a:fld>
            <a:endParaRPr lang="en-US" dirty="0"/>
          </a:p>
        </p:txBody>
      </p:sp>
      <p:pic>
        <p:nvPicPr>
          <p:cNvPr id="6" name="Picture 5">
            <a:extLst>
              <a:ext uri="{FF2B5EF4-FFF2-40B4-BE49-F238E27FC236}">
                <a16:creationId xmlns:a16="http://schemas.microsoft.com/office/drawing/2014/main" id="{F62C9582-E7FA-46C3-BBD0-D16BF8FCC888}"/>
              </a:ext>
            </a:extLst>
          </p:cNvPr>
          <p:cNvPicPr>
            <a:picLocks noChangeAspect="1"/>
          </p:cNvPicPr>
          <p:nvPr/>
        </p:nvPicPr>
        <p:blipFill rotWithShape="1">
          <a:blip r:embed="rId2"/>
          <a:srcRect l="30000" t="28082" r="26666" b="11643"/>
          <a:stretch/>
        </p:blipFill>
        <p:spPr>
          <a:xfrm>
            <a:off x="1295400" y="984738"/>
            <a:ext cx="5867400" cy="4964724"/>
          </a:xfrm>
          <a:prstGeom prst="rect">
            <a:avLst/>
          </a:prstGeom>
        </p:spPr>
      </p:pic>
      <p:sp>
        <p:nvSpPr>
          <p:cNvPr id="7" name="Oval 6">
            <a:extLst>
              <a:ext uri="{FF2B5EF4-FFF2-40B4-BE49-F238E27FC236}">
                <a16:creationId xmlns:a16="http://schemas.microsoft.com/office/drawing/2014/main" id="{0E5DD2DE-0CB1-42A6-B4B6-1E18425BA24E}"/>
              </a:ext>
            </a:extLst>
          </p:cNvPr>
          <p:cNvSpPr/>
          <p:nvPr/>
        </p:nvSpPr>
        <p:spPr>
          <a:xfrm>
            <a:off x="4027967" y="3886200"/>
            <a:ext cx="838200" cy="838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505906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BC5F4-AFB7-49ED-911F-FA11EAC4B0B2}"/>
              </a:ext>
            </a:extLst>
          </p:cNvPr>
          <p:cNvSpPr>
            <a:spLocks noGrp="1"/>
          </p:cNvSpPr>
          <p:nvPr>
            <p:ph type="title"/>
          </p:nvPr>
        </p:nvSpPr>
        <p:spPr>
          <a:xfrm>
            <a:off x="381000" y="243682"/>
            <a:ext cx="8686800" cy="1143000"/>
          </a:xfrm>
        </p:spPr>
        <p:txBody>
          <a:bodyPr/>
          <a:lstStyle/>
          <a:p>
            <a:r>
              <a:rPr lang="en-US" dirty="0"/>
              <a:t>Jan- 50%, 60%, 70%, 80% &amp; 90% Scalar Scenarios</a:t>
            </a:r>
          </a:p>
        </p:txBody>
      </p:sp>
      <p:sp>
        <p:nvSpPr>
          <p:cNvPr id="4" name="Slide Number Placeholder 3">
            <a:extLst>
              <a:ext uri="{FF2B5EF4-FFF2-40B4-BE49-F238E27FC236}">
                <a16:creationId xmlns:a16="http://schemas.microsoft.com/office/drawing/2014/main" id="{1E0A3987-B238-4B82-8DE1-26A383729616}"/>
              </a:ext>
            </a:extLst>
          </p:cNvPr>
          <p:cNvSpPr>
            <a:spLocks noGrp="1"/>
          </p:cNvSpPr>
          <p:nvPr>
            <p:ph type="sldNum" sz="quarter" idx="4"/>
          </p:nvPr>
        </p:nvSpPr>
        <p:spPr/>
        <p:txBody>
          <a:bodyPr/>
          <a:lstStyle/>
          <a:p>
            <a:fld id="{1D93BD3E-1E9A-4970-A6F7-E7AC52762E0C}" type="slidenum">
              <a:rPr lang="en-US" smtClean="0"/>
              <a:pPr/>
              <a:t>9</a:t>
            </a:fld>
            <a:endParaRPr lang="en-US" dirty="0"/>
          </a:p>
        </p:txBody>
      </p:sp>
      <p:graphicFrame>
        <p:nvGraphicFramePr>
          <p:cNvPr id="6" name="Table 5">
            <a:extLst>
              <a:ext uri="{FF2B5EF4-FFF2-40B4-BE49-F238E27FC236}">
                <a16:creationId xmlns:a16="http://schemas.microsoft.com/office/drawing/2014/main" id="{0643306A-7955-482E-A113-203EC353283C}"/>
              </a:ext>
            </a:extLst>
          </p:cNvPr>
          <p:cNvGraphicFramePr>
            <a:graphicFrameLocks noGrp="1"/>
          </p:cNvGraphicFramePr>
          <p:nvPr>
            <p:extLst>
              <p:ext uri="{D42A27DB-BD31-4B8C-83A1-F6EECF244321}">
                <p14:modId xmlns:p14="http://schemas.microsoft.com/office/powerpoint/2010/main" val="814822177"/>
              </p:ext>
            </p:extLst>
          </p:nvPr>
        </p:nvGraphicFramePr>
        <p:xfrm>
          <a:off x="304800" y="847724"/>
          <a:ext cx="8534401" cy="2581279"/>
        </p:xfrm>
        <a:graphic>
          <a:graphicData uri="http://schemas.openxmlformats.org/drawingml/2006/table">
            <a:tbl>
              <a:tblPr/>
              <a:tblGrid>
                <a:gridCol w="947880">
                  <a:extLst>
                    <a:ext uri="{9D8B030D-6E8A-4147-A177-3AD203B41FA5}">
                      <a16:colId xmlns:a16="http://schemas.microsoft.com/office/drawing/2014/main" val="1997402715"/>
                    </a:ext>
                  </a:extLst>
                </a:gridCol>
                <a:gridCol w="947880">
                  <a:extLst>
                    <a:ext uri="{9D8B030D-6E8A-4147-A177-3AD203B41FA5}">
                      <a16:colId xmlns:a16="http://schemas.microsoft.com/office/drawing/2014/main" val="2334988340"/>
                    </a:ext>
                  </a:extLst>
                </a:gridCol>
                <a:gridCol w="1212728">
                  <a:extLst>
                    <a:ext uri="{9D8B030D-6E8A-4147-A177-3AD203B41FA5}">
                      <a16:colId xmlns:a16="http://schemas.microsoft.com/office/drawing/2014/main" val="3179567555"/>
                    </a:ext>
                  </a:extLst>
                </a:gridCol>
                <a:gridCol w="1035001">
                  <a:extLst>
                    <a:ext uri="{9D8B030D-6E8A-4147-A177-3AD203B41FA5}">
                      <a16:colId xmlns:a16="http://schemas.microsoft.com/office/drawing/2014/main" val="3623109380"/>
                    </a:ext>
                  </a:extLst>
                </a:gridCol>
                <a:gridCol w="1035001">
                  <a:extLst>
                    <a:ext uri="{9D8B030D-6E8A-4147-A177-3AD203B41FA5}">
                      <a16:colId xmlns:a16="http://schemas.microsoft.com/office/drawing/2014/main" val="1077059619"/>
                    </a:ext>
                  </a:extLst>
                </a:gridCol>
                <a:gridCol w="1118637">
                  <a:extLst>
                    <a:ext uri="{9D8B030D-6E8A-4147-A177-3AD203B41FA5}">
                      <a16:colId xmlns:a16="http://schemas.microsoft.com/office/drawing/2014/main" val="2333600157"/>
                    </a:ext>
                  </a:extLst>
                </a:gridCol>
                <a:gridCol w="1118637">
                  <a:extLst>
                    <a:ext uri="{9D8B030D-6E8A-4147-A177-3AD203B41FA5}">
                      <a16:colId xmlns:a16="http://schemas.microsoft.com/office/drawing/2014/main" val="4247160801"/>
                    </a:ext>
                  </a:extLst>
                </a:gridCol>
                <a:gridCol w="1118637">
                  <a:extLst>
                    <a:ext uri="{9D8B030D-6E8A-4147-A177-3AD203B41FA5}">
                      <a16:colId xmlns:a16="http://schemas.microsoft.com/office/drawing/2014/main" val="856146648"/>
                    </a:ext>
                  </a:extLst>
                </a:gridCol>
              </a:tblGrid>
              <a:tr h="299278">
                <a:tc gridSpan="8">
                  <a:txBody>
                    <a:bodyPr/>
                    <a:lstStyle/>
                    <a:p>
                      <a:pPr algn="ctr" rtl="0" fontAlgn="b"/>
                      <a:r>
                        <a:rPr lang="en-US" sz="1200" b="1" i="0" u="none" strike="noStrike" dirty="0">
                          <a:solidFill>
                            <a:srgbClr val="FFFFFF"/>
                          </a:solidFill>
                          <a:effectLst/>
                          <a:latin typeface="Segoe UI" panose="020B0502040204020203" pitchFamily="34" charset="0"/>
                        </a:rPr>
                        <a:t>QSE/CRRAH Level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47679975"/>
                  </a:ext>
                </a:extLst>
              </a:tr>
              <a:tr h="261869">
                <a:tc gridSpan="8">
                  <a:txBody>
                    <a:bodyPr/>
                    <a:lstStyle/>
                    <a:p>
                      <a:pPr algn="ctr" fontAlgn="b"/>
                      <a:r>
                        <a:rPr lang="en-US" sz="1000" b="1" i="0" u="none" strike="noStrike" dirty="0">
                          <a:solidFill>
                            <a:srgbClr val="FFFFFF"/>
                          </a:solidFill>
                          <a:effectLst/>
                          <a:latin typeface="Segoe UI" panose="020B0502040204020203" pitchFamily="34" charset="0"/>
                        </a:rPr>
                        <a:t>January 2021 UDAOPT &amp; UDAOBL Adjustment</a:t>
                      </a:r>
                    </a:p>
                  </a:txBody>
                  <a:tcPr marL="9525" marR="9525" marT="952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63170065"/>
                  </a:ext>
                </a:extLst>
              </a:tr>
              <a:tr h="249399">
                <a:tc>
                  <a:txBody>
                    <a:bodyPr/>
                    <a:lstStyle/>
                    <a:p>
                      <a:pPr algn="l" fontAlgn="b"/>
                      <a:r>
                        <a:rPr lang="en-US" sz="1100" b="1" i="0" u="none" strike="noStrike" dirty="0">
                          <a:solidFill>
                            <a:srgbClr val="000000"/>
                          </a:solidFill>
                          <a:effectLst/>
                          <a:latin typeface="Calibri" panose="020F0502020204030204" pitchFamily="34" charset="0"/>
                        </a:rPr>
                        <a:t>Segment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Original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Remove Auctions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90 Percent adj.</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80 Percent adj.</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a:solidFill>
                            <a:srgbClr val="000000"/>
                          </a:solidFill>
                          <a:effectLst/>
                          <a:latin typeface="Calibri" panose="020F0502020204030204" pitchFamily="34" charset="0"/>
                        </a:rPr>
                        <a:t>70 Percent adj.</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dirty="0">
                          <a:solidFill>
                            <a:srgbClr val="000000"/>
                          </a:solidFill>
                          <a:effectLst/>
                          <a:latin typeface="Calibri" panose="020F0502020204030204" pitchFamily="34" charset="0"/>
                        </a:rPr>
                        <a:t>60 Percent adj.</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dirty="0">
                          <a:solidFill>
                            <a:srgbClr val="000000"/>
                          </a:solidFill>
                          <a:effectLst/>
                          <a:latin typeface="Calibri" panose="020F0502020204030204" pitchFamily="34" charset="0"/>
                        </a:rPr>
                        <a:t>50 Percent adj.</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1867045242"/>
                  </a:ext>
                </a:extLst>
              </a:tr>
              <a:tr h="249399">
                <a:tc>
                  <a:txBody>
                    <a:bodyPr/>
                    <a:lstStyle/>
                    <a:p>
                      <a:pPr algn="l" fontAlgn="b"/>
                      <a:r>
                        <a:rPr lang="en-US" sz="1100" b="0" i="0" u="none" strike="noStrike" dirty="0">
                          <a:solidFill>
                            <a:srgbClr val="000000"/>
                          </a:solidFill>
                          <a:effectLst/>
                          <a:latin typeface="Calibri" panose="020F0502020204030204" pitchFamily="34" charset="0"/>
                        </a:rPr>
                        <a:t>Gen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2.29%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3.01%</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3.77%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3.94%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5522527"/>
                  </a:ext>
                </a:extLst>
              </a:tr>
              <a:tr h="249399">
                <a:tc>
                  <a:txBody>
                    <a:bodyPr/>
                    <a:lstStyle/>
                    <a:p>
                      <a:pPr algn="l" fontAlgn="b"/>
                      <a:r>
                        <a:rPr lang="en-US" sz="1100" b="0" i="0" u="none" strike="noStrike" dirty="0">
                          <a:solidFill>
                            <a:srgbClr val="000000"/>
                          </a:solidFill>
                          <a:effectLst/>
                          <a:latin typeface="Calibri" panose="020F0502020204030204" pitchFamily="34" charset="0"/>
                        </a:rPr>
                        <a:t>Load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14.39%</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15.06%</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15.76%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16.58%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17.31%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17.99%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3965594"/>
                  </a:ext>
                </a:extLst>
              </a:tr>
              <a:tr h="249399">
                <a:tc>
                  <a:txBody>
                    <a:bodyPr/>
                    <a:lstStyle/>
                    <a:p>
                      <a:pPr algn="l" fontAlgn="b"/>
                      <a:r>
                        <a:rPr lang="en-US" sz="1100" b="0" i="0" u="none" strike="noStrike" dirty="0">
                          <a:solidFill>
                            <a:srgbClr val="000000"/>
                          </a:solidFill>
                          <a:effectLst/>
                          <a:latin typeface="Calibri" panose="020F0502020204030204" pitchFamily="34" charset="0"/>
                        </a:rPr>
                        <a:t>Load and Gen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9.08%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9.92%</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13.15%</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13.76%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15.29%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22.07%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22.94%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72064407"/>
                  </a:ext>
                </a:extLst>
              </a:tr>
              <a:tr h="249399">
                <a:tc>
                  <a:txBody>
                    <a:bodyPr/>
                    <a:lstStyle/>
                    <a:p>
                      <a:pPr algn="l" fontAlgn="b"/>
                      <a:r>
                        <a:rPr lang="en-US" sz="1100" b="0" i="0" u="none" strike="noStrike" dirty="0">
                          <a:solidFill>
                            <a:srgbClr val="000000"/>
                          </a:solidFill>
                          <a:effectLst/>
                          <a:latin typeface="Calibri" panose="020F0502020204030204" pitchFamily="34" charset="0"/>
                        </a:rPr>
                        <a:t>Trader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24.82%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27.87%</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29.17%</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30.51%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31.95%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33.84%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35.18%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5338608"/>
                  </a:ext>
                </a:extLst>
              </a:tr>
              <a:tr h="261869">
                <a:tc>
                  <a:txBody>
                    <a:bodyPr/>
                    <a:lstStyle/>
                    <a:p>
                      <a:pPr algn="l" fontAlgn="b"/>
                      <a:r>
                        <a:rPr lang="en-US" sz="1100" b="0" i="0" u="none" strike="noStrike" dirty="0">
                          <a:solidFill>
                            <a:srgbClr val="000000"/>
                          </a:solidFill>
                          <a:effectLst/>
                          <a:latin typeface="Calibri" panose="020F0502020204030204" pitchFamily="34" charset="0"/>
                        </a:rPr>
                        <a:t>CRRAH Only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50.65%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45.33%</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39.61%</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36.83%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32.40%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22.84%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19.79%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1647949"/>
                  </a:ext>
                </a:extLst>
              </a:tr>
              <a:tr h="261869">
                <a:tc>
                  <a:txBody>
                    <a:bodyPr/>
                    <a:lstStyle/>
                    <a:p>
                      <a:pPr algn="l" fontAlgn="b"/>
                      <a:r>
                        <a:rPr lang="en-US" sz="1100" b="1" i="0" u="none" strike="noStrike">
                          <a:solidFill>
                            <a:srgbClr val="000000"/>
                          </a:solidFill>
                          <a:effectLst/>
                          <a:latin typeface="Calibri" panose="020F0502020204030204" pitchFamily="34" charset="0"/>
                        </a:rPr>
                        <a:t>Total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dirty="0">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dirty="0">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dirty="0">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dirty="0">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dirty="0">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3103667598"/>
                  </a:ext>
                </a:extLst>
              </a:tr>
              <a:tr h="249399">
                <a:tc>
                  <a:txBody>
                    <a:bodyPr/>
                    <a:lstStyle/>
                    <a:p>
                      <a:pPr algn="l" fontAlgn="b"/>
                      <a:r>
                        <a:rPr lang="en-US" sz="1100" b="1" i="0" u="none" strike="noStrike">
                          <a:solidFill>
                            <a:srgbClr val="000000"/>
                          </a:solidFill>
                          <a:effectLst/>
                          <a:latin typeface="Calibri" panose="020F0502020204030204" pitchFamily="34" charset="0"/>
                        </a:rPr>
                        <a:t>MMATOT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dirty="0">
                          <a:solidFill>
                            <a:srgbClr val="000000"/>
                          </a:solidFill>
                          <a:effectLst/>
                          <a:latin typeface="Calibri" panose="020F0502020204030204" pitchFamily="34" charset="0"/>
                        </a:rPr>
                        <a:t>218,577,111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dirty="0">
                          <a:solidFill>
                            <a:srgbClr val="000000"/>
                          </a:solidFill>
                          <a:effectLst/>
                          <a:latin typeface="Calibri" panose="020F0502020204030204" pitchFamily="34" charset="0"/>
                        </a:rPr>
                        <a:t>200,056,047</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dirty="0">
                          <a:solidFill>
                            <a:srgbClr val="000000"/>
                          </a:solidFill>
                          <a:effectLst/>
                          <a:latin typeface="Calibri" panose="020F0502020204030204" pitchFamily="34" charset="0"/>
                        </a:rPr>
                        <a:t>191,101,534</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dirty="0">
                          <a:solidFill>
                            <a:srgbClr val="000000"/>
                          </a:solidFill>
                          <a:effectLst/>
                          <a:latin typeface="Calibri" panose="020F0502020204030204" pitchFamily="34" charset="0"/>
                        </a:rPr>
                        <a:t>182,692,772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dirty="0">
                          <a:solidFill>
                            <a:srgbClr val="000000"/>
                          </a:solidFill>
                          <a:effectLst/>
                          <a:latin typeface="Calibri" panose="020F0502020204030204" pitchFamily="34" charset="0"/>
                        </a:rPr>
                        <a:t>174,481,586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dirty="0">
                          <a:solidFill>
                            <a:srgbClr val="000000"/>
                          </a:solidFill>
                          <a:effectLst/>
                          <a:latin typeface="Calibri" panose="020F0502020204030204" pitchFamily="34" charset="0"/>
                        </a:rPr>
                        <a:t>167,148,115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dirty="0">
                          <a:solidFill>
                            <a:srgbClr val="000000"/>
                          </a:solidFill>
                          <a:effectLst/>
                          <a:latin typeface="Calibri" panose="020F0502020204030204" pitchFamily="34" charset="0"/>
                        </a:rPr>
                        <a:t>160,784,260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52680358"/>
                  </a:ext>
                </a:extLst>
              </a:tr>
            </a:tbl>
          </a:graphicData>
        </a:graphic>
      </p:graphicFrame>
      <p:graphicFrame>
        <p:nvGraphicFramePr>
          <p:cNvPr id="7" name="Table 6">
            <a:extLst>
              <a:ext uri="{FF2B5EF4-FFF2-40B4-BE49-F238E27FC236}">
                <a16:creationId xmlns:a16="http://schemas.microsoft.com/office/drawing/2014/main" id="{5CB05935-AD20-4DF9-A8A6-26EC0A0B37B2}"/>
              </a:ext>
            </a:extLst>
          </p:cNvPr>
          <p:cNvGraphicFramePr>
            <a:graphicFrameLocks noGrp="1"/>
          </p:cNvGraphicFramePr>
          <p:nvPr>
            <p:extLst>
              <p:ext uri="{D42A27DB-BD31-4B8C-83A1-F6EECF244321}">
                <p14:modId xmlns:p14="http://schemas.microsoft.com/office/powerpoint/2010/main" val="811111838"/>
              </p:ext>
            </p:extLst>
          </p:nvPr>
        </p:nvGraphicFramePr>
        <p:xfrm>
          <a:off x="304800" y="3581400"/>
          <a:ext cx="8534400" cy="2599010"/>
        </p:xfrm>
        <a:graphic>
          <a:graphicData uri="http://schemas.openxmlformats.org/drawingml/2006/table">
            <a:tbl>
              <a:tblPr/>
              <a:tblGrid>
                <a:gridCol w="1111377">
                  <a:extLst>
                    <a:ext uri="{9D8B030D-6E8A-4147-A177-3AD203B41FA5}">
                      <a16:colId xmlns:a16="http://schemas.microsoft.com/office/drawing/2014/main" val="2800215455"/>
                    </a:ext>
                  </a:extLst>
                </a:gridCol>
                <a:gridCol w="941727">
                  <a:extLst>
                    <a:ext uri="{9D8B030D-6E8A-4147-A177-3AD203B41FA5}">
                      <a16:colId xmlns:a16="http://schemas.microsoft.com/office/drawing/2014/main" val="17261726"/>
                    </a:ext>
                  </a:extLst>
                </a:gridCol>
                <a:gridCol w="1204856">
                  <a:extLst>
                    <a:ext uri="{9D8B030D-6E8A-4147-A177-3AD203B41FA5}">
                      <a16:colId xmlns:a16="http://schemas.microsoft.com/office/drawing/2014/main" val="1626212435"/>
                    </a:ext>
                  </a:extLst>
                </a:gridCol>
                <a:gridCol w="1111377">
                  <a:extLst>
                    <a:ext uri="{9D8B030D-6E8A-4147-A177-3AD203B41FA5}">
                      <a16:colId xmlns:a16="http://schemas.microsoft.com/office/drawing/2014/main" val="3553446159"/>
                    </a:ext>
                  </a:extLst>
                </a:gridCol>
                <a:gridCol w="1080217">
                  <a:extLst>
                    <a:ext uri="{9D8B030D-6E8A-4147-A177-3AD203B41FA5}">
                      <a16:colId xmlns:a16="http://schemas.microsoft.com/office/drawing/2014/main" val="2178318843"/>
                    </a:ext>
                  </a:extLst>
                </a:gridCol>
                <a:gridCol w="1028282">
                  <a:extLst>
                    <a:ext uri="{9D8B030D-6E8A-4147-A177-3AD203B41FA5}">
                      <a16:colId xmlns:a16="http://schemas.microsoft.com/office/drawing/2014/main" val="1361649546"/>
                    </a:ext>
                  </a:extLst>
                </a:gridCol>
                <a:gridCol w="1028282">
                  <a:extLst>
                    <a:ext uri="{9D8B030D-6E8A-4147-A177-3AD203B41FA5}">
                      <a16:colId xmlns:a16="http://schemas.microsoft.com/office/drawing/2014/main" val="1557755432"/>
                    </a:ext>
                  </a:extLst>
                </a:gridCol>
                <a:gridCol w="1028282">
                  <a:extLst>
                    <a:ext uri="{9D8B030D-6E8A-4147-A177-3AD203B41FA5}">
                      <a16:colId xmlns:a16="http://schemas.microsoft.com/office/drawing/2014/main" val="456908308"/>
                    </a:ext>
                  </a:extLst>
                </a:gridCol>
              </a:tblGrid>
              <a:tr h="301334">
                <a:tc gridSpan="8">
                  <a:txBody>
                    <a:bodyPr/>
                    <a:lstStyle/>
                    <a:p>
                      <a:pPr algn="ctr" rtl="0" fontAlgn="b"/>
                      <a:r>
                        <a:rPr lang="en-US" sz="1200" b="1" i="0" u="none" strike="noStrike" dirty="0">
                          <a:solidFill>
                            <a:srgbClr val="FFFFFF"/>
                          </a:solidFill>
                          <a:effectLst/>
                          <a:latin typeface="Segoe UI" panose="020B0502040204020203" pitchFamily="34" charset="0"/>
                        </a:rPr>
                        <a:t>Counter Party Level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432696"/>
                  </a:ext>
                </a:extLst>
              </a:tr>
              <a:tr h="263668">
                <a:tc gridSpan="8">
                  <a:txBody>
                    <a:bodyPr/>
                    <a:lstStyle/>
                    <a:p>
                      <a:pPr algn="ctr" fontAlgn="b"/>
                      <a:r>
                        <a:rPr lang="en-US" sz="1000" b="1" i="0" u="none" strike="noStrike" dirty="0">
                          <a:solidFill>
                            <a:srgbClr val="FFFFFF"/>
                          </a:solidFill>
                          <a:effectLst/>
                          <a:latin typeface="Segoe UI" panose="020B0502040204020203" pitchFamily="34" charset="0"/>
                        </a:rPr>
                        <a:t>January 2021 UDAOPT &amp; UDAOBL Adjustment</a:t>
                      </a:r>
                    </a:p>
                  </a:txBody>
                  <a:tcPr marL="9525" marR="9525" marT="9525"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4004176"/>
                  </a:ext>
                </a:extLst>
              </a:tr>
              <a:tr h="251112">
                <a:tc>
                  <a:txBody>
                    <a:bodyPr/>
                    <a:lstStyle/>
                    <a:p>
                      <a:pPr algn="l" fontAlgn="b"/>
                      <a:r>
                        <a:rPr lang="en-US" sz="1100" b="1" i="0" u="none" strike="noStrike">
                          <a:solidFill>
                            <a:srgbClr val="000000"/>
                          </a:solidFill>
                          <a:effectLst/>
                          <a:latin typeface="Calibri" panose="020F0502020204030204" pitchFamily="34" charset="0"/>
                        </a:rPr>
                        <a:t>Segment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dirty="0">
                          <a:solidFill>
                            <a:srgbClr val="000000"/>
                          </a:solidFill>
                          <a:effectLst/>
                          <a:latin typeface="Calibri" panose="020F0502020204030204" pitchFamily="34" charset="0"/>
                        </a:rPr>
                        <a:t>Original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dirty="0">
                          <a:solidFill>
                            <a:srgbClr val="000000"/>
                          </a:solidFill>
                          <a:effectLst/>
                          <a:latin typeface="Calibri" panose="020F0502020204030204" pitchFamily="34" charset="0"/>
                        </a:rPr>
                        <a:t>Remove Auctions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dirty="0">
                          <a:solidFill>
                            <a:srgbClr val="000000"/>
                          </a:solidFill>
                          <a:effectLst/>
                          <a:latin typeface="Calibri" panose="020F0502020204030204" pitchFamily="34" charset="0"/>
                        </a:rPr>
                        <a:t>90 Percent adj.</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dirty="0">
                          <a:solidFill>
                            <a:srgbClr val="000000"/>
                          </a:solidFill>
                          <a:effectLst/>
                          <a:latin typeface="Calibri" panose="020F0502020204030204" pitchFamily="34" charset="0"/>
                        </a:rPr>
                        <a:t>80 Percent adj.</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dirty="0">
                          <a:solidFill>
                            <a:srgbClr val="000000"/>
                          </a:solidFill>
                          <a:effectLst/>
                          <a:latin typeface="Calibri" panose="020F0502020204030204" pitchFamily="34" charset="0"/>
                        </a:rPr>
                        <a:t>70 Percent adj.</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dirty="0">
                          <a:solidFill>
                            <a:srgbClr val="000000"/>
                          </a:solidFill>
                          <a:effectLst/>
                          <a:latin typeface="Calibri" panose="020F0502020204030204" pitchFamily="34" charset="0"/>
                        </a:rPr>
                        <a:t>60 Percent adj.</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1100" b="1" i="0" u="none" strike="noStrike" dirty="0">
                          <a:solidFill>
                            <a:srgbClr val="000000"/>
                          </a:solidFill>
                          <a:effectLst/>
                          <a:latin typeface="Calibri" panose="020F0502020204030204" pitchFamily="34" charset="0"/>
                        </a:rPr>
                        <a:t>50 Percent adj.</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1195887416"/>
                  </a:ext>
                </a:extLst>
              </a:tr>
              <a:tr h="251112">
                <a:tc>
                  <a:txBody>
                    <a:bodyPr/>
                    <a:lstStyle/>
                    <a:p>
                      <a:pPr algn="l" fontAlgn="b"/>
                      <a:r>
                        <a:rPr lang="en-US" sz="1100" b="0" i="0" u="none" strike="noStrike" dirty="0">
                          <a:solidFill>
                            <a:srgbClr val="000000"/>
                          </a:solidFill>
                          <a:effectLst/>
                          <a:latin typeface="Calibri" panose="020F0502020204030204" pitchFamily="34" charset="0"/>
                        </a:rPr>
                        <a:t>Gen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2.34%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2.17%</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2.13%</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5496953"/>
                  </a:ext>
                </a:extLst>
              </a:tr>
              <a:tr h="251112">
                <a:tc>
                  <a:txBody>
                    <a:bodyPr/>
                    <a:lstStyle/>
                    <a:p>
                      <a:pPr algn="l" fontAlgn="b"/>
                      <a:r>
                        <a:rPr lang="en-US" sz="1100" b="0" i="0" u="none" strike="noStrike" dirty="0">
                          <a:solidFill>
                            <a:srgbClr val="000000"/>
                          </a:solidFill>
                          <a:effectLst/>
                          <a:latin typeface="Calibri" panose="020F0502020204030204" pitchFamily="34" charset="0"/>
                        </a:rPr>
                        <a:t>Load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5.39%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5.88%</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6.14%</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6.42%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6.71%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7.28%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5842840"/>
                  </a:ext>
                </a:extLst>
              </a:tr>
              <a:tr h="251112">
                <a:tc>
                  <a:txBody>
                    <a:bodyPr/>
                    <a:lstStyle/>
                    <a:p>
                      <a:pPr algn="l" fontAlgn="b"/>
                      <a:r>
                        <a:rPr lang="en-US" sz="1100" b="0" i="0" u="none" strike="noStrike" dirty="0">
                          <a:solidFill>
                            <a:srgbClr val="000000"/>
                          </a:solidFill>
                          <a:effectLst/>
                          <a:latin typeface="Calibri" panose="020F0502020204030204" pitchFamily="34" charset="0"/>
                        </a:rPr>
                        <a:t>Load and Gen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43.19%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46.96%</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47.66%</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48.59%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49.60%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50.96%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52.65%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9189246"/>
                  </a:ext>
                </a:extLst>
              </a:tr>
              <a:tr h="251112">
                <a:tc>
                  <a:txBody>
                    <a:bodyPr/>
                    <a:lstStyle/>
                    <a:p>
                      <a:pPr algn="l" fontAlgn="b"/>
                      <a:r>
                        <a:rPr lang="en-US" sz="1100" b="0" i="0" u="none" strike="noStrike" dirty="0">
                          <a:solidFill>
                            <a:srgbClr val="000000"/>
                          </a:solidFill>
                          <a:effectLst/>
                          <a:latin typeface="Calibri" panose="020F0502020204030204" pitchFamily="34" charset="0"/>
                        </a:rPr>
                        <a:t>Trader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45.75%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41.74%</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41.00%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40.06%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39.00%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37.63%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35.99%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45210883"/>
                  </a:ext>
                </a:extLst>
              </a:tr>
              <a:tr h="263668">
                <a:tc>
                  <a:txBody>
                    <a:bodyPr/>
                    <a:lstStyle/>
                    <a:p>
                      <a:pPr algn="l" fontAlgn="b"/>
                      <a:r>
                        <a:rPr lang="en-US" sz="1100" b="0" i="0" u="none" strike="noStrike" dirty="0">
                          <a:solidFill>
                            <a:srgbClr val="000000"/>
                          </a:solidFill>
                          <a:effectLst/>
                          <a:latin typeface="Calibri" panose="020F0502020204030204" pitchFamily="34" charset="0"/>
                        </a:rPr>
                        <a:t>CRRAH Only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3.34%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3.26%</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3.07%</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2.85%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2.61%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2.34%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54492861"/>
                  </a:ext>
                </a:extLst>
              </a:tr>
              <a:tr h="263668">
                <a:tc>
                  <a:txBody>
                    <a:bodyPr/>
                    <a:lstStyle/>
                    <a:p>
                      <a:pPr algn="l" fontAlgn="b"/>
                      <a:r>
                        <a:rPr lang="en-US" sz="1100" b="1" i="0" u="none" strike="noStrike">
                          <a:solidFill>
                            <a:srgbClr val="000000"/>
                          </a:solidFill>
                          <a:effectLst/>
                          <a:latin typeface="Calibri" panose="020F0502020204030204" pitchFamily="34" charset="0"/>
                        </a:rPr>
                        <a:t>Total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dirty="0">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dirty="0">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dirty="0">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1100" b="1" i="0" u="none" strike="noStrike" dirty="0">
                          <a:solidFill>
                            <a:srgbClr val="000000"/>
                          </a:solidFill>
                          <a:effectLst/>
                          <a:latin typeface="Calibri" panose="020F0502020204030204"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3687788006"/>
                  </a:ext>
                </a:extLst>
              </a:tr>
              <a:tr h="251112">
                <a:tc>
                  <a:txBody>
                    <a:bodyPr/>
                    <a:lstStyle/>
                    <a:p>
                      <a:pPr algn="l" fontAlgn="b"/>
                      <a:r>
                        <a:rPr lang="en-US" sz="1100" b="1" i="0" u="none" strike="noStrike">
                          <a:solidFill>
                            <a:srgbClr val="000000"/>
                          </a:solidFill>
                          <a:effectLst/>
                          <a:latin typeface="Calibri" panose="020F0502020204030204" pitchFamily="34" charset="0"/>
                        </a:rPr>
                        <a:t>MMATOT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0000"/>
                          </a:solidFill>
                          <a:effectLst/>
                          <a:latin typeface="Calibri" panose="020F0502020204030204" pitchFamily="34" charset="0"/>
                        </a:rPr>
                        <a:t>218,577,111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0000"/>
                          </a:solidFill>
                          <a:effectLst/>
                          <a:latin typeface="Calibri" panose="020F0502020204030204" pitchFamily="34" charset="0"/>
                        </a:rPr>
                        <a:t>200,056,047</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dirty="0">
                          <a:solidFill>
                            <a:srgbClr val="000000"/>
                          </a:solidFill>
                          <a:effectLst/>
                          <a:latin typeface="Calibri" panose="020F0502020204030204" pitchFamily="34" charset="0"/>
                        </a:rPr>
                        <a:t>191,101,534</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0000"/>
                          </a:solidFill>
                          <a:effectLst/>
                          <a:latin typeface="Calibri" panose="020F0502020204030204" pitchFamily="34" charset="0"/>
                        </a:rPr>
                        <a:t>182,692,772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dirty="0">
                          <a:solidFill>
                            <a:srgbClr val="000000"/>
                          </a:solidFill>
                          <a:effectLst/>
                          <a:latin typeface="Calibri" panose="020F0502020204030204" pitchFamily="34" charset="0"/>
                        </a:rPr>
                        <a:t>174,481,586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0000"/>
                          </a:solidFill>
                          <a:effectLst/>
                          <a:latin typeface="Calibri" panose="020F0502020204030204" pitchFamily="34" charset="0"/>
                        </a:rPr>
                        <a:t>167,148,115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dirty="0">
                          <a:solidFill>
                            <a:srgbClr val="000000"/>
                          </a:solidFill>
                          <a:effectLst/>
                          <a:latin typeface="Calibri" panose="020F0502020204030204" pitchFamily="34" charset="0"/>
                        </a:rPr>
                        <a:t>160,784,260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50720170"/>
                  </a:ext>
                </a:extLst>
              </a:tr>
            </a:tbl>
          </a:graphicData>
        </a:graphic>
      </p:graphicFrame>
    </p:spTree>
    <p:extLst>
      <p:ext uri="{BB962C8B-B14F-4D97-AF65-F5344CB8AC3E}">
        <p14:creationId xmlns:p14="http://schemas.microsoft.com/office/powerpoint/2010/main" val="3132389408"/>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purl.org/dc/dcmitype/"/>
    <ds:schemaRef ds:uri="c34af464-7aa1-4edd-9be4-83dffc1cb926"/>
    <ds:schemaRef ds:uri="http://purl.org/dc/elements/1.1/"/>
    <ds:schemaRef ds:uri="http://schemas.microsoft.com/office/2006/documentManagement/types"/>
    <ds:schemaRef ds:uri="http://purl.org/dc/terms/"/>
    <ds:schemaRef ds:uri="http://schemas.openxmlformats.org/package/2006/metadata/core-properties"/>
    <ds:schemaRef ds:uri="http://schemas.microsoft.com/office/infopath/2007/PartnerControl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21486</TotalTime>
  <Words>1961</Words>
  <Application>Microsoft Office PowerPoint</Application>
  <PresentationFormat>On-screen Show (4:3)</PresentationFormat>
  <Paragraphs>805</Paragraphs>
  <Slides>24</Slides>
  <Notes>0</Notes>
  <HiddenSlides>0</HiddenSlides>
  <MMClips>0</MMClips>
  <ScaleCrop>false</ScaleCrop>
  <HeadingPairs>
    <vt:vector size="8" baseType="variant">
      <vt:variant>
        <vt:lpstr>Fonts Used</vt:lpstr>
      </vt:variant>
      <vt:variant>
        <vt:i4>3</vt:i4>
      </vt:variant>
      <vt:variant>
        <vt:lpstr>Theme</vt:lpstr>
      </vt:variant>
      <vt:variant>
        <vt:i4>3</vt:i4>
      </vt:variant>
      <vt:variant>
        <vt:lpstr>Embedded OLE Servers</vt:lpstr>
      </vt:variant>
      <vt:variant>
        <vt:i4>1</vt:i4>
      </vt:variant>
      <vt:variant>
        <vt:lpstr>Slide Titles</vt:lpstr>
      </vt:variant>
      <vt:variant>
        <vt:i4>24</vt:i4>
      </vt:variant>
    </vt:vector>
  </HeadingPairs>
  <TitlesOfParts>
    <vt:vector size="31" baseType="lpstr">
      <vt:lpstr>Arial</vt:lpstr>
      <vt:lpstr>Calibri</vt:lpstr>
      <vt:lpstr>Segoe UI</vt:lpstr>
      <vt:lpstr>1_Custom Design</vt:lpstr>
      <vt:lpstr>Office Theme</vt:lpstr>
      <vt:lpstr>Custom Design</vt:lpstr>
      <vt:lpstr>Worksheet</vt:lpstr>
      <vt:lpstr>PowerPoint Presentation</vt:lpstr>
      <vt:lpstr>NPRR1126 Analysis</vt:lpstr>
      <vt:lpstr>January and August Comparison</vt:lpstr>
      <vt:lpstr>Appendix</vt:lpstr>
      <vt:lpstr>PowerPoint Presentation</vt:lpstr>
      <vt:lpstr>Request for Data</vt:lpstr>
      <vt:lpstr>Formula Change NP 9.19.1 Option 1</vt:lpstr>
      <vt:lpstr>Formula Change NP 9.19.1 Option 1</vt:lpstr>
      <vt:lpstr>Jan- 50%, 60%, 70%, 80% &amp; 90% Scalar Scenarios</vt:lpstr>
      <vt:lpstr>Aug- 50%, 60%, 70%, 80% &amp; 90% Scalar Scenarios</vt:lpstr>
      <vt:lpstr>Formula Change NP 9.19.1 Option 2</vt:lpstr>
      <vt:lpstr>Formula Change NP 9.19.1 Option 2</vt:lpstr>
      <vt:lpstr>Jan- 50%, 60%, 70%, 80% &amp; 90% Scalar Scenarios</vt:lpstr>
      <vt:lpstr>Aug- 50%, 60%, 70%, 80% &amp; 90% Scalar Scenarios</vt:lpstr>
      <vt:lpstr>PowerPoint Presentation</vt:lpstr>
      <vt:lpstr>Request for Data</vt:lpstr>
      <vt:lpstr>Formula Change NP 9.19.1</vt:lpstr>
      <vt:lpstr>Formula Change NP 9.19.1</vt:lpstr>
      <vt:lpstr>70%, 80% &amp; 90% Scalar Scenarios</vt:lpstr>
      <vt:lpstr>PowerPoint Presentation</vt:lpstr>
      <vt:lpstr>Request for Data</vt:lpstr>
      <vt:lpstr>Formula Change NP 9.19.1</vt:lpstr>
      <vt:lpstr>Formula Change NP 9.19.1</vt:lpstr>
      <vt:lpstr>Change to Default Uplift Allocation</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Luu, Judy</cp:lastModifiedBy>
  <cp:revision>423</cp:revision>
  <cp:lastPrinted>2016-01-21T20:53:15Z</cp:lastPrinted>
  <dcterms:created xsi:type="dcterms:W3CDTF">2016-01-21T15:20:31Z</dcterms:created>
  <dcterms:modified xsi:type="dcterms:W3CDTF">2022-07-28T15:34:28Z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