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7" r:id="rId6"/>
    <p:sldId id="265" r:id="rId7"/>
    <p:sldId id="281" r:id="rId8"/>
    <p:sldId id="266" r:id="rId9"/>
    <p:sldId id="263" r:id="rId10"/>
    <p:sldId id="261" r:id="rId11"/>
    <p:sldId id="262" r:id="rId12"/>
    <p:sldId id="268" r:id="rId13"/>
    <p:sldId id="269" r:id="rId14"/>
    <p:sldId id="259" r:id="rId15"/>
    <p:sldId id="260" r:id="rId16"/>
    <p:sldId id="29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2" autoAdjust="0"/>
    <p:restoredTop sz="94660"/>
  </p:normalViewPr>
  <p:slideViewPr>
    <p:cSldViewPr showGuides="1">
      <p:cViewPr varScale="1">
        <p:scale>
          <a:sx n="108" d="100"/>
          <a:sy n="108" d="100"/>
        </p:scale>
        <p:origin x="18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7/28/2022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7/28/2022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04987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228452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87692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06341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3558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57260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917464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3296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20033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BFFDE4-5487-4B99-B5A9-DD2CC4A47BFC}"/>
              </a:ext>
            </a:extLst>
          </p:cNvPr>
          <p:cNvSpPr txBox="1"/>
          <p:nvPr/>
        </p:nvSpPr>
        <p:spPr>
          <a:xfrm>
            <a:off x="3657600" y="2438400"/>
            <a:ext cx="5486400" cy="2031325"/>
          </a:xfrm>
          <a:prstGeom prst="rect">
            <a:avLst/>
          </a:prstGeom>
          <a:noFill/>
        </p:spPr>
        <p:txBody>
          <a:bodyPr wrap="square" rtlCol="0">
            <a:spAutoFit/>
          </a:bodyPr>
          <a:lstStyle/>
          <a:p>
            <a:r>
              <a:rPr lang="en-US" b="1" dirty="0"/>
              <a:t>Settlement Stability</a:t>
            </a:r>
          </a:p>
          <a:p>
            <a:r>
              <a:rPr lang="en-US" sz="1600" b="1" dirty="0"/>
              <a:t>2022 Q2 Update to WMS</a:t>
            </a:r>
          </a:p>
          <a:p>
            <a:endParaRPr lang="en-US" dirty="0"/>
          </a:p>
          <a:p>
            <a:r>
              <a:rPr lang="en-US" dirty="0"/>
              <a:t>Settlements Group</a:t>
            </a:r>
          </a:p>
          <a:p>
            <a:r>
              <a:rPr lang="en-US" dirty="0"/>
              <a:t>ERCOT</a:t>
            </a:r>
          </a:p>
          <a:p>
            <a:endParaRPr lang="en-US" dirty="0"/>
          </a:p>
          <a:p>
            <a:r>
              <a:rPr lang="en-US" dirty="0"/>
              <a:t>08/03/2022</a:t>
            </a:r>
          </a:p>
        </p:txBody>
      </p:sp>
    </p:spTree>
    <p:extLst>
      <p:ext uri="{BB962C8B-B14F-4D97-AF65-F5344CB8AC3E}">
        <p14:creationId xmlns:p14="http://schemas.microsoft.com/office/powerpoint/2010/main" val="1842569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8.2(2)(g) Net Allocation to Load - Totals and $/MWh </a:t>
            </a:r>
          </a:p>
        </p:txBody>
      </p:sp>
      <p:sp>
        <p:nvSpPr>
          <p:cNvPr id="3" name="Slide Number Placeholder 6">
            <a:extLst>
              <a:ext uri="{FF2B5EF4-FFF2-40B4-BE49-F238E27FC236}">
                <a16:creationId xmlns:a16="http://schemas.microsoft.com/office/drawing/2014/main" id="{0C9560D0-7FBD-4380-9C3E-F9B1EB297F1D}"/>
              </a:ext>
            </a:extLst>
          </p:cNvPr>
          <p:cNvSpPr>
            <a:spLocks noGrp="1"/>
          </p:cNvSpPr>
          <p:nvPr>
            <p:ph type="sldNum" sz="quarter" idx="4"/>
          </p:nvPr>
        </p:nvSpPr>
        <p:spPr/>
        <p:txBody>
          <a:bodyPr/>
          <a:lstStyle/>
          <a:p>
            <a:r>
              <a:rPr lang="en-US" dirty="0"/>
              <a:t>10</a:t>
            </a:r>
          </a:p>
        </p:txBody>
      </p:sp>
      <p:sp>
        <p:nvSpPr>
          <p:cNvPr id="4" name="Title Texts4">
            <a:extLst>
              <a:ext uri="{FF2B5EF4-FFF2-40B4-BE49-F238E27FC236}">
                <a16:creationId xmlns:a16="http://schemas.microsoft.com/office/drawing/2014/main" id="{B80B3DE5-403B-40F9-9E6C-120BC30389DF}"/>
              </a:ext>
            </a:extLst>
          </p:cNvPr>
          <p:cNvSpPr txBox="1">
            <a:spLocks/>
          </p:cNvSpPr>
          <p:nvPr/>
        </p:nvSpPr>
        <p:spPr>
          <a:xfrm>
            <a:off x="3886200" y="5742432"/>
            <a:ext cx="5105400" cy="74066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aseline="30000" dirty="0">
                <a:solidFill>
                  <a:srgbClr val="000000">
                    <a:alpha val="100000"/>
                  </a:srgbClr>
                </a:solidFill>
                <a:latin typeface="Times New Roman"/>
                <a:ea typeface="Times New Roman"/>
                <a:cs typeface="Times New Roman"/>
              </a:rPr>
              <a:t>1</a:t>
            </a:r>
            <a:r>
              <a:rPr lang="en-US" sz="800" dirty="0">
                <a:solidFill>
                  <a:srgbClr val="000000">
                    <a:alpha val="100000"/>
                  </a:srgbClr>
                </a:solidFill>
                <a:latin typeface="Times New Roman"/>
                <a:ea typeface="Times New Roman"/>
                <a:cs typeface="Times New Roman"/>
              </a:rPr>
              <a:t>The total ERS charges have been evenly allocated across the contract period.</a:t>
            </a:r>
          </a:p>
          <a:p>
            <a:pPr algn="l"/>
            <a:r>
              <a:rPr lang="en-US" sz="800" baseline="30000" dirty="0">
                <a:solidFill>
                  <a:srgbClr val="000000">
                    <a:alpha val="100000"/>
                  </a:srgbClr>
                </a:solidFill>
                <a:latin typeface="Times New Roman"/>
                <a:ea typeface="Times New Roman"/>
                <a:cs typeface="Times New Roman"/>
              </a:rPr>
              <a:t>2</a:t>
            </a:r>
            <a:r>
              <a:rPr lang="en-US" sz="800" dirty="0">
                <a:solidFill>
                  <a:srgbClr val="000000">
                    <a:alpha val="100000"/>
                  </a:srgbClr>
                </a:solidFill>
                <a:latin typeface="Times New Roman"/>
                <a:ea typeface="Times New Roman"/>
                <a:cs typeface="Times New Roman"/>
              </a:rPr>
              <a:t>Zonal Auction Distribution by 2003 Congestion Management Zone, shown below.</a:t>
            </a:r>
          </a:p>
          <a:p>
            <a:pPr algn="l"/>
            <a:r>
              <a:rPr lang="en-US" sz="800" baseline="30000" dirty="0">
                <a:solidFill>
                  <a:srgbClr val="000000">
                    <a:alpha val="100000"/>
                  </a:srgbClr>
                </a:solidFill>
                <a:latin typeface="Times New Roman"/>
                <a:ea typeface="Times New Roman"/>
                <a:cs typeface="Times New Roman"/>
              </a:rPr>
              <a:t>3</a:t>
            </a:r>
            <a:r>
              <a:rPr lang="en-US" sz="800" dirty="0">
                <a:solidFill>
                  <a:srgbClr val="000000">
                    <a:alpha val="100000"/>
                  </a:srgbClr>
                </a:solidFill>
                <a:latin typeface="Times New Roman"/>
                <a:ea typeface="Times New Roman"/>
                <a:cs typeface="Times New Roman"/>
              </a:rPr>
              <a:t>The $/MWh value as calculated per PR 8.2 (2) g</a:t>
            </a:r>
          </a:p>
          <a:p>
            <a:pPr algn="l"/>
            <a:r>
              <a:rPr lang="en-US" sz="800" baseline="30000" dirty="0">
                <a:solidFill>
                  <a:srgbClr val="000000">
                    <a:alpha val="100000"/>
                  </a:srgbClr>
                </a:solidFill>
                <a:latin typeface="Times New Roman"/>
                <a:ea typeface="Times New Roman"/>
                <a:cs typeface="Times New Roman"/>
              </a:rPr>
              <a:t>4</a:t>
            </a:r>
            <a:r>
              <a:rPr lang="en-US" sz="800" dirty="0">
                <a:solidFill>
                  <a:srgbClr val="000000">
                    <a:alpha val="100000"/>
                  </a:srgbClr>
                </a:solidFill>
                <a:latin typeface="Times New Roman"/>
                <a:ea typeface="Times New Roman"/>
                <a:cs typeface="Times New Roman"/>
              </a:rPr>
              <a:t>The $/MWh value by 2003 Congestion Management Zone, as calculated per PR 8.2(2) g</a:t>
            </a:r>
          </a:p>
          <a:p>
            <a:pPr algn="l"/>
            <a:r>
              <a:rPr lang="en-US" sz="800" baseline="30000" dirty="0">
                <a:solidFill>
                  <a:srgbClr val="000000">
                    <a:alpha val="100000"/>
                  </a:srgbClr>
                </a:solidFill>
                <a:latin typeface="Times New Roman"/>
                <a:ea typeface="Times New Roman"/>
                <a:cs typeface="Times New Roman"/>
              </a:rPr>
              <a:t>5</a:t>
            </a:r>
            <a:r>
              <a:rPr lang="en-US" sz="800" dirty="0">
                <a:solidFill>
                  <a:srgbClr val="000000">
                    <a:alpha val="100000"/>
                  </a:srgbClr>
                </a:solidFill>
                <a:latin typeface="Times New Roman"/>
                <a:ea typeface="Times New Roman"/>
                <a:cs typeface="Times New Roman"/>
              </a:rPr>
              <a:t>Allocated to load from two years prior per the </a:t>
            </a:r>
            <a:r>
              <a:rPr lang="en-US" sz="800" i="1" dirty="0">
                <a:solidFill>
                  <a:srgbClr val="000000">
                    <a:alpha val="100000"/>
                  </a:srgbClr>
                </a:solidFill>
                <a:latin typeface="Times New Roman"/>
                <a:ea typeface="Times New Roman"/>
                <a:cs typeface="Times New Roman"/>
              </a:rPr>
              <a:t>Electric Reliability Organization Fee Assessment and Collection Guide</a:t>
            </a:r>
          </a:p>
        </p:txBody>
      </p:sp>
      <p:sp>
        <p:nvSpPr>
          <p:cNvPr id="5" name="Title Texts3">
            <a:extLst>
              <a:ext uri="{FF2B5EF4-FFF2-40B4-BE49-F238E27FC236}">
                <a16:creationId xmlns:a16="http://schemas.microsoft.com/office/drawing/2014/main" id="{3D0A9919-E4CF-4CB5-AA6E-FD19B54E6BF0}"/>
              </a:ext>
            </a:extLst>
          </p:cNvPr>
          <p:cNvSpPr txBox="1">
            <a:spLocks/>
          </p:cNvSpPr>
          <p:nvPr/>
        </p:nvSpPr>
        <p:spPr>
          <a:xfrm>
            <a:off x="457200" y="5394960"/>
            <a:ext cx="8229600" cy="526187"/>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1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a:t>
            </a:r>
          </a:p>
        </p:txBody>
      </p:sp>
      <p:sp>
        <p:nvSpPr>
          <p:cNvPr id="6" name="Title Texts5">
            <a:extLst>
              <a:ext uri="{FF2B5EF4-FFF2-40B4-BE49-F238E27FC236}">
                <a16:creationId xmlns:a16="http://schemas.microsoft.com/office/drawing/2014/main" id="{F0AE059C-C99A-4A44-B619-C16EB1FFBA48}"/>
              </a:ext>
            </a:extLst>
          </p:cNvPr>
          <p:cNvSpPr txBox="1">
            <a:spLocks/>
          </p:cNvSpPr>
          <p:nvPr/>
        </p:nvSpPr>
        <p:spPr>
          <a:xfrm>
            <a:off x="1676400" y="815182"/>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($M)</a:t>
            </a:r>
          </a:p>
        </p:txBody>
      </p:sp>
      <p:graphicFrame>
        <p:nvGraphicFramePr>
          <p:cNvPr id="8" name="Table 7">
            <a:extLst>
              <a:ext uri="{FF2B5EF4-FFF2-40B4-BE49-F238E27FC236}">
                <a16:creationId xmlns:a16="http://schemas.microsoft.com/office/drawing/2014/main" id="{8228B7CB-6C8B-436C-993F-4796EDC2AA22}"/>
              </a:ext>
            </a:extLst>
          </p:cNvPr>
          <p:cNvGraphicFramePr>
            <a:graphicFrameLocks noGrp="1"/>
          </p:cNvGraphicFramePr>
          <p:nvPr/>
        </p:nvGraphicFramePr>
        <p:xfrm>
          <a:off x="374904" y="1078992"/>
          <a:ext cx="8385048" cy="4340352"/>
        </p:xfrm>
        <a:graphic>
          <a:graphicData uri="http://schemas.openxmlformats.org/drawingml/2006/table">
            <a:tbl>
              <a:tblPr/>
              <a:tblGrid>
                <a:gridCol w="1728216">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Jun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Jul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Aug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Sep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Oct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Nov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Dec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Jan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Feb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Ancillary Service Settlement</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61.2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69.2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132.4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49.1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31.8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67.5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76.9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230.2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106.0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-26.7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-72.2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4"/>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6"/>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18.2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ERO Pass-Through Fee⁵</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8"/>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0"/>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1"/>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2"/>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-5.4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3"/>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4"/>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5"/>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6"/>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-58.6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-63.0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-59.0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-48.4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-45.4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-37.9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-47.5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-48.3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-66.4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extLst>
                  <a:ext uri="{0D108BD9-81ED-4DB2-BD59-A6C34878D82A}">
                    <a16:rowId xmlns:a16="http://schemas.microsoft.com/office/drawing/2014/main" val="10017"/>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 Allocation to Load</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13.9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14.5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64.9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43.4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17.4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25.3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14.9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-29.6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8"/>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37.4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41.4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36.6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28.1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30.3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31.4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30.5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30.9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38.7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extLst>
                  <a:ext uri="{0D108BD9-81ED-4DB2-BD59-A6C34878D82A}">
                    <a16:rowId xmlns:a16="http://schemas.microsoft.com/office/drawing/2014/main" val="10019"/>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$/MWh³</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167226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8.2(2)(g) Net Allocation to Load - Totals and $/MWh </a:t>
            </a:r>
          </a:p>
        </p:txBody>
      </p:sp>
      <p:sp>
        <p:nvSpPr>
          <p:cNvPr id="3" name="Slide Number Placeholder 6">
            <a:extLst>
              <a:ext uri="{FF2B5EF4-FFF2-40B4-BE49-F238E27FC236}">
                <a16:creationId xmlns:a16="http://schemas.microsoft.com/office/drawing/2014/main" id="{19E6BA2A-DFAA-48D7-A34B-C973A6FF7F9D}"/>
              </a:ext>
            </a:extLst>
          </p:cNvPr>
          <p:cNvSpPr>
            <a:spLocks noGrp="1"/>
          </p:cNvSpPr>
          <p:nvPr>
            <p:ph type="sldNum" sz="quarter" idx="4"/>
          </p:nvPr>
        </p:nvSpPr>
        <p:spPr>
          <a:xfrm>
            <a:off x="8534400" y="6561138"/>
            <a:ext cx="533400" cy="220662"/>
          </a:xfrm>
        </p:spPr>
        <p:txBody>
          <a:bodyPr/>
          <a:lstStyle/>
          <a:p>
            <a:r>
              <a:rPr lang="en-US" dirty="0"/>
              <a:t>11</a:t>
            </a:r>
          </a:p>
        </p:txBody>
      </p:sp>
      <p:sp>
        <p:nvSpPr>
          <p:cNvPr id="4" name="Title Texts3">
            <a:extLst>
              <a:ext uri="{FF2B5EF4-FFF2-40B4-BE49-F238E27FC236}">
                <a16:creationId xmlns:a16="http://schemas.microsoft.com/office/drawing/2014/main" id="{7BCF1F6C-1B3D-42B2-AA6F-522D3E53EF41}"/>
              </a:ext>
            </a:extLst>
          </p:cNvPr>
          <p:cNvSpPr txBox="1">
            <a:spLocks/>
          </p:cNvSpPr>
          <p:nvPr/>
        </p:nvSpPr>
        <p:spPr>
          <a:xfrm>
            <a:off x="1677924" y="805434"/>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DISTRIBUTION PER CONGESTION MANAGEMENT ZONE ($M)</a:t>
            </a:r>
          </a:p>
        </p:txBody>
      </p:sp>
      <p:sp>
        <p:nvSpPr>
          <p:cNvPr id="5" name="Title Texts5">
            <a:extLst>
              <a:ext uri="{FF2B5EF4-FFF2-40B4-BE49-F238E27FC236}">
                <a16:creationId xmlns:a16="http://schemas.microsoft.com/office/drawing/2014/main" id="{C0DFCE90-C059-4384-AB2C-F9F203C4648F}"/>
              </a:ext>
            </a:extLst>
          </p:cNvPr>
          <p:cNvSpPr txBox="1">
            <a:spLocks/>
          </p:cNvSpPr>
          <p:nvPr/>
        </p:nvSpPr>
        <p:spPr>
          <a:xfrm>
            <a:off x="1677924" y="2165223"/>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REAL-TIME ADJUSTED METERED LOAD BY CONGESTION MANAGEMENT ZONE (</a:t>
            </a:r>
            <a:r>
              <a:rPr lang="en-US" sz="800" b="1" dirty="0" err="1">
                <a:solidFill>
                  <a:srgbClr val="3DB0CD">
                    <a:alpha val="100000"/>
                  </a:srgbClr>
                </a:solidFill>
                <a:latin typeface="Times New Roman"/>
                <a:ea typeface="Times New Roman"/>
                <a:cs typeface="Times New Roman"/>
              </a:rPr>
              <a:t>TWh</a:t>
            </a:r>
            <a:r>
              <a:rPr lang="en-US" sz="800" b="1" dirty="0">
                <a:solidFill>
                  <a:srgbClr val="3DB0CD">
                    <a:alpha val="100000"/>
                  </a:srgbClr>
                </a:solidFill>
                <a:latin typeface="Times New Roman"/>
                <a:ea typeface="Times New Roman"/>
                <a:cs typeface="Times New Roman"/>
              </a:rPr>
              <a:t>)</a:t>
            </a:r>
          </a:p>
        </p:txBody>
      </p:sp>
      <p:sp>
        <p:nvSpPr>
          <p:cNvPr id="6" name="Title Texts7">
            <a:extLst>
              <a:ext uri="{FF2B5EF4-FFF2-40B4-BE49-F238E27FC236}">
                <a16:creationId xmlns:a16="http://schemas.microsoft.com/office/drawing/2014/main" id="{EDB387A7-A579-4CB2-9365-95E339B94AE4}"/>
              </a:ext>
            </a:extLst>
          </p:cNvPr>
          <p:cNvSpPr txBox="1">
            <a:spLocks/>
          </p:cNvSpPr>
          <p:nvPr/>
        </p:nvSpPr>
        <p:spPr>
          <a:xfrm>
            <a:off x="1677924" y="3543300"/>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REVENUE PER CONGESTION MANAGEMENT ZONE ($/MWh)</a:t>
            </a:r>
          </a:p>
        </p:txBody>
      </p:sp>
      <p:sp>
        <p:nvSpPr>
          <p:cNvPr id="7" name="Title Texts9">
            <a:extLst>
              <a:ext uri="{FF2B5EF4-FFF2-40B4-BE49-F238E27FC236}">
                <a16:creationId xmlns:a16="http://schemas.microsoft.com/office/drawing/2014/main" id="{E87CA6E9-D36A-48B5-B864-68895CCEFEC4}"/>
              </a:ext>
            </a:extLst>
          </p:cNvPr>
          <p:cNvSpPr txBox="1">
            <a:spLocks/>
          </p:cNvSpPr>
          <p:nvPr/>
        </p:nvSpPr>
        <p:spPr>
          <a:xfrm>
            <a:off x="1677924" y="4902708"/>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PER CONGESTION MANAGEMENT ZONE ($/MWh)</a:t>
            </a:r>
            <a:r>
              <a:rPr lang="en-US" sz="800" b="1" baseline="30000" dirty="0">
                <a:solidFill>
                  <a:srgbClr val="3DB0CD">
                    <a:alpha val="100000"/>
                  </a:srgbClr>
                </a:solidFill>
                <a:latin typeface="Times New Roman"/>
                <a:ea typeface="Times New Roman"/>
                <a:cs typeface="Times New Roman"/>
              </a:rPr>
              <a:t>4</a:t>
            </a:r>
          </a:p>
        </p:txBody>
      </p:sp>
      <p:graphicFrame>
        <p:nvGraphicFramePr>
          <p:cNvPr id="12" name="Table 11">
            <a:extLst>
              <a:ext uri="{FF2B5EF4-FFF2-40B4-BE49-F238E27FC236}">
                <a16:creationId xmlns:a16="http://schemas.microsoft.com/office/drawing/2014/main" id="{94D7AF2B-CD8A-459A-88F8-6718E0AF0ABB}"/>
              </a:ext>
            </a:extLst>
          </p:cNvPr>
          <p:cNvGraphicFramePr>
            <a:graphicFrameLocks noGrp="1"/>
          </p:cNvGraphicFramePr>
          <p:nvPr/>
        </p:nvGraphicFramePr>
        <p:xfrm>
          <a:off x="374904" y="1042416"/>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Jun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Jul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Aug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Sep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Oct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Nov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Dec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Jan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Feb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-6.8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-6.7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-5.0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-24.8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-16.2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-16.7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-15.6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-15.8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-17.3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-20.8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-20.2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-58.6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-63.0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-59.0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-48.4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-45.4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-37.9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-49.8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-47.5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-42.7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-43.8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-42.8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-48.3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-66.4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3" name="Table 12">
            <a:extLst>
              <a:ext uri="{FF2B5EF4-FFF2-40B4-BE49-F238E27FC236}">
                <a16:creationId xmlns:a16="http://schemas.microsoft.com/office/drawing/2014/main" id="{FA3DFB67-A2AF-40C0-BF3F-E8DC57505B5F}"/>
              </a:ext>
            </a:extLst>
          </p:cNvPr>
          <p:cNvGraphicFramePr>
            <a:graphicFrameLocks noGrp="1"/>
          </p:cNvGraphicFramePr>
          <p:nvPr/>
        </p:nvGraphicFramePr>
        <p:xfrm>
          <a:off x="374904" y="240487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Jun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Jul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Aug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Sep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Oct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Nov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Dec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Jan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Feb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37.4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39.6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36.6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32.7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30.3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33.5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30.9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38.7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4" name="Table 13">
            <a:extLst>
              <a:ext uri="{FF2B5EF4-FFF2-40B4-BE49-F238E27FC236}">
                <a16:creationId xmlns:a16="http://schemas.microsoft.com/office/drawing/2014/main" id="{F4897EAF-4EA8-4DFF-90D0-BE4D789F8459}"/>
              </a:ext>
            </a:extLst>
          </p:cNvPr>
          <p:cNvGraphicFramePr>
            <a:graphicFrameLocks noGrp="1"/>
          </p:cNvGraphicFramePr>
          <p:nvPr/>
        </p:nvGraphicFramePr>
        <p:xfrm>
          <a:off x="374904" y="37947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Jun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Jul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Aug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Sep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Oct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Nov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Dec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Jan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Feb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5" name="Table 14">
            <a:extLst>
              <a:ext uri="{FF2B5EF4-FFF2-40B4-BE49-F238E27FC236}">
                <a16:creationId xmlns:a16="http://schemas.microsoft.com/office/drawing/2014/main" id="{93705A3C-480A-4C46-9E6E-C4CEC66444F6}"/>
              </a:ext>
            </a:extLst>
          </p:cNvPr>
          <p:cNvGraphicFramePr>
            <a:graphicFrameLocks noGrp="1"/>
          </p:cNvGraphicFramePr>
          <p:nvPr/>
        </p:nvGraphicFramePr>
        <p:xfrm>
          <a:off x="374904" y="512064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Jun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Jul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Aug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Sep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Oct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Nov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Dec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Jan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Feb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08988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3110-00D6-457C-B513-43599C1E58CB}"/>
              </a:ext>
            </a:extLst>
          </p:cNvPr>
          <p:cNvSpPr>
            <a:spLocks noGrp="1"/>
          </p:cNvSpPr>
          <p:nvPr>
            <p:ph type="title"/>
          </p:nvPr>
        </p:nvSpPr>
        <p:spPr/>
        <p:txBody>
          <a:bodyPr/>
          <a:lstStyle/>
          <a:p>
            <a:r>
              <a:rPr lang="en-US" dirty="0"/>
              <a:t>26.2 Securitization Default Charge</a:t>
            </a:r>
          </a:p>
        </p:txBody>
      </p:sp>
      <p:sp>
        <p:nvSpPr>
          <p:cNvPr id="4" name="Slide Number Placeholder 3">
            <a:extLst>
              <a:ext uri="{FF2B5EF4-FFF2-40B4-BE49-F238E27FC236}">
                <a16:creationId xmlns:a16="http://schemas.microsoft.com/office/drawing/2014/main" id="{E50D0AA4-9074-475F-9A01-F6376BF8E476}"/>
              </a:ext>
            </a:extLst>
          </p:cNvPr>
          <p:cNvSpPr>
            <a:spLocks noGrp="1"/>
          </p:cNvSpPr>
          <p:nvPr>
            <p:ph type="sldNum" sz="quarter" idx="4"/>
          </p:nvPr>
        </p:nvSpPr>
        <p:spPr/>
        <p:txBody>
          <a:bodyPr/>
          <a:lstStyle/>
          <a:p>
            <a:fld id="{1D93BD3E-1E9A-4970-A6F7-E7AC52762E0C}" type="slidenum">
              <a:rPr lang="en-US" smtClean="0"/>
              <a:pPr/>
              <a:t>12</a:t>
            </a:fld>
            <a:endParaRPr lang="en-US"/>
          </a:p>
        </p:txBody>
      </p:sp>
      <p:graphicFrame>
        <p:nvGraphicFramePr>
          <p:cNvPr id="5" name="Table 4">
            <a:extLst>
              <a:ext uri="{FF2B5EF4-FFF2-40B4-BE49-F238E27FC236}">
                <a16:creationId xmlns:a16="http://schemas.microsoft.com/office/drawing/2014/main" id="{FC466DFE-13DB-49A7-83C4-65646CC32284}"/>
              </a:ext>
            </a:extLst>
          </p:cNvPr>
          <p:cNvGraphicFramePr>
            <a:graphicFrameLocks noGrp="1"/>
          </p:cNvGraphicFramePr>
          <p:nvPr>
            <p:extLst>
              <p:ext uri="{D42A27DB-BD31-4B8C-83A1-F6EECF244321}">
                <p14:modId xmlns:p14="http://schemas.microsoft.com/office/powerpoint/2010/main" val="3191378902"/>
              </p:ext>
            </p:extLst>
          </p:nvPr>
        </p:nvGraphicFramePr>
        <p:xfrm>
          <a:off x="381000" y="1524000"/>
          <a:ext cx="7013270" cy="832103"/>
        </p:xfrm>
        <a:graphic>
          <a:graphicData uri="http://schemas.openxmlformats.org/drawingml/2006/table">
            <a:tbl>
              <a:tblPr/>
              <a:tblGrid>
                <a:gridCol w="2001308">
                  <a:extLst>
                    <a:ext uri="{9D8B030D-6E8A-4147-A177-3AD203B41FA5}">
                      <a16:colId xmlns:a16="http://schemas.microsoft.com/office/drawing/2014/main" val="213437927"/>
                    </a:ext>
                  </a:extLst>
                </a:gridCol>
                <a:gridCol w="835327">
                  <a:extLst>
                    <a:ext uri="{9D8B030D-6E8A-4147-A177-3AD203B41FA5}">
                      <a16:colId xmlns:a16="http://schemas.microsoft.com/office/drawing/2014/main" val="3559608654"/>
                    </a:ext>
                  </a:extLst>
                </a:gridCol>
                <a:gridCol w="835327">
                  <a:extLst>
                    <a:ext uri="{9D8B030D-6E8A-4147-A177-3AD203B41FA5}">
                      <a16:colId xmlns:a16="http://schemas.microsoft.com/office/drawing/2014/main" val="3146346876"/>
                    </a:ext>
                  </a:extLst>
                </a:gridCol>
                <a:gridCol w="835327">
                  <a:extLst>
                    <a:ext uri="{9D8B030D-6E8A-4147-A177-3AD203B41FA5}">
                      <a16:colId xmlns:a16="http://schemas.microsoft.com/office/drawing/2014/main" val="73902129"/>
                    </a:ext>
                  </a:extLst>
                </a:gridCol>
                <a:gridCol w="835327">
                  <a:extLst>
                    <a:ext uri="{9D8B030D-6E8A-4147-A177-3AD203B41FA5}">
                      <a16:colId xmlns:a16="http://schemas.microsoft.com/office/drawing/2014/main" val="759187286"/>
                    </a:ext>
                  </a:extLst>
                </a:gridCol>
                <a:gridCol w="835327">
                  <a:extLst>
                    <a:ext uri="{9D8B030D-6E8A-4147-A177-3AD203B41FA5}">
                      <a16:colId xmlns:a16="http://schemas.microsoft.com/office/drawing/2014/main" val="948147960"/>
                    </a:ext>
                  </a:extLst>
                </a:gridCol>
                <a:gridCol w="835327">
                  <a:extLst>
                    <a:ext uri="{9D8B030D-6E8A-4147-A177-3AD203B41FA5}">
                      <a16:colId xmlns:a16="http://schemas.microsoft.com/office/drawing/2014/main" val="3282520265"/>
                    </a:ext>
                  </a:extLst>
                </a:gridCol>
              </a:tblGrid>
              <a:tr h="228599">
                <a:tc>
                  <a:txBody>
                    <a:bodyPr/>
                    <a:lstStyle/>
                    <a:p>
                      <a:pPr marL="63500" marR="63500" algn="l">
                        <a:lnSpc>
                          <a:spcPct val="100000"/>
                        </a:lnSpc>
                        <a:spcBef>
                          <a:spcPts val="500"/>
                        </a:spcBef>
                        <a:spcAft>
                          <a:spcPts val="500"/>
                        </a:spcAft>
                        <a:buNone/>
                      </a:pPr>
                      <a:r>
                        <a:rPr sz="800" b="1" dirty="0">
                          <a:solidFill>
                            <a:srgbClr val="000000">
                              <a:alpha val="100000"/>
                            </a:srgbClr>
                          </a:solidFill>
                          <a:latin typeface="times"/>
                          <a:cs typeface="times"/>
                          <a:sym typeface="times"/>
                        </a:rPr>
                        <a:t> </a:t>
                      </a:r>
                      <a:r>
                        <a:rPr lang="en-US" sz="900" b="1" dirty="0">
                          <a:solidFill>
                            <a:srgbClr val="000000">
                              <a:alpha val="100000"/>
                            </a:srgbClr>
                          </a:solidFill>
                          <a:latin typeface="times"/>
                          <a:cs typeface="times"/>
                          <a:sym typeface="times"/>
                        </a:rPr>
                        <a:t>Subchapter M </a:t>
                      </a:r>
                      <a:endParaRPr sz="8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Jan</a:t>
                      </a:r>
                      <a:r>
                        <a:rPr sz="900" b="1" dirty="0">
                          <a:solidFill>
                            <a:srgbClr val="000000">
                              <a:alpha val="100000"/>
                            </a:srgbClr>
                          </a:solidFill>
                          <a:latin typeface="times"/>
                          <a:cs typeface="times"/>
                          <a:sym typeface="times"/>
                        </a:rPr>
                        <a:t> 202</a:t>
                      </a:r>
                      <a:r>
                        <a:rPr lang="en-US" sz="900" b="1" dirty="0">
                          <a:solidFill>
                            <a:srgbClr val="000000">
                              <a:alpha val="100000"/>
                            </a:srgbClr>
                          </a:solidFill>
                          <a:latin typeface="times"/>
                          <a:cs typeface="times"/>
                          <a:sym typeface="times"/>
                        </a:rPr>
                        <a:t>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Feb</a:t>
                      </a:r>
                      <a:r>
                        <a:rPr sz="900" b="1" dirty="0">
                          <a:solidFill>
                            <a:srgbClr val="000000">
                              <a:alpha val="100000"/>
                            </a:srgbClr>
                          </a:solidFill>
                          <a:latin typeface="times"/>
                          <a:cs typeface="times"/>
                          <a:sym typeface="times"/>
                        </a:rPr>
                        <a:t> 202</a:t>
                      </a:r>
                      <a:r>
                        <a:rPr lang="en-US" sz="900" b="1" dirty="0">
                          <a:solidFill>
                            <a:srgbClr val="000000">
                              <a:alpha val="100000"/>
                            </a:srgbClr>
                          </a:solidFill>
                          <a:latin typeface="times"/>
                          <a:cs typeface="times"/>
                          <a:sym typeface="times"/>
                        </a:rPr>
                        <a:t>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Mar</a:t>
                      </a:r>
                      <a:r>
                        <a:rPr sz="900" b="1" dirty="0">
                          <a:solidFill>
                            <a:srgbClr val="000000">
                              <a:alpha val="100000"/>
                            </a:srgbClr>
                          </a:solidFill>
                          <a:latin typeface="times"/>
                          <a:cs typeface="times"/>
                          <a:sym typeface="times"/>
                        </a:rPr>
                        <a:t>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Apr</a:t>
                      </a:r>
                      <a:r>
                        <a:rPr sz="900" b="1" dirty="0">
                          <a:solidFill>
                            <a:srgbClr val="000000">
                              <a:alpha val="100000"/>
                            </a:srgbClr>
                          </a:solidFill>
                          <a:latin typeface="times"/>
                          <a:cs typeface="times"/>
                          <a:sym typeface="times"/>
                        </a:rPr>
                        <a:t>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sz="900" b="1" dirty="0">
                          <a:solidFill>
                            <a:srgbClr val="000000">
                              <a:alpha val="100000"/>
                            </a:srgbClr>
                          </a:solidFill>
                          <a:latin typeface="times"/>
                          <a:cs typeface="times"/>
                          <a:sym typeface="times"/>
                        </a:rPr>
                        <a:t>Ma</a:t>
                      </a:r>
                      <a:r>
                        <a:rPr lang="en-US" sz="900" b="1" dirty="0">
                          <a:solidFill>
                            <a:srgbClr val="000000">
                              <a:alpha val="100000"/>
                            </a:srgbClr>
                          </a:solidFill>
                          <a:latin typeface="times"/>
                          <a:cs typeface="times"/>
                          <a:sym typeface="times"/>
                        </a:rPr>
                        <a:t>y</a:t>
                      </a:r>
                      <a:r>
                        <a:rPr sz="900" b="1" dirty="0">
                          <a:solidFill>
                            <a:srgbClr val="000000">
                              <a:alpha val="100000"/>
                            </a:srgbClr>
                          </a:solidFill>
                          <a:latin typeface="times"/>
                          <a:cs typeface="times"/>
                          <a:sym typeface="times"/>
                        </a:rPr>
                        <a:t>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Jun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3830253513"/>
                  </a:ext>
                </a:extLst>
              </a:tr>
              <a:tr h="201168">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Reference Month (RTM_FINAL data)</a:t>
                      </a:r>
                    </a:p>
                  </a:txBody>
                  <a:tcPr marL="9525" marR="9525" marT="9525" marB="0" anchor="b">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Oct 2021</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Nov 2021</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Dec 2021</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Jan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Feb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Mar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extLst>
                  <a:ext uri="{0D108BD9-81ED-4DB2-BD59-A6C34878D82A}">
                    <a16:rowId xmlns:a16="http://schemas.microsoft.com/office/drawing/2014/main" val="1464090937"/>
                  </a:ext>
                </a:extLst>
              </a:tr>
              <a:tr h="201168">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Monthly Uplift (TSDCMA)</a:t>
                      </a:r>
                    </a:p>
                  </a:txBody>
                  <a:tcPr marL="9525" marR="9525" marT="9525" marB="0" anchor="b">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79020454"/>
                  </a:ext>
                </a:extLst>
              </a:tr>
              <a:tr h="201168">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SDCMMATOT</a:t>
                      </a:r>
                    </a:p>
                  </a:txBody>
                  <a:tcPr marL="9525" marR="9525" marT="9525" marB="0" anchor="b">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dirty="0">
                          <a:solidFill>
                            <a:srgbClr val="000000">
                              <a:alpha val="100000"/>
                            </a:srgbClr>
                          </a:solidFill>
                          <a:latin typeface="Times New Roman"/>
                          <a:ea typeface="+mn-ea"/>
                          <a:cs typeface="Times New Roman"/>
                        </a:rPr>
                        <a:t>209,983,095</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dirty="0">
                          <a:solidFill>
                            <a:srgbClr val="000000">
                              <a:alpha val="100000"/>
                            </a:srgbClr>
                          </a:solidFill>
                          <a:latin typeface="Times New Roman"/>
                          <a:ea typeface="+mn-ea"/>
                          <a:cs typeface="Times New Roman"/>
                        </a:rPr>
                        <a:t>193,432,682</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dirty="0">
                          <a:solidFill>
                            <a:srgbClr val="000000">
                              <a:alpha val="100000"/>
                            </a:srgbClr>
                          </a:solidFill>
                          <a:latin typeface="Times New Roman"/>
                          <a:ea typeface="+mn-ea"/>
                          <a:cs typeface="Times New Roman"/>
                        </a:rPr>
                        <a:t>209,606,505</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dirty="0">
                          <a:solidFill>
                            <a:srgbClr val="000000">
                              <a:alpha val="100000"/>
                            </a:srgbClr>
                          </a:solidFill>
                          <a:latin typeface="Times New Roman"/>
                          <a:ea typeface="+mn-ea"/>
                          <a:cs typeface="Times New Roman"/>
                        </a:rPr>
                        <a:t>207,838,866</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dirty="0">
                          <a:solidFill>
                            <a:srgbClr val="000000">
                              <a:alpha val="100000"/>
                            </a:srgbClr>
                          </a:solidFill>
                          <a:latin typeface="Times New Roman"/>
                          <a:ea typeface="+mn-ea"/>
                          <a:cs typeface="Times New Roman"/>
                        </a:rPr>
                        <a:t>194,316,616</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195,041,993</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84499349"/>
                  </a:ext>
                </a:extLst>
              </a:tr>
            </a:tbl>
          </a:graphicData>
        </a:graphic>
      </p:graphicFrame>
    </p:spTree>
    <p:extLst>
      <p:ext uri="{BB962C8B-B14F-4D97-AF65-F5344CB8AC3E}">
        <p14:creationId xmlns:p14="http://schemas.microsoft.com/office/powerpoint/2010/main" val="336770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7" name="Table 6">
            <a:extLst>
              <a:ext uri="{FF2B5EF4-FFF2-40B4-BE49-F238E27FC236}">
                <a16:creationId xmlns:a16="http://schemas.microsoft.com/office/drawing/2014/main" id="{9E697166-E604-4AF6-A8E8-8CB2C3FAD857}"/>
              </a:ext>
            </a:extLst>
          </p:cNvPr>
          <p:cNvGraphicFramePr>
            <a:graphicFrameLocks noGrp="1"/>
          </p:cNvGraphicFramePr>
          <p:nvPr>
            <p:extLst>
              <p:ext uri="{D42A27DB-BD31-4B8C-83A1-F6EECF244321}">
                <p14:modId xmlns:p14="http://schemas.microsoft.com/office/powerpoint/2010/main" val="645007449"/>
              </p:ext>
            </p:extLst>
          </p:nvPr>
        </p:nvGraphicFramePr>
        <p:xfrm>
          <a:off x="381001" y="1219200"/>
          <a:ext cx="8381999" cy="1146331"/>
        </p:xfrm>
        <a:graphic>
          <a:graphicData uri="http://schemas.openxmlformats.org/drawingml/2006/table">
            <a:tbl>
              <a:tblPr firstRow="1" firstCol="1" bandRow="1"/>
              <a:tblGrid>
                <a:gridCol w="1027479">
                  <a:extLst>
                    <a:ext uri="{9D8B030D-6E8A-4147-A177-3AD203B41FA5}">
                      <a16:colId xmlns:a16="http://schemas.microsoft.com/office/drawing/2014/main" val="20000"/>
                    </a:ext>
                  </a:extLst>
                </a:gridCol>
                <a:gridCol w="566463">
                  <a:extLst>
                    <a:ext uri="{9D8B030D-6E8A-4147-A177-3AD203B41FA5}">
                      <a16:colId xmlns:a16="http://schemas.microsoft.com/office/drawing/2014/main" val="20001"/>
                    </a:ext>
                  </a:extLst>
                </a:gridCol>
                <a:gridCol w="541361">
                  <a:extLst>
                    <a:ext uri="{9D8B030D-6E8A-4147-A177-3AD203B41FA5}">
                      <a16:colId xmlns:a16="http://schemas.microsoft.com/office/drawing/2014/main" val="20002"/>
                    </a:ext>
                  </a:extLst>
                </a:gridCol>
                <a:gridCol w="730700">
                  <a:extLst>
                    <a:ext uri="{9D8B030D-6E8A-4147-A177-3AD203B41FA5}">
                      <a16:colId xmlns:a16="http://schemas.microsoft.com/office/drawing/2014/main" val="20003"/>
                    </a:ext>
                  </a:extLst>
                </a:gridCol>
                <a:gridCol w="655781">
                  <a:extLst>
                    <a:ext uri="{9D8B030D-6E8A-4147-A177-3AD203B41FA5}">
                      <a16:colId xmlns:a16="http://schemas.microsoft.com/office/drawing/2014/main" val="20004"/>
                    </a:ext>
                  </a:extLst>
                </a:gridCol>
                <a:gridCol w="655781">
                  <a:extLst>
                    <a:ext uri="{9D8B030D-6E8A-4147-A177-3AD203B41FA5}">
                      <a16:colId xmlns:a16="http://schemas.microsoft.com/office/drawing/2014/main" val="20005"/>
                    </a:ext>
                  </a:extLst>
                </a:gridCol>
                <a:gridCol w="584673">
                  <a:extLst>
                    <a:ext uri="{9D8B030D-6E8A-4147-A177-3AD203B41FA5}">
                      <a16:colId xmlns:a16="http://schemas.microsoft.com/office/drawing/2014/main" val="20006"/>
                    </a:ext>
                  </a:extLst>
                </a:gridCol>
                <a:gridCol w="647961">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41858">
                  <a:extLst>
                    <a:ext uri="{9D8B030D-6E8A-4147-A177-3AD203B41FA5}">
                      <a16:colId xmlns:a16="http://schemas.microsoft.com/office/drawing/2014/main" val="20009"/>
                    </a:ext>
                  </a:extLst>
                </a:gridCol>
                <a:gridCol w="577342">
                  <a:extLst>
                    <a:ext uri="{9D8B030D-6E8A-4147-A177-3AD203B41FA5}">
                      <a16:colId xmlns:a16="http://schemas.microsoft.com/office/drawing/2014/main" val="20010"/>
                    </a:ext>
                  </a:extLst>
                </a:gridCol>
                <a:gridCol w="1066800">
                  <a:extLst>
                    <a:ext uri="{9D8B030D-6E8A-4147-A177-3AD203B41FA5}">
                      <a16:colId xmlns:a16="http://schemas.microsoft.com/office/drawing/2014/main" val="20011"/>
                    </a:ext>
                  </a:extLst>
                </a:gridCol>
              </a:tblGrid>
              <a:tr h="271962">
                <a:tc gridSpan="1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2022 Q2</a:t>
                      </a:r>
                      <a:endParaRPr lang="en-US" sz="1200" b="1" kern="1200" dirty="0">
                        <a:solidFill>
                          <a:srgbClr val="FF0000"/>
                        </a:solidFill>
                        <a:effectLst/>
                        <a:latin typeface="+mn-lt"/>
                        <a:ea typeface="+mn-ea"/>
                        <a:cs typeface="+mn-cs"/>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solidFill>
                            <a:schemeClr val="tx1"/>
                          </a:solidFill>
                          <a:effectLst/>
                          <a:latin typeface="+mn-lt"/>
                          <a:ea typeface="+mn-ea"/>
                          <a:cs typeface="+mn-cs"/>
                        </a:rPr>
                        <a:t># of Corrected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solidFill>
                          <a:schemeClr val="tx1"/>
                        </a:solidFill>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effectLst/>
                          <a:latin typeface="+mn-lt"/>
                          <a:ea typeface="+mn-ea"/>
                          <a:cs typeface="+mn-cs"/>
                        </a:rPr>
                        <a:t># of Intervals</a:t>
                      </a:r>
                      <a:r>
                        <a:rPr lang="en-US" sz="1200" baseline="0" dirty="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marR="0" algn="ctr">
                        <a:spcBef>
                          <a:spcPts val="0"/>
                        </a:spcBef>
                        <a:spcAft>
                          <a:spcPts val="0"/>
                        </a:spcAft>
                      </a:pPr>
                      <a:r>
                        <a:rPr lang="en-US" sz="1200" dirty="0">
                          <a:effectLst/>
                          <a:latin typeface="+mn-lt"/>
                          <a:ea typeface="Calibri"/>
                          <a:cs typeface="Times New Roman"/>
                        </a:rPr>
                        <a:t>Market</a:t>
                      </a:r>
                      <a:r>
                        <a:rPr lang="en-US" sz="1200" baseline="0" dirty="0">
                          <a:effectLst/>
                          <a:latin typeface="+mn-lt"/>
                          <a:ea typeface="Calibri"/>
                          <a:cs typeface="Times New Roman"/>
                        </a:rPr>
                        <a:t> Notice</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vMerge="1">
                  <a:txBody>
                    <a:bodyPr/>
                    <a:lstStyle/>
                    <a:p>
                      <a:pPr marL="0" marR="0" algn="ctr">
                        <a:spcBef>
                          <a:spcPts val="0"/>
                        </a:spcBef>
                        <a:spcAft>
                          <a:spcPts val="0"/>
                        </a:spcAft>
                      </a:pP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extLst>
                  <a:ext uri="{0D108BD9-81ED-4DB2-BD59-A6C34878D82A}">
                    <a16:rowId xmlns:a16="http://schemas.microsoft.com/office/drawing/2014/main" val="10002"/>
                  </a:ext>
                </a:extLst>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9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624221D1-439F-4440-A650-31D787DC01D4}"/>
              </a:ext>
            </a:extLst>
          </p:cNvPr>
          <p:cNvSpPr txBox="1"/>
          <p:nvPr/>
        </p:nvSpPr>
        <p:spPr>
          <a:xfrm>
            <a:off x="381000" y="2397204"/>
            <a:ext cx="8382000" cy="1107996"/>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b="1" u="sng" dirty="0">
              <a:solidFill>
                <a:prstClr val="black"/>
              </a:solidFill>
            </a:endParaRPr>
          </a:p>
          <a:p>
            <a:pPr defTabSz="457200"/>
            <a:r>
              <a:rPr lang="en-US" sz="1100" dirty="0">
                <a:solidFill>
                  <a:prstClr val="black"/>
                </a:solidFill>
              </a:rPr>
              <a:t>There were no price changes in Q2 2022.</a:t>
            </a:r>
          </a:p>
          <a:p>
            <a:pPr defTabSz="457200"/>
            <a:endParaRPr lang="en-US" sz="1100" dirty="0">
              <a:solidFill>
                <a:prstClr val="black"/>
              </a:solidFill>
            </a:endParaRPr>
          </a:p>
          <a:p>
            <a:pPr defTabSz="457200"/>
            <a:r>
              <a:rPr lang="en-US" sz="1100" dirty="0">
                <a:solidFill>
                  <a:prstClr val="black"/>
                </a:solidFill>
              </a:rPr>
              <a:t>The price changes reported on this slide display the price corrections that have been done after the Settlement Statement has posted for the Operating Day.</a:t>
            </a:r>
          </a:p>
        </p:txBody>
      </p:sp>
    </p:spTree>
    <p:extLst>
      <p:ext uri="{BB962C8B-B14F-4D97-AF65-F5344CB8AC3E}">
        <p14:creationId xmlns:p14="http://schemas.microsoft.com/office/powerpoint/2010/main" val="1444010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Track number 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7" name="Table 6">
            <a:extLst>
              <a:ext uri="{FF2B5EF4-FFF2-40B4-BE49-F238E27FC236}">
                <a16:creationId xmlns:a16="http://schemas.microsoft.com/office/drawing/2014/main" id="{80416831-2191-4122-B745-A2F58A77854D}"/>
              </a:ext>
            </a:extLst>
          </p:cNvPr>
          <p:cNvGraphicFramePr>
            <a:graphicFrameLocks noGrp="1"/>
          </p:cNvGraphicFramePr>
          <p:nvPr>
            <p:extLst>
              <p:ext uri="{D42A27DB-BD31-4B8C-83A1-F6EECF244321}">
                <p14:modId xmlns:p14="http://schemas.microsoft.com/office/powerpoint/2010/main" val="1191030797"/>
              </p:ext>
            </p:extLst>
          </p:nvPr>
        </p:nvGraphicFramePr>
        <p:xfrm>
          <a:off x="609600" y="1143000"/>
          <a:ext cx="7924800" cy="1561693"/>
        </p:xfrm>
        <a:graphic>
          <a:graphicData uri="http://schemas.openxmlformats.org/drawingml/2006/table">
            <a:tbl>
              <a:tblPr firstRow="1" firstCol="1" bandRow="1"/>
              <a:tblGrid>
                <a:gridCol w="1066800">
                  <a:extLst>
                    <a:ext uri="{9D8B030D-6E8A-4147-A177-3AD203B41FA5}">
                      <a16:colId xmlns:a16="http://schemas.microsoft.com/office/drawing/2014/main" val="20000"/>
                    </a:ext>
                  </a:extLst>
                </a:gridCol>
                <a:gridCol w="2354426">
                  <a:extLst>
                    <a:ext uri="{9D8B030D-6E8A-4147-A177-3AD203B41FA5}">
                      <a16:colId xmlns:a16="http://schemas.microsoft.com/office/drawing/2014/main" val="20001"/>
                    </a:ext>
                  </a:extLst>
                </a:gridCol>
                <a:gridCol w="2488162">
                  <a:extLst>
                    <a:ext uri="{9D8B030D-6E8A-4147-A177-3AD203B41FA5}">
                      <a16:colId xmlns:a16="http://schemas.microsoft.com/office/drawing/2014/main" val="20002"/>
                    </a:ext>
                  </a:extLst>
                </a:gridCol>
                <a:gridCol w="2015412">
                  <a:extLst>
                    <a:ext uri="{9D8B030D-6E8A-4147-A177-3AD203B41FA5}">
                      <a16:colId xmlns:a16="http://schemas.microsoft.com/office/drawing/2014/main" val="20003"/>
                    </a:ext>
                  </a:extLst>
                </a:gridCol>
              </a:tblGrid>
              <a:tr h="194518">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2022 Q2</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54599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a:effectLst/>
                        <a:latin typeface="+mn-lt"/>
                      </a:endParaRPr>
                    </a:p>
                    <a:p>
                      <a:pPr marL="0" marR="0" algn="ctr">
                        <a:spcBef>
                          <a:spcPts val="0"/>
                        </a:spcBef>
                        <a:spcAft>
                          <a:spcPts val="0"/>
                        </a:spcAft>
                      </a:pPr>
                      <a:r>
                        <a:rPr lang="en-US" sz="1200" dirty="0">
                          <a:effectLst/>
                          <a:latin typeface="+mn-lt"/>
                        </a:rPr>
                        <a:t>Operating Day(s)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solidFill>
                            <a:schemeClr val="tx1"/>
                          </a:solidFill>
                          <a:effectLst/>
                          <a:latin typeface="+mn-lt"/>
                          <a:ea typeface="+mn-ea"/>
                          <a:cs typeface="+mn-cs"/>
                        </a:rPr>
                        <a:t>R</a:t>
                      </a:r>
                      <a:r>
                        <a:rPr lang="en-US" sz="1200" b="1" baseline="0" dirty="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a:effectLst/>
                          <a:latin typeface="+mn-lt"/>
                          <a:ea typeface="Calibri"/>
                          <a:cs typeface="Times New Roman"/>
                        </a:rPr>
                        <a:t>Market</a:t>
                      </a:r>
                      <a:r>
                        <a:rPr lang="en-US" sz="1200" b="1" baseline="0" dirty="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47563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fontAlgn="t">
                        <a:spcBef>
                          <a:spcPts val="0"/>
                        </a:spcBef>
                        <a:spcAft>
                          <a:spcPts val="0"/>
                        </a:spcAft>
                      </a:pPr>
                      <a:br>
                        <a:rPr lang="en-US" sz="1000" kern="1200" dirty="0">
                          <a:solidFill>
                            <a:schemeClr val="tx1"/>
                          </a:solidFill>
                          <a:effectLst/>
                          <a:latin typeface="Arial" panose="020B0604020202020204" pitchFamily="34" charset="0"/>
                          <a:ea typeface="Calibri" panose="020F0502020204030204" pitchFamily="34" charset="0"/>
                          <a:cs typeface="+mn-cs"/>
                        </a:rPr>
                      </a:b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2"/>
                  </a:ext>
                </a:extLst>
              </a:tr>
            </a:tbl>
          </a:graphicData>
        </a:graphic>
      </p:graphicFrame>
      <p:sp>
        <p:nvSpPr>
          <p:cNvPr id="9" name="TextBox 8">
            <a:extLst>
              <a:ext uri="{FF2B5EF4-FFF2-40B4-BE49-F238E27FC236}">
                <a16:creationId xmlns:a16="http://schemas.microsoft.com/office/drawing/2014/main" id="{21F77634-58C0-4073-9730-A38E91DBBCBD}"/>
              </a:ext>
            </a:extLst>
          </p:cNvPr>
          <p:cNvSpPr txBox="1"/>
          <p:nvPr/>
        </p:nvSpPr>
        <p:spPr>
          <a:xfrm>
            <a:off x="609600" y="2743200"/>
            <a:ext cx="7924800" cy="938719"/>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dirty="0">
              <a:solidFill>
                <a:prstClr val="black"/>
              </a:solidFill>
            </a:endParaRPr>
          </a:p>
          <a:p>
            <a:pPr defTabSz="457200"/>
            <a:r>
              <a:rPr lang="en-US" sz="1100" dirty="0">
                <a:solidFill>
                  <a:prstClr val="black"/>
                </a:solidFill>
              </a:rPr>
              <a:t>There were no resettlements due to non-price errors in Q2 2022.</a:t>
            </a:r>
          </a:p>
          <a:p>
            <a:pPr defTabSz="457200"/>
            <a:endParaRPr lang="en-US" sz="1100" dirty="0">
              <a:solidFill>
                <a:prstClr val="black"/>
              </a:solidFill>
            </a:endParaRPr>
          </a:p>
          <a:p>
            <a:pPr defTabSz="457200"/>
            <a:endParaRPr lang="en-US" sz="1100" dirty="0">
              <a:solidFill>
                <a:prstClr val="black"/>
              </a:solidFill>
            </a:endParaRPr>
          </a:p>
        </p:txBody>
      </p:sp>
    </p:spTree>
    <p:extLst>
      <p:ext uri="{BB962C8B-B14F-4D97-AF65-F5344CB8AC3E}">
        <p14:creationId xmlns:p14="http://schemas.microsoft.com/office/powerpoint/2010/main" val="397188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TextBox 6">
            <a:extLst>
              <a:ext uri="{FF2B5EF4-FFF2-40B4-BE49-F238E27FC236}">
                <a16:creationId xmlns:a16="http://schemas.microsoft.com/office/drawing/2014/main" id="{3CE79ECE-9B60-4F49-9C8E-195B20043035}"/>
              </a:ext>
            </a:extLst>
          </p:cNvPr>
          <p:cNvSpPr txBox="1"/>
          <p:nvPr/>
        </p:nvSpPr>
        <p:spPr>
          <a:xfrm>
            <a:off x="379707" y="3625133"/>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graphicFrame>
        <p:nvGraphicFramePr>
          <p:cNvPr id="8" name="Content Placeholder 10">
            <a:extLst>
              <a:ext uri="{FF2B5EF4-FFF2-40B4-BE49-F238E27FC236}">
                <a16:creationId xmlns:a16="http://schemas.microsoft.com/office/drawing/2014/main" id="{F76AC52D-CBCC-4262-97AD-6E2ACB5957A5}"/>
              </a:ext>
            </a:extLst>
          </p:cNvPr>
          <p:cNvGraphicFramePr>
            <a:graphicFrameLocks noGrp="1"/>
          </p:cNvGraphicFramePr>
          <p:nvPr>
            <p:ph idx="1"/>
            <p:extLst>
              <p:ext uri="{D42A27DB-BD31-4B8C-83A1-F6EECF244321}">
                <p14:modId xmlns:p14="http://schemas.microsoft.com/office/powerpoint/2010/main" val="2545570960"/>
              </p:ext>
            </p:extLst>
          </p:nvPr>
        </p:nvGraphicFramePr>
        <p:xfrm>
          <a:off x="380999" y="1143000"/>
          <a:ext cx="8382000" cy="2396969"/>
        </p:xfrm>
        <a:graphic>
          <a:graphicData uri="http://schemas.openxmlformats.org/drawingml/2006/table">
            <a:tbl>
              <a:tblPr/>
              <a:tblGrid>
                <a:gridCol w="2856707">
                  <a:extLst>
                    <a:ext uri="{9D8B030D-6E8A-4147-A177-3AD203B41FA5}">
                      <a16:colId xmlns:a16="http://schemas.microsoft.com/office/drawing/2014/main" val="20000"/>
                    </a:ext>
                  </a:extLst>
                </a:gridCol>
                <a:gridCol w="783853">
                  <a:extLst>
                    <a:ext uri="{9D8B030D-6E8A-4147-A177-3AD203B41FA5}">
                      <a16:colId xmlns:a16="http://schemas.microsoft.com/office/drawing/2014/main" val="20001"/>
                    </a:ext>
                  </a:extLst>
                </a:gridCol>
                <a:gridCol w="783853">
                  <a:extLst>
                    <a:ext uri="{9D8B030D-6E8A-4147-A177-3AD203B41FA5}">
                      <a16:colId xmlns:a16="http://schemas.microsoft.com/office/drawing/2014/main" val="20002"/>
                    </a:ext>
                  </a:extLst>
                </a:gridCol>
                <a:gridCol w="1316873">
                  <a:extLst>
                    <a:ext uri="{9D8B030D-6E8A-4147-A177-3AD203B41FA5}">
                      <a16:colId xmlns:a16="http://schemas.microsoft.com/office/drawing/2014/main" val="20003"/>
                    </a:ext>
                  </a:extLst>
                </a:gridCol>
                <a:gridCol w="1316873">
                  <a:extLst>
                    <a:ext uri="{9D8B030D-6E8A-4147-A177-3AD203B41FA5}">
                      <a16:colId xmlns:a16="http://schemas.microsoft.com/office/drawing/2014/main" val="20004"/>
                    </a:ext>
                  </a:extLst>
                </a:gridCol>
                <a:gridCol w="1323841">
                  <a:extLst>
                    <a:ext uri="{9D8B030D-6E8A-4147-A177-3AD203B41FA5}">
                      <a16:colId xmlns:a16="http://schemas.microsoft.com/office/drawing/2014/main" val="20005"/>
                    </a:ext>
                  </a:extLst>
                </a:gridCol>
              </a:tblGrid>
              <a:tr h="211319">
                <a:tc>
                  <a:txBody>
                    <a:bodyPr/>
                    <a:lstStyle/>
                    <a:p>
                      <a:pPr algn="ctr" fontAlgn="ctr"/>
                      <a:r>
                        <a:rPr lang="en-US" sz="800" b="0" i="0" u="none" strike="noStrike" dirty="0">
                          <a:solidFill>
                            <a:srgbClr val="000000"/>
                          </a:solidFill>
                          <a:effectLst/>
                          <a:latin typeface="Calibri" panose="020F0502020204030204" pitchFamily="34" charset="0"/>
                        </a:rPr>
                        <a:t>YEAR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dirty="0">
                          <a:solidFill>
                            <a:srgbClr val="000000"/>
                          </a:solidFill>
                          <a:effectLst/>
                          <a:latin typeface="Calibri" panose="020F0502020204030204" pitchFamily="34" charset="0"/>
                        </a:rPr>
                        <a:t>2022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rowSpan="2" gridSpan="3">
                  <a:txBody>
                    <a:bodyPr/>
                    <a:lstStyle/>
                    <a:p>
                      <a:pPr algn="ctr" fontAlgn="ctr"/>
                      <a:r>
                        <a:rPr lang="en-US" sz="800" b="0" i="0" u="none" strike="noStrike" dirty="0">
                          <a:solidFill>
                            <a:srgbClr val="000000"/>
                          </a:solidFill>
                          <a:effectLst/>
                          <a:latin typeface="Calibri" panose="020F0502020204030204" pitchFamily="34" charset="0"/>
                        </a:rPr>
                        <a:t>100% of dispute resolutions were timely.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0000"/>
                  </a:ext>
                </a:extLst>
              </a:tr>
              <a:tr h="211319">
                <a:tc>
                  <a:txBody>
                    <a:bodyPr/>
                    <a:lstStyle/>
                    <a:p>
                      <a:pPr algn="ctr" fontAlgn="ctr"/>
                      <a:r>
                        <a:rPr lang="en-US" sz="800" b="0" i="0" u="none" strike="noStrike">
                          <a:solidFill>
                            <a:srgbClr val="000000"/>
                          </a:solidFill>
                          <a:effectLst/>
                          <a:latin typeface="Calibri" panose="020F0502020204030204" pitchFamily="34" charset="0"/>
                        </a:rPr>
                        <a:t>CALENDAR QUARTER REPORTED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dirty="0">
                          <a:solidFill>
                            <a:srgbClr val="000000"/>
                          </a:solidFill>
                          <a:effectLst/>
                          <a:latin typeface="Calibri" panose="020F0502020204030204" pitchFamily="34" charset="0"/>
                        </a:rPr>
                        <a:t>Q2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1"/>
                  </a:ext>
                </a:extLst>
              </a:tr>
              <a:tr h="354213">
                <a:tc>
                  <a:txBody>
                    <a:bodyPr/>
                    <a:lstStyle/>
                    <a:p>
                      <a:pPr algn="ctr" fontAlgn="ctr"/>
                      <a:r>
                        <a:rPr lang="en-US" sz="800" b="0" i="0" u="none" strike="noStrike">
                          <a:solidFill>
                            <a:srgbClr val="000000"/>
                          </a:solidFill>
                          <a:effectLst/>
                          <a:latin typeface="Calibri" panose="020F0502020204030204" pitchFamily="34" charset="0"/>
                        </a:rPr>
                        <a:t>Disputed Charge Sub-Type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Submitted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Resolved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Denied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 with Exceptions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2"/>
                  </a:ext>
                </a:extLst>
              </a:tr>
              <a:tr h="201257">
                <a:tc>
                  <a:txBody>
                    <a:bodyPr/>
                    <a:lstStyle/>
                    <a:p>
                      <a:pPr algn="ctr" fontAlgn="ctr"/>
                      <a:r>
                        <a:rPr lang="en-US" sz="800" b="0" i="0" u="none" strike="noStrike" dirty="0">
                          <a:solidFill>
                            <a:srgbClr val="000000"/>
                          </a:solidFill>
                          <a:effectLst/>
                          <a:latin typeface="Calibri" panose="020F0502020204030204" pitchFamily="34" charset="0"/>
                        </a:rPr>
                        <a:t>Ancillary Services-RTM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1257">
                <a:tc>
                  <a:txBody>
                    <a:bodyPr/>
                    <a:lstStyle/>
                    <a:p>
                      <a:pPr algn="ctr" fontAlgn="ctr"/>
                      <a:r>
                        <a:rPr lang="en-US" sz="800" b="0" i="0" u="none" strike="noStrike" dirty="0">
                          <a:solidFill>
                            <a:srgbClr val="000000"/>
                          </a:solidFill>
                          <a:effectLst/>
                          <a:latin typeface="Calibri" panose="020F0502020204030204" pitchFamily="34" charset="0"/>
                        </a:rPr>
                        <a:t>DA/RT Invoice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3978505"/>
                  </a:ext>
                </a:extLst>
              </a:tr>
              <a:tr h="201257">
                <a:tc>
                  <a:txBody>
                    <a:bodyPr/>
                    <a:lstStyle/>
                    <a:p>
                      <a:pPr algn="ctr" fontAlgn="ctr"/>
                      <a:r>
                        <a:rPr lang="en-US" sz="800" b="0" i="0" u="none" strike="noStrike" dirty="0">
                          <a:solidFill>
                            <a:srgbClr val="000000"/>
                          </a:solidFill>
                          <a:effectLst/>
                          <a:latin typeface="Calibri" panose="020F0502020204030204" pitchFamily="34" charset="0"/>
                        </a:rPr>
                        <a:t>Emergency Operations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01257">
                <a:tc>
                  <a:txBody>
                    <a:bodyPr/>
                    <a:lstStyle/>
                    <a:p>
                      <a:pPr algn="ctr" fontAlgn="ctr"/>
                      <a:r>
                        <a:rPr lang="en-US" sz="800" b="0" i="0" u="none" strike="noStrike" dirty="0">
                          <a:solidFill>
                            <a:srgbClr val="000000"/>
                          </a:solidFill>
                          <a:effectLst/>
                          <a:latin typeface="Calibri" panose="020F0502020204030204" pitchFamily="34" charset="0"/>
                        </a:rPr>
                        <a:t>Energy-DAM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1257">
                <a:tc>
                  <a:txBody>
                    <a:bodyPr/>
                    <a:lstStyle/>
                    <a:p>
                      <a:pPr algn="ctr" fontAlgn="ctr"/>
                      <a:r>
                        <a:rPr lang="en-US" sz="800" b="0" i="0" u="none" strike="noStrike" dirty="0">
                          <a:solidFill>
                            <a:srgbClr val="000000"/>
                          </a:solidFill>
                          <a:effectLst/>
                          <a:latin typeface="Calibri" panose="020F0502020204030204" pitchFamily="34" charset="0"/>
                        </a:rPr>
                        <a:t>Energy-RTM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1257">
                <a:tc>
                  <a:txBody>
                    <a:bodyPr/>
                    <a:lstStyle/>
                    <a:p>
                      <a:pPr algn="ctr" fontAlgn="ctr"/>
                      <a:r>
                        <a:rPr lang="en-US" sz="800" b="0" i="0" u="none" strike="noStrike" dirty="0">
                          <a:solidFill>
                            <a:srgbClr val="000000"/>
                          </a:solidFill>
                          <a:effectLst/>
                          <a:latin typeface="Calibri" panose="020F0502020204030204" pitchFamily="34" charset="0"/>
                        </a:rPr>
                        <a:t>Gene. Res. Base Pt. Deviation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01257">
                <a:tc>
                  <a:txBody>
                    <a:bodyPr/>
                    <a:lstStyle/>
                    <a:p>
                      <a:pPr algn="ctr" fontAlgn="ctr"/>
                      <a:r>
                        <a:rPr lang="en-US" sz="800" b="0" i="0" u="none" strike="noStrike" dirty="0">
                          <a:solidFill>
                            <a:srgbClr val="000000"/>
                          </a:solidFill>
                          <a:effectLst/>
                          <a:latin typeface="Calibri" panose="020F0502020204030204" pitchFamily="34" charset="0"/>
                        </a:rPr>
                        <a:t>Reliability Unit Commitment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2017986"/>
                  </a:ext>
                </a:extLst>
              </a:tr>
              <a:tr h="211319">
                <a:tc>
                  <a:txBody>
                    <a:bodyPr/>
                    <a:lstStyle/>
                    <a:p>
                      <a:pPr algn="ctr" fontAlgn="ctr"/>
                      <a:r>
                        <a:rPr lang="en-US" sz="800" b="0" i="0" u="none" strike="noStrike" dirty="0">
                          <a:solidFill>
                            <a:srgbClr val="000000"/>
                          </a:solidFill>
                          <a:effectLst/>
                          <a:latin typeface="Calibri" panose="020F0502020204030204" pitchFamily="34" charset="0"/>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23175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4" name="TextBox 7">
            <a:extLst>
              <a:ext uri="{FF2B5EF4-FFF2-40B4-BE49-F238E27FC236}">
                <a16:creationId xmlns:a16="http://schemas.microsoft.com/office/drawing/2014/main" id="{738B510A-57D6-4EC7-9485-2DBDD80FD154}"/>
              </a:ext>
            </a:extLst>
          </p:cNvPr>
          <p:cNvSpPr txBox="1"/>
          <p:nvPr/>
        </p:nvSpPr>
        <p:spPr>
          <a:xfrm>
            <a:off x="6151047" y="3369748"/>
            <a:ext cx="2992953" cy="276999"/>
          </a:xfrm>
          <a:prstGeom prst="rect">
            <a:avLst/>
          </a:prstGeom>
          <a:noFill/>
        </p:spPr>
        <p:txBody>
          <a:bodyPr wrap="square" rtlCol="0">
            <a:spAutoFit/>
          </a:bodyPr>
          <a:lstStyle/>
          <a:p>
            <a:pPr algn="ctr"/>
            <a:r>
              <a:rPr lang="en-US" sz="1200" b="1" dirty="0"/>
              <a:t>Average percent change</a:t>
            </a:r>
          </a:p>
        </p:txBody>
      </p:sp>
      <p:sp>
        <p:nvSpPr>
          <p:cNvPr id="5" name="TextBox 6">
            <a:extLst>
              <a:ext uri="{FF2B5EF4-FFF2-40B4-BE49-F238E27FC236}">
                <a16:creationId xmlns:a16="http://schemas.microsoft.com/office/drawing/2014/main" id="{0CEEE17A-855C-4A39-978A-63919E23D4BB}"/>
              </a:ext>
            </a:extLst>
          </p:cNvPr>
          <p:cNvSpPr txBox="1"/>
          <p:nvPr/>
        </p:nvSpPr>
        <p:spPr>
          <a:xfrm>
            <a:off x="411480" y="3400525"/>
            <a:ext cx="3276600" cy="215444"/>
          </a:xfrm>
          <a:prstGeom prst="rect">
            <a:avLst/>
          </a:prstGeom>
          <a:noFill/>
        </p:spPr>
        <p:txBody>
          <a:bodyPr wrap="square" rtlCol="0">
            <a:spAutoFit/>
          </a:bodyPr>
          <a:lstStyle/>
          <a:p>
            <a:r>
              <a:rPr lang="en-US" sz="800" b="1" dirty="0"/>
              <a:t>NOTE: </a:t>
            </a:r>
            <a:r>
              <a:rPr lang="en-US" sz="800" dirty="0"/>
              <a:t>ERS Final settlement OD data is not represented in graph.</a:t>
            </a:r>
          </a:p>
        </p:txBody>
      </p:sp>
      <p:pic>
        <p:nvPicPr>
          <p:cNvPr id="6" name="Content Placeholder 5"/>
          <p:cNvPicPr>
            <a:picLocks noGrp="1"/>
          </p:cNvPicPr>
          <p:nvPr>
            <p:ph/>
          </p:nvPr>
        </p:nvPicPr>
        <p:blipFill>
          <a:blip r:embed="rId3" cstate="print"/>
          <a:stretch>
            <a:fillRect/>
          </a:stretch>
        </p:blipFill>
        <p:spPr>
          <a:xfrm>
            <a:off x="91440" y="822960"/>
            <a:ext cx="8961120" cy="2615184"/>
          </a:xfrm>
          <a:prstGeom prst="rect">
            <a:avLst/>
          </a:prstGeom>
        </p:spPr>
      </p:pic>
      <p:pic>
        <p:nvPicPr>
          <p:cNvPr id="7" name="Content Placeholder 6"/>
          <p:cNvPicPr>
            <a:picLocks noGrp="1" noChangeAspect="1"/>
          </p:cNvPicPr>
          <p:nvPr>
            <p:ph/>
          </p:nvPr>
        </p:nvPicPr>
        <p:blipFill>
          <a:blip r:embed="rId4" cstate="print"/>
          <a:stretch>
            <a:fillRect/>
          </a:stretch>
        </p:blipFill>
        <p:spPr>
          <a:xfrm>
            <a:off x="6851468" y="3646747"/>
            <a:ext cx="1592109" cy="2795899"/>
          </a:xfrm>
          <a:prstGeom prst="rect">
            <a:avLst/>
          </a:prstGeom>
        </p:spPr>
      </p:pic>
    </p:spTree>
    <p:extLst>
      <p:ext uri="{BB962C8B-B14F-4D97-AF65-F5344CB8AC3E}">
        <p14:creationId xmlns:p14="http://schemas.microsoft.com/office/powerpoint/2010/main" val="55953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pic>
        <p:nvPicPr>
          <p:cNvPr id="4" name="Content Placeholder 3"/>
          <p:cNvPicPr>
            <a:picLocks noGrp="1"/>
          </p:cNvPicPr>
          <p:nvPr>
            <p:ph/>
          </p:nvPr>
        </p:nvPicPr>
        <p:blipFill>
          <a:blip r:embed="rId3" cstate="print"/>
          <a:stretch>
            <a:fillRect/>
          </a:stretch>
        </p:blipFill>
        <p:spPr>
          <a:xfrm>
            <a:off x="530352" y="804672"/>
            <a:ext cx="3730752" cy="2724912"/>
          </a:xfrm>
          <a:prstGeom prst="rect">
            <a:avLst/>
          </a:prstGeom>
        </p:spPr>
      </p:pic>
      <p:pic>
        <p:nvPicPr>
          <p:cNvPr id="5" name="Content Placeholder 4"/>
          <p:cNvPicPr>
            <a:picLocks noGrp="1"/>
          </p:cNvPicPr>
          <p:nvPr>
            <p:ph/>
          </p:nvPr>
        </p:nvPicPr>
        <p:blipFill>
          <a:blip r:embed="rId4" cstate="print"/>
          <a:stretch>
            <a:fillRect/>
          </a:stretch>
        </p:blipFill>
        <p:spPr>
          <a:xfrm>
            <a:off x="4882896" y="804672"/>
            <a:ext cx="3730752" cy="2724912"/>
          </a:xfrm>
          <a:prstGeom prst="rect">
            <a:avLst/>
          </a:prstGeom>
        </p:spPr>
      </p:pic>
      <p:pic>
        <p:nvPicPr>
          <p:cNvPr id="6" name="Content Placeholder 5"/>
          <p:cNvPicPr>
            <a:picLocks noGrp="1"/>
          </p:cNvPicPr>
          <p:nvPr>
            <p:ph/>
          </p:nvPr>
        </p:nvPicPr>
        <p:blipFill>
          <a:blip r:embed="rId5" cstate="print"/>
          <a:stretch>
            <a:fillRect/>
          </a:stretch>
        </p:blipFill>
        <p:spPr>
          <a:xfrm>
            <a:off x="530352" y="3566160"/>
            <a:ext cx="3730752" cy="2724912"/>
          </a:xfrm>
          <a:prstGeom prst="rect">
            <a:avLst/>
          </a:prstGeom>
        </p:spPr>
      </p:pic>
      <p:pic>
        <p:nvPicPr>
          <p:cNvPr id="7" name="Content Placeholder 6"/>
          <p:cNvPicPr>
            <a:picLocks noGrp="1"/>
          </p:cNvPicPr>
          <p:nvPr>
            <p:ph/>
          </p:nvPr>
        </p:nvPicPr>
        <p:blipFill>
          <a:blip r:embed="rId6" cstate="print"/>
          <a:stretch>
            <a:fillRect/>
          </a:stretch>
        </p:blipFill>
        <p:spPr>
          <a:xfrm>
            <a:off x="4882896" y="3566160"/>
            <a:ext cx="3730752" cy="2724912"/>
          </a:xfrm>
          <a:prstGeom prst="rect">
            <a:avLst/>
          </a:prstGeom>
        </p:spPr>
      </p:pic>
    </p:spTree>
    <p:extLst>
      <p:ext uri="{BB962C8B-B14F-4D97-AF65-F5344CB8AC3E}">
        <p14:creationId xmlns:p14="http://schemas.microsoft.com/office/powerpoint/2010/main" val="304275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4" name="Content Placeholder 3"/>
          <p:cNvPicPr>
            <a:picLocks noGrp="1"/>
          </p:cNvPicPr>
          <p:nvPr>
            <p:ph/>
          </p:nvPr>
        </p:nvPicPr>
        <p:blipFill>
          <a:blip r:embed="rId3" cstate="print"/>
          <a:stretch>
            <a:fillRect/>
          </a:stretch>
        </p:blipFill>
        <p:spPr>
          <a:xfrm>
            <a:off x="530352" y="804672"/>
            <a:ext cx="3730752" cy="2724912"/>
          </a:xfrm>
          <a:prstGeom prst="rect">
            <a:avLst/>
          </a:prstGeom>
        </p:spPr>
      </p:pic>
      <p:pic>
        <p:nvPicPr>
          <p:cNvPr id="5" name="Content Placeholder 4"/>
          <p:cNvPicPr>
            <a:picLocks noGrp="1"/>
          </p:cNvPicPr>
          <p:nvPr>
            <p:ph/>
          </p:nvPr>
        </p:nvPicPr>
        <p:blipFill>
          <a:blip r:embed="rId4" cstate="print"/>
          <a:stretch>
            <a:fillRect/>
          </a:stretch>
        </p:blipFill>
        <p:spPr>
          <a:xfrm>
            <a:off x="4882896" y="804672"/>
            <a:ext cx="3730752" cy="2724912"/>
          </a:xfrm>
          <a:prstGeom prst="rect">
            <a:avLst/>
          </a:prstGeom>
        </p:spPr>
      </p:pic>
      <p:pic>
        <p:nvPicPr>
          <p:cNvPr id="6" name="Content Placeholder 5"/>
          <p:cNvPicPr>
            <a:picLocks noGrp="1"/>
          </p:cNvPicPr>
          <p:nvPr>
            <p:ph/>
          </p:nvPr>
        </p:nvPicPr>
        <p:blipFill>
          <a:blip r:embed="rId5" cstate="print"/>
          <a:stretch>
            <a:fillRect/>
          </a:stretch>
        </p:blipFill>
        <p:spPr>
          <a:xfrm>
            <a:off x="530352" y="3566160"/>
            <a:ext cx="3730752" cy="2724912"/>
          </a:xfrm>
          <a:prstGeom prst="rect">
            <a:avLst/>
          </a:prstGeom>
        </p:spPr>
      </p:pic>
      <p:pic>
        <p:nvPicPr>
          <p:cNvPr id="7" name="Content Placeholder 6"/>
          <p:cNvPicPr>
            <a:picLocks noGrp="1"/>
          </p:cNvPicPr>
          <p:nvPr>
            <p:ph/>
          </p:nvPr>
        </p:nvPicPr>
        <p:blipFill>
          <a:blip r:embed="rId6" cstate="print"/>
          <a:stretch>
            <a:fillRect/>
          </a:stretch>
        </p:blipFill>
        <p:spPr>
          <a:xfrm>
            <a:off x="4882896" y="3566160"/>
            <a:ext cx="3730752" cy="2724912"/>
          </a:xfrm>
          <a:prstGeom prst="rect">
            <a:avLst/>
          </a:prstGeom>
        </p:spPr>
      </p:pic>
    </p:spTree>
    <p:extLst>
      <p:ext uri="{BB962C8B-B14F-4D97-AF65-F5344CB8AC3E}">
        <p14:creationId xmlns:p14="http://schemas.microsoft.com/office/powerpoint/2010/main" val="2336318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pic>
        <p:nvPicPr>
          <p:cNvPr id="4" name="Picture 3" descr="Graphical user interface, text, application&#10;&#10;Description automatically generated">
            <a:extLst>
              <a:ext uri="{FF2B5EF4-FFF2-40B4-BE49-F238E27FC236}">
                <a16:creationId xmlns:a16="http://schemas.microsoft.com/office/drawing/2014/main" id="{35557819-D11F-4BC3-B2D2-A89E77D4A2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015" y="758190"/>
            <a:ext cx="7339970" cy="5341620"/>
          </a:xfrm>
          <a:prstGeom prst="rect">
            <a:avLst/>
          </a:prstGeom>
        </p:spPr>
      </p:pic>
    </p:spTree>
    <p:extLst>
      <p:ext uri="{BB962C8B-B14F-4D97-AF65-F5344CB8AC3E}">
        <p14:creationId xmlns:p14="http://schemas.microsoft.com/office/powerpoint/2010/main" val="937234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pic>
        <p:nvPicPr>
          <p:cNvPr id="4" name="Picture 3" descr="Graphical user interface, text, application, email&#10;&#10;Description automatically generated">
            <a:extLst>
              <a:ext uri="{FF2B5EF4-FFF2-40B4-BE49-F238E27FC236}">
                <a16:creationId xmlns:a16="http://schemas.microsoft.com/office/drawing/2014/main" id="{72FF5077-6A20-4393-8061-CF92DC20F8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899" y="815182"/>
            <a:ext cx="7354202" cy="5349240"/>
          </a:xfrm>
          <a:prstGeom prst="rect">
            <a:avLst/>
          </a:prstGeom>
        </p:spPr>
      </p:pic>
    </p:spTree>
    <p:extLst>
      <p:ext uri="{BB962C8B-B14F-4D97-AF65-F5344CB8AC3E}">
        <p14:creationId xmlns:p14="http://schemas.microsoft.com/office/powerpoint/2010/main" val="912734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708</TotalTime>
  <Words>1883</Words>
  <Application>Microsoft Office PowerPoint</Application>
  <PresentationFormat>On-screen Show (4:3)</PresentationFormat>
  <Paragraphs>818</Paragraphs>
  <Slides>12</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times</vt:lpstr>
      <vt:lpstr>Times New Roman</vt:lpstr>
      <vt:lpstr>1_Custom Design</vt:lpstr>
      <vt:lpstr>Office Theme</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lpstr>26.2 Securitization Default Charge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Shanks, Magie</cp:lastModifiedBy>
  <cp:revision>85</cp:revision>
  <cp:lastPrinted>2016-01-21T20:53:15Z</cp:lastPrinted>
  <dcterms:created xsi:type="dcterms:W3CDTF">2016-01-21T15:20:31Z</dcterms:created>
  <dcterms:modified xsi:type="dcterms:W3CDTF">2022-07-28T14:45:09Z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