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7" r:id="rId6"/>
    <p:sldId id="265" r:id="rId7"/>
    <p:sldId id="281" r:id="rId8"/>
    <p:sldId id="266" r:id="rId9"/>
    <p:sldId id="263" r:id="rId10"/>
    <p:sldId id="261" r:id="rId11"/>
    <p:sldId id="262" r:id="rId12"/>
    <p:sldId id="268" r:id="rId13"/>
    <p:sldId id="269" r:id="rId14"/>
    <p:sldId id="259" r:id="rId15"/>
    <p:sldId id="260"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showGuides="1">
      <p:cViewPr varScale="1">
        <p:scale>
          <a:sx n="108" d="100"/>
          <a:sy n="108" d="100"/>
        </p:scale>
        <p:origin x="18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7/28/2022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Settlement Stability</a:t>
            </a:r>
          </a:p>
          <a:p>
            <a:r>
              <a:rPr lang="en-US" sz="1600" b="1" dirty="0"/>
              <a:t>2022 Q2 Update to WMS</a:t>
            </a:r>
          </a:p>
          <a:p>
            <a:endParaRPr lang="en-US" dirty="0"/>
          </a:p>
          <a:p>
            <a:r>
              <a:rPr lang="en-US" dirty="0"/>
              <a:t>Settlements Group</a:t>
            </a:r>
          </a:p>
          <a:p>
            <a:r>
              <a:rPr lang="en-US" dirty="0"/>
              <a:t>ERCOT</a:t>
            </a:r>
          </a:p>
          <a:p>
            <a:endParaRPr lang="en-US" dirty="0"/>
          </a:p>
          <a:p>
            <a:r>
              <a:rPr lang="en-US" dirty="0"/>
              <a:t>08/03/2022</a:t>
            </a:r>
          </a:p>
        </p:txBody>
      </p:sp>
    </p:spTree>
    <p:extLst>
      <p:ext uri="{BB962C8B-B14F-4D97-AF65-F5344CB8AC3E}">
        <p14:creationId xmlns:p14="http://schemas.microsoft.com/office/powerpoint/2010/main" val="184256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1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8" name="Table 7">
            <a:extLst>
              <a:ext uri="{FF2B5EF4-FFF2-40B4-BE49-F238E27FC236}">
                <a16:creationId xmlns:a16="http://schemas.microsoft.com/office/drawing/2014/main" id="{8228B7CB-6C8B-436C-993F-4796EDC2AA22}"/>
              </a:ext>
            </a:extLst>
          </p:cNvPr>
          <p:cNvGraphicFramePr>
            <a:graphicFrameLocks noGrp="1"/>
          </p:cNvGraphicFramePr>
          <p:nvPr/>
        </p:nvGraphicFramePr>
        <p:xfrm>
          <a:off x="374904" y="1078992"/>
          <a:ext cx="8385048" cy="4340352"/>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Jun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Jul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Aug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31.8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106.0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-72.2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-58.6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-63.0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-59.0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-66.4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13.9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17.4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25.3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-29.6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37.4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28.1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38.7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12" name="Table 11">
            <a:extLst>
              <a:ext uri="{FF2B5EF4-FFF2-40B4-BE49-F238E27FC236}">
                <a16:creationId xmlns:a16="http://schemas.microsoft.com/office/drawing/2014/main" id="{94D7AF2B-CD8A-459A-88F8-6718E0AF0ABB}"/>
              </a:ext>
            </a:extLst>
          </p:cNvPr>
          <p:cNvGraphicFramePr>
            <a:graphicFrameLocks noGrp="1"/>
          </p:cNvGraphicFramePr>
          <p:nvPr/>
        </p:nvGraphicFramePr>
        <p:xfrm>
          <a:off x="374904" y="104241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Jul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Aug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-24.8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-58.6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-63.0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-59.0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-45.4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-37.9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-43.8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-66.4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3" name="Table 12">
            <a:extLst>
              <a:ext uri="{FF2B5EF4-FFF2-40B4-BE49-F238E27FC236}">
                <a16:creationId xmlns:a16="http://schemas.microsoft.com/office/drawing/2014/main" id="{FA3DFB67-A2AF-40C0-BF3F-E8DC57505B5F}"/>
              </a:ext>
            </a:extLst>
          </p:cNvPr>
          <p:cNvGraphicFramePr>
            <a:graphicFrameLocks noGrp="1"/>
          </p:cNvGraphicFramePr>
          <p:nvPr/>
        </p:nvGraphicFramePr>
        <p:xfrm>
          <a:off x="374904" y="24048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Jul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Aug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37.4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39.6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36.6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38.7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4" name="Table 13">
            <a:extLst>
              <a:ext uri="{FF2B5EF4-FFF2-40B4-BE49-F238E27FC236}">
                <a16:creationId xmlns:a16="http://schemas.microsoft.com/office/drawing/2014/main" id="{F4897EAF-4EA8-4DFF-90D0-BE4D789F8459}"/>
              </a:ext>
            </a:extLst>
          </p:cNvPr>
          <p:cNvGraphicFramePr>
            <a:graphicFrameLocks noGrp="1"/>
          </p:cNvGraphicFramePr>
          <p:nvPr/>
        </p:nvGraphicFramePr>
        <p:xfrm>
          <a:off x="374904"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Jul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Aug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5" name="Table 14">
            <a:extLst>
              <a:ext uri="{FF2B5EF4-FFF2-40B4-BE49-F238E27FC236}">
                <a16:creationId xmlns:a16="http://schemas.microsoft.com/office/drawing/2014/main" id="{93705A3C-480A-4C46-9E6E-C4CEC66444F6}"/>
              </a:ext>
            </a:extLst>
          </p:cNvPr>
          <p:cNvGraphicFramePr>
            <a:graphicFrameLocks noGrp="1"/>
          </p:cNvGraphicFramePr>
          <p:nvPr/>
        </p:nvGraphicFramePr>
        <p:xfrm>
          <a:off x="374904" y="512064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Jul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Aug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Sep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Oct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Nov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p:txBody>
          <a:bodyPr/>
          <a:lstStyle/>
          <a:p>
            <a:r>
              <a:rPr lang="en-US" dirty="0"/>
              <a:t>26.2 Securitization Default Charge</a:t>
            </a:r>
          </a:p>
        </p:txBody>
      </p:sp>
      <p:sp>
        <p:nvSpPr>
          <p:cNvPr id="4"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5" name="Table 4">
            <a:extLst>
              <a:ext uri="{FF2B5EF4-FFF2-40B4-BE49-F238E27FC236}">
                <a16:creationId xmlns:a16="http://schemas.microsoft.com/office/drawing/2014/main" id="{FC466DFE-13DB-49A7-83C4-65646CC32284}"/>
              </a:ext>
            </a:extLst>
          </p:cNvPr>
          <p:cNvGraphicFramePr>
            <a:graphicFrameLocks noGrp="1"/>
          </p:cNvGraphicFramePr>
          <p:nvPr>
            <p:extLst>
              <p:ext uri="{D42A27DB-BD31-4B8C-83A1-F6EECF244321}">
                <p14:modId xmlns:p14="http://schemas.microsoft.com/office/powerpoint/2010/main" val="3191378902"/>
              </p:ext>
            </p:extLst>
          </p:nvPr>
        </p:nvGraphicFramePr>
        <p:xfrm>
          <a:off x="381000" y="1524000"/>
          <a:ext cx="7013270" cy="832103"/>
        </p:xfrm>
        <a:graphic>
          <a:graphicData uri="http://schemas.openxmlformats.org/drawingml/2006/table">
            <a:tbl>
              <a:tblPr/>
              <a:tblGrid>
                <a:gridCol w="2001308">
                  <a:extLst>
                    <a:ext uri="{9D8B030D-6E8A-4147-A177-3AD203B41FA5}">
                      <a16:colId xmlns:a16="http://schemas.microsoft.com/office/drawing/2014/main" val="213437927"/>
                    </a:ext>
                  </a:extLst>
                </a:gridCol>
                <a:gridCol w="835327">
                  <a:extLst>
                    <a:ext uri="{9D8B030D-6E8A-4147-A177-3AD203B41FA5}">
                      <a16:colId xmlns:a16="http://schemas.microsoft.com/office/drawing/2014/main" val="3559608654"/>
                    </a:ext>
                  </a:extLst>
                </a:gridCol>
                <a:gridCol w="835327">
                  <a:extLst>
                    <a:ext uri="{9D8B030D-6E8A-4147-A177-3AD203B41FA5}">
                      <a16:colId xmlns:a16="http://schemas.microsoft.com/office/drawing/2014/main" val="3146346876"/>
                    </a:ext>
                  </a:extLst>
                </a:gridCol>
                <a:gridCol w="835327">
                  <a:extLst>
                    <a:ext uri="{9D8B030D-6E8A-4147-A177-3AD203B41FA5}">
                      <a16:colId xmlns:a16="http://schemas.microsoft.com/office/drawing/2014/main" val="73902129"/>
                    </a:ext>
                  </a:extLst>
                </a:gridCol>
                <a:gridCol w="835327">
                  <a:extLst>
                    <a:ext uri="{9D8B030D-6E8A-4147-A177-3AD203B41FA5}">
                      <a16:colId xmlns:a16="http://schemas.microsoft.com/office/drawing/2014/main" val="759187286"/>
                    </a:ext>
                  </a:extLst>
                </a:gridCol>
                <a:gridCol w="835327">
                  <a:extLst>
                    <a:ext uri="{9D8B030D-6E8A-4147-A177-3AD203B41FA5}">
                      <a16:colId xmlns:a16="http://schemas.microsoft.com/office/drawing/2014/main" val="948147960"/>
                    </a:ext>
                  </a:extLst>
                </a:gridCol>
                <a:gridCol w="835327">
                  <a:extLst>
                    <a:ext uri="{9D8B030D-6E8A-4147-A177-3AD203B41FA5}">
                      <a16:colId xmlns:a16="http://schemas.microsoft.com/office/drawing/2014/main" val="3282520265"/>
                    </a:ext>
                  </a:extLst>
                </a:gridCol>
              </a:tblGrid>
              <a:tr h="228599">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r>
                        <a:rPr lang="en-US" sz="900" b="1" dirty="0">
                          <a:solidFill>
                            <a:srgbClr val="000000">
                              <a:alpha val="100000"/>
                            </a:srgbClr>
                          </a:solidFill>
                          <a:latin typeface="times"/>
                          <a:cs typeface="times"/>
                          <a:sym typeface="times"/>
                        </a:rPr>
                        <a:t>Subchapter M </a:t>
                      </a:r>
                      <a:endParaRPr sz="8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Jan</a:t>
                      </a:r>
                      <a:r>
                        <a:rPr sz="900" b="1" dirty="0">
                          <a:solidFill>
                            <a:srgbClr val="000000">
                              <a:alpha val="100000"/>
                            </a:srgbClr>
                          </a:solidFill>
                          <a:latin typeface="times"/>
                          <a:cs typeface="times"/>
                          <a:sym typeface="times"/>
                        </a:rPr>
                        <a:t> 202</a:t>
                      </a:r>
                      <a:r>
                        <a:rPr lang="en-US" sz="900" b="1" dirty="0">
                          <a:solidFill>
                            <a:srgbClr val="000000">
                              <a:alpha val="100000"/>
                            </a:srgbClr>
                          </a:solidFill>
                          <a:latin typeface="times"/>
                          <a:cs typeface="times"/>
                          <a:sym typeface="times"/>
                        </a:rPr>
                        <a:t>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Feb</a:t>
                      </a:r>
                      <a:r>
                        <a:rPr sz="900" b="1" dirty="0">
                          <a:solidFill>
                            <a:srgbClr val="000000">
                              <a:alpha val="100000"/>
                            </a:srgbClr>
                          </a:solidFill>
                          <a:latin typeface="times"/>
                          <a:cs typeface="times"/>
                          <a:sym typeface="times"/>
                        </a:rPr>
                        <a:t> 202</a:t>
                      </a:r>
                      <a:r>
                        <a:rPr lang="en-US" sz="900" b="1" dirty="0">
                          <a:solidFill>
                            <a:srgbClr val="000000">
                              <a:alpha val="100000"/>
                            </a:srgbClr>
                          </a:solidFill>
                          <a:latin typeface="times"/>
                          <a:cs typeface="times"/>
                          <a:sym typeface="times"/>
                        </a:rPr>
                        <a:t>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Mar</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Apr</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sz="900" b="1" dirty="0">
                          <a:solidFill>
                            <a:srgbClr val="000000">
                              <a:alpha val="100000"/>
                            </a:srgbClr>
                          </a:solidFill>
                          <a:latin typeface="times"/>
                          <a:cs typeface="times"/>
                          <a:sym typeface="times"/>
                        </a:rPr>
                        <a:t>Ma</a:t>
                      </a:r>
                      <a:r>
                        <a:rPr lang="en-US" sz="900" b="1" dirty="0">
                          <a:solidFill>
                            <a:srgbClr val="000000">
                              <a:alpha val="100000"/>
                            </a:srgbClr>
                          </a:solidFill>
                          <a:latin typeface="times"/>
                          <a:cs typeface="times"/>
                          <a:sym typeface="times"/>
                        </a:rPr>
                        <a:t>y</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Jun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3830253513"/>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Reference Month (RTM_FINAL data)</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Oct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Nov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Dec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Jan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Feb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Mar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extLst>
                  <a:ext uri="{0D108BD9-81ED-4DB2-BD59-A6C34878D82A}">
                    <a16:rowId xmlns:a16="http://schemas.microsoft.com/office/drawing/2014/main" val="1464090937"/>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Monthly Uplift (TSDCMA)</a:t>
                      </a:r>
                    </a:p>
                  </a:txBody>
                  <a:tcPr marL="9525" marR="9525" marT="9525" marB="0" anchor="b">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79020454"/>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SDCMMATOT</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209,983,095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193,432,682</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209,606,505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207,838,866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900" kern="1200" dirty="0">
                          <a:solidFill>
                            <a:srgbClr val="000000">
                              <a:alpha val="100000"/>
                            </a:srgbClr>
                          </a:solidFill>
                          <a:latin typeface="Times New Roman"/>
                          <a:ea typeface="+mn-ea"/>
                          <a:cs typeface="Times New Roman"/>
                        </a:rPr>
                        <a:t>194,316,616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195,041,993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4499349"/>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7" name="Table 6">
            <a:extLst>
              <a:ext uri="{FF2B5EF4-FFF2-40B4-BE49-F238E27FC236}">
                <a16:creationId xmlns:a16="http://schemas.microsoft.com/office/drawing/2014/main" id="{9E697166-E604-4AF6-A8E8-8CB2C3FAD857}"/>
              </a:ext>
            </a:extLst>
          </p:cNvPr>
          <p:cNvGraphicFramePr>
            <a:graphicFrameLocks noGrp="1"/>
          </p:cNvGraphicFramePr>
          <p:nvPr>
            <p:extLst>
              <p:ext uri="{D42A27DB-BD31-4B8C-83A1-F6EECF244321}">
                <p14:modId xmlns:p14="http://schemas.microsoft.com/office/powerpoint/2010/main" val="645007449"/>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Q2</a:t>
                      </a:r>
                      <a:endParaRPr lang="en-US" sz="1200" b="1" kern="1200" dirty="0">
                        <a:solidFill>
                          <a:srgbClr val="FF0000"/>
                        </a:solidFill>
                        <a:effectLst/>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624221D1-439F-4440-A650-31D787DC01D4}"/>
              </a:ext>
            </a:extLst>
          </p:cNvPr>
          <p:cNvSpPr txBox="1"/>
          <p:nvPr/>
        </p:nvSpPr>
        <p:spPr>
          <a:xfrm>
            <a:off x="381000" y="2397204"/>
            <a:ext cx="8382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Q2 2022.</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4440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7" name="Table 6">
            <a:extLst>
              <a:ext uri="{FF2B5EF4-FFF2-40B4-BE49-F238E27FC236}">
                <a16:creationId xmlns:a16="http://schemas.microsoft.com/office/drawing/2014/main" id="{80416831-2191-4122-B745-A2F58A77854D}"/>
              </a:ext>
            </a:extLst>
          </p:cNvPr>
          <p:cNvGraphicFramePr>
            <a:graphicFrameLocks noGrp="1"/>
          </p:cNvGraphicFramePr>
          <p:nvPr>
            <p:extLst>
              <p:ext uri="{D42A27DB-BD31-4B8C-83A1-F6EECF244321}">
                <p14:modId xmlns:p14="http://schemas.microsoft.com/office/powerpoint/2010/main" val="1191030797"/>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Q2</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9" name="TextBox 8">
            <a:extLst>
              <a:ext uri="{FF2B5EF4-FFF2-40B4-BE49-F238E27FC236}">
                <a16:creationId xmlns:a16="http://schemas.microsoft.com/office/drawing/2014/main" id="{21F77634-58C0-4073-9730-A38E91DBBCBD}"/>
              </a:ext>
            </a:extLst>
          </p:cNvPr>
          <p:cNvSpPr txBox="1"/>
          <p:nvPr/>
        </p:nvSpPr>
        <p:spPr>
          <a:xfrm>
            <a:off x="609600" y="2743200"/>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Q2 2022.</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extBox 6">
            <a:extLst>
              <a:ext uri="{FF2B5EF4-FFF2-40B4-BE49-F238E27FC236}">
                <a16:creationId xmlns:a16="http://schemas.microsoft.com/office/drawing/2014/main" id="{3CE79ECE-9B60-4F49-9C8E-195B20043035}"/>
              </a:ext>
            </a:extLst>
          </p:cNvPr>
          <p:cNvSpPr txBox="1"/>
          <p:nvPr/>
        </p:nvSpPr>
        <p:spPr>
          <a:xfrm>
            <a:off x="379707" y="3625133"/>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8" name="Content Placeholder 10">
            <a:extLst>
              <a:ext uri="{FF2B5EF4-FFF2-40B4-BE49-F238E27FC236}">
                <a16:creationId xmlns:a16="http://schemas.microsoft.com/office/drawing/2014/main" id="{F76AC52D-CBCC-4262-97AD-6E2ACB5957A5}"/>
              </a:ext>
            </a:extLst>
          </p:cNvPr>
          <p:cNvGraphicFramePr>
            <a:graphicFrameLocks noGrp="1"/>
          </p:cNvGraphicFramePr>
          <p:nvPr>
            <p:ph idx="1"/>
            <p:extLst>
              <p:ext uri="{D42A27DB-BD31-4B8C-83A1-F6EECF244321}">
                <p14:modId xmlns:p14="http://schemas.microsoft.com/office/powerpoint/2010/main" val="2545570960"/>
              </p:ext>
            </p:extLst>
          </p:nvPr>
        </p:nvGraphicFramePr>
        <p:xfrm>
          <a:off x="380999" y="1143000"/>
          <a:ext cx="8382000" cy="2396969"/>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dirty="0">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2022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dirty="0">
                          <a:solidFill>
                            <a:srgbClr val="000000"/>
                          </a:solidFill>
                          <a:effectLst/>
                          <a:latin typeface="Calibri" panose="020F0502020204030204" pitchFamily="34" charset="0"/>
                        </a:rPr>
                        <a:t>Ancillary Services-RTM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dirty="0">
                          <a:solidFill>
                            <a:srgbClr val="000000"/>
                          </a:solidFill>
                          <a:effectLst/>
                          <a:latin typeface="Calibri" panose="020F0502020204030204" pitchFamily="34" charset="0"/>
                        </a:rPr>
                        <a:t>DA/RT Invoice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978505"/>
                  </a:ext>
                </a:extLst>
              </a:tr>
              <a:tr h="201257">
                <a:tc>
                  <a:txBody>
                    <a:bodyPr/>
                    <a:lstStyle/>
                    <a:p>
                      <a:pPr algn="ctr" fontAlgn="ctr"/>
                      <a:r>
                        <a:rPr lang="en-US" sz="800" b="0" i="0" u="none" strike="noStrike" dirty="0">
                          <a:solidFill>
                            <a:srgbClr val="000000"/>
                          </a:solidFill>
                          <a:effectLst/>
                          <a:latin typeface="Calibri" panose="020F0502020204030204" pitchFamily="34" charset="0"/>
                        </a:rPr>
                        <a:t>Emergency Operations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1257">
                <a:tc>
                  <a:txBody>
                    <a:bodyPr/>
                    <a:lstStyle/>
                    <a:p>
                      <a:pPr algn="ctr" fontAlgn="ctr"/>
                      <a:r>
                        <a:rPr lang="en-US" sz="800" b="0" i="0" u="none" strike="noStrike" dirty="0">
                          <a:solidFill>
                            <a:srgbClr val="000000"/>
                          </a:solidFill>
                          <a:effectLst/>
                          <a:latin typeface="Calibri" panose="020F0502020204030204" pitchFamily="34" charset="0"/>
                        </a:rPr>
                        <a:t>Gene. Res. Base Pt. Deviation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Unit Commitment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017986"/>
                  </a:ext>
                </a:extLst>
              </a:tr>
              <a:tr h="211319">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6" name="Content Placeholder 5"/>
          <p:cNvPicPr>
            <a:picLocks noGrp="1"/>
          </p:cNvPicPr>
          <p:nvPr>
            <p:ph/>
          </p:nvPr>
        </p:nvPicPr>
        <p:blipFill>
          <a:blip r:embed="rId3" cstate="print"/>
          <a:stretch>
            <a:fillRect/>
          </a:stretch>
        </p:blipFill>
        <p:spPr>
          <a:xfrm>
            <a:off x="91440" y="822960"/>
            <a:ext cx="8961120" cy="2615184"/>
          </a:xfrm>
          <a:prstGeom prst="rect">
            <a:avLst/>
          </a:prstGeom>
        </p:spPr>
      </p:pic>
      <p:pic>
        <p:nvPicPr>
          <p:cNvPr id="7" name="Content Placeholder 6"/>
          <p:cNvPicPr>
            <a:picLocks noGrp="1" noChangeAspect="1"/>
          </p:cNvPicPr>
          <p:nvPr>
            <p:ph/>
          </p:nvPr>
        </p:nvPicPr>
        <p:blipFill>
          <a:blip r:embed="rId4" cstate="print"/>
          <a:stretch>
            <a:fillRect/>
          </a:stretch>
        </p:blipFill>
        <p:spPr>
          <a:xfrm>
            <a:off x="6851468" y="3646747"/>
            <a:ext cx="1592109" cy="2795899"/>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4" name="Picture 3" descr="Graphical user interface, text, application&#10;&#10;Description automatically generated">
            <a:extLst>
              <a:ext uri="{FF2B5EF4-FFF2-40B4-BE49-F238E27FC236}">
                <a16:creationId xmlns:a16="http://schemas.microsoft.com/office/drawing/2014/main" id="{35557819-D11F-4BC3-B2D2-A89E77D4A2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015" y="758190"/>
            <a:ext cx="7339970" cy="5341620"/>
          </a:xfrm>
          <a:prstGeom prst="rect">
            <a:avLst/>
          </a:prstGeom>
        </p:spPr>
      </p:pic>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pic>
        <p:nvPicPr>
          <p:cNvPr id="4" name="Picture 3" descr="Graphical user interface, text, application, email&#10;&#10;Description automatically generated">
            <a:extLst>
              <a:ext uri="{FF2B5EF4-FFF2-40B4-BE49-F238E27FC236}">
                <a16:creationId xmlns:a16="http://schemas.microsoft.com/office/drawing/2014/main" id="{72FF5077-6A20-4393-8061-CF92DC20F8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899" y="815182"/>
            <a:ext cx="7354202" cy="5349240"/>
          </a:xfrm>
          <a:prstGeom prst="rect">
            <a:avLst/>
          </a:prstGeom>
        </p:spPr>
      </p:pic>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708</TotalTime>
  <Words>1883</Words>
  <Application>Microsoft Office PowerPoint</Application>
  <PresentationFormat>On-screen Show (4:3)</PresentationFormat>
  <Paragraphs>818</Paragraphs>
  <Slides>12</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lpstr>26.2 Securitization Default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85</cp:revision>
  <cp:lastPrinted>2016-01-21T20:53:15Z</cp:lastPrinted>
  <dcterms:created xsi:type="dcterms:W3CDTF">2016-01-21T15:20:31Z</dcterms:created>
  <dcterms:modified xsi:type="dcterms:W3CDTF">2022-07-28T14:45:09Z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