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4"/>
  </p:notesMasterIdLst>
  <p:handoutMasterIdLst>
    <p:handoutMasterId r:id="rId15"/>
  </p:handoutMasterIdLst>
  <p:sldIdLst>
    <p:sldId id="260" r:id="rId6"/>
    <p:sldId id="267" r:id="rId7"/>
    <p:sldId id="268" r:id="rId8"/>
    <p:sldId id="269" r:id="rId9"/>
    <p:sldId id="274" r:id="rId10"/>
    <p:sldId id="270" r:id="rId11"/>
    <p:sldId id="271" r:id="rId12"/>
    <p:sldId id="273" r:id="rId13"/>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p:scale>
          <a:sx n="100" d="100"/>
          <a:sy n="100" d="100"/>
        </p:scale>
        <p:origin x="606" y="156"/>
      </p:cViewPr>
      <p:guideLst>
        <p:guide orient="horz" pos="2160"/>
        <p:guide pos="384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7/22/2022</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7/22/2022</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2889343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34546510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7860893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39124986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21495920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5387290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16903470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406400" y="990601"/>
            <a:ext cx="113792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Footer Placeholder 4"/>
          <p:cNvSpPr>
            <a:spLocks noGrp="1"/>
          </p:cNvSpPr>
          <p:nvPr>
            <p:ph type="ftr" sz="quarter" idx="11"/>
          </p:nvPr>
        </p:nvSpPr>
        <p:spPr>
          <a:xfrm>
            <a:off x="3657600" y="6553200"/>
            <a:ext cx="5384800" cy="228600"/>
          </a:xfrm>
        </p:spPr>
        <p:txBody>
          <a:bodyPr/>
          <a:lstStyle/>
          <a:p>
            <a:r>
              <a:rPr lang="en-US"/>
              <a:t>Footer text goes here.</a:t>
            </a: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838200" y="990601"/>
            <a:ext cx="51816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6172200" y="990601"/>
            <a:ext cx="51816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673600" y="0"/>
            <a:ext cx="7518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33349" y="2876278"/>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101600" y="6477000"/>
            <a:ext cx="100584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667000" y="6477001"/>
            <a:ext cx="950976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332734" y="6248400"/>
            <a:ext cx="1181866" cy="457200"/>
          </a:xfrm>
          <a:prstGeom prst="rect">
            <a:avLst/>
          </a:prstGeom>
        </p:spPr>
      </p:pic>
      <p:sp>
        <p:nvSpPr>
          <p:cNvPr id="9" name="TextBox 8"/>
          <p:cNvSpPr txBox="1"/>
          <p:nvPr userDrawn="1"/>
        </p:nvSpPr>
        <p:spPr>
          <a:xfrm>
            <a:off x="72901" y="6553200"/>
            <a:ext cx="943100"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image" Target="../media/image6.emf"/></Relationships>
</file>

<file path=ppt/slides/_rels/slide7.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image" Target="../media/image8.emf"/></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334000" y="2105561"/>
            <a:ext cx="5646034" cy="2646878"/>
          </a:xfrm>
          <a:prstGeom prst="rect">
            <a:avLst/>
          </a:prstGeom>
          <a:noFill/>
        </p:spPr>
        <p:txBody>
          <a:bodyPr wrap="square" rtlCol="0">
            <a:spAutoFit/>
          </a:bodyPr>
          <a:lstStyle/>
          <a:p>
            <a:r>
              <a:rPr lang="en-US" sz="2000" b="1" dirty="0">
                <a:solidFill>
                  <a:schemeClr val="tx2"/>
                </a:solidFill>
              </a:rPr>
              <a:t>Large Flexible Load Task Force</a:t>
            </a:r>
          </a:p>
          <a:p>
            <a:r>
              <a:rPr lang="en-US" sz="2000" b="1" dirty="0">
                <a:solidFill>
                  <a:schemeClr val="tx2"/>
                </a:solidFill>
              </a:rPr>
              <a:t>LFLs in the CDR &amp; SARA</a:t>
            </a:r>
          </a:p>
          <a:p>
            <a:endParaRPr lang="en-US" dirty="0">
              <a:solidFill>
                <a:schemeClr val="tx2"/>
              </a:solidFill>
            </a:endParaRPr>
          </a:p>
          <a:p>
            <a:endParaRPr lang="en-US" dirty="0">
              <a:solidFill>
                <a:schemeClr val="tx2"/>
              </a:solidFill>
            </a:endParaRPr>
          </a:p>
          <a:p>
            <a:endParaRPr lang="en-US" dirty="0">
              <a:solidFill>
                <a:schemeClr val="tx2"/>
              </a:solidFill>
            </a:endParaRPr>
          </a:p>
          <a:p>
            <a:r>
              <a:rPr lang="en-US" dirty="0">
                <a:solidFill>
                  <a:schemeClr val="tx2"/>
                </a:solidFill>
              </a:rPr>
              <a:t>Evan Neel</a:t>
            </a:r>
          </a:p>
          <a:p>
            <a:r>
              <a:rPr lang="en-US" dirty="0">
                <a:solidFill>
                  <a:schemeClr val="tx2"/>
                </a:solidFill>
              </a:rPr>
              <a:t>ERCOT – Resource Adequacy</a:t>
            </a:r>
          </a:p>
          <a:p>
            <a:endParaRPr lang="en-US" dirty="0">
              <a:solidFill>
                <a:schemeClr val="tx2"/>
              </a:solidFill>
            </a:endParaRPr>
          </a:p>
          <a:p>
            <a:r>
              <a:rPr lang="en-US" dirty="0">
                <a:solidFill>
                  <a:schemeClr val="tx2"/>
                </a:solidFill>
              </a:rPr>
              <a:t>7/25/2022</a:t>
            </a: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
        <p:nvSpPr>
          <p:cNvPr id="5" name="Title 4"/>
          <p:cNvSpPr>
            <a:spLocks noGrp="1"/>
          </p:cNvSpPr>
          <p:nvPr>
            <p:ph type="title"/>
          </p:nvPr>
        </p:nvSpPr>
        <p:spPr/>
        <p:txBody>
          <a:bodyPr/>
          <a:lstStyle/>
          <a:p>
            <a:r>
              <a:rPr lang="en-US" dirty="0"/>
              <a:t>LFL – Issue 49</a:t>
            </a:r>
          </a:p>
        </p:txBody>
      </p:sp>
      <p:sp>
        <p:nvSpPr>
          <p:cNvPr id="6" name="Content Placeholder 5"/>
          <p:cNvSpPr>
            <a:spLocks noGrp="1"/>
          </p:cNvSpPr>
          <p:nvPr>
            <p:ph idx="1"/>
          </p:nvPr>
        </p:nvSpPr>
        <p:spPr>
          <a:xfrm>
            <a:off x="406400" y="990600"/>
            <a:ext cx="11379200" cy="5052221"/>
          </a:xfrm>
        </p:spPr>
        <p:txBody>
          <a:bodyPr/>
          <a:lstStyle/>
          <a:p>
            <a:r>
              <a:rPr lang="en-US" sz="2400" dirty="0"/>
              <a:t>Consider how co-located or Stand-alone LFLs and Resources should be considered in resource adequacy reports, </a:t>
            </a:r>
            <a:r>
              <a:rPr lang="en-US" sz="2400" b="1" dirty="0"/>
              <a:t>including if they should be classified as Private Use Networks in ERCOT reports</a:t>
            </a:r>
            <a:r>
              <a:rPr lang="en-US" sz="2400" dirty="0"/>
              <a:t>.</a:t>
            </a:r>
          </a:p>
          <a:p>
            <a:r>
              <a:rPr lang="en-US" sz="2400" dirty="0"/>
              <a:t>LFL – 49 Contributors:</a:t>
            </a:r>
          </a:p>
          <a:p>
            <a:pPr lvl="1"/>
            <a:r>
              <a:rPr lang="en-US" sz="1600" dirty="0"/>
              <a:t>ERCOT (Evan Neel &amp; Pete Warnken)</a:t>
            </a:r>
          </a:p>
          <a:p>
            <a:pPr lvl="1"/>
            <a:r>
              <a:rPr lang="en-US" sz="1600" dirty="0"/>
              <a:t>ONCOR (Martha Henson)</a:t>
            </a:r>
          </a:p>
          <a:p>
            <a:pPr lvl="1"/>
            <a:r>
              <a:rPr lang="en-US" sz="1600" dirty="0"/>
              <a:t>AEP (Blake Gross)</a:t>
            </a:r>
          </a:p>
          <a:p>
            <a:pPr lvl="1"/>
            <a:r>
              <a:rPr lang="en-US" sz="1600" dirty="0"/>
              <a:t>Lancium (Eric Goff &amp; Andrew Reimers)</a:t>
            </a:r>
          </a:p>
          <a:p>
            <a:pPr lvl="1"/>
            <a:r>
              <a:rPr lang="en-US" sz="1600" dirty="0"/>
              <a:t>Jupiter Power (Caitlin Smith)</a:t>
            </a:r>
          </a:p>
          <a:p>
            <a:r>
              <a:rPr lang="en-US" sz="2400" dirty="0"/>
              <a:t>Note on SARA/CDR Redesign:</a:t>
            </a:r>
          </a:p>
          <a:p>
            <a:pPr lvl="1"/>
            <a:r>
              <a:rPr lang="en-US" sz="1600" dirty="0"/>
              <a:t>Efforts are currently underway to redesign the CDR &amp; SARA reports as instructed by the Public Utility Commission. Solutions proposed to LFLTF are intended to be applied to current CDR and SARA formats. Agreed upon ideas will be factored into the overall redesign effort, maintaining a consistent reporting of LFLs in resource adequacy reports.</a:t>
            </a:r>
          </a:p>
        </p:txBody>
      </p:sp>
    </p:spTree>
    <p:extLst>
      <p:ext uri="{BB962C8B-B14F-4D97-AF65-F5344CB8AC3E}">
        <p14:creationId xmlns:p14="http://schemas.microsoft.com/office/powerpoint/2010/main" val="31909273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
        <p:nvSpPr>
          <p:cNvPr id="5" name="Title 4"/>
          <p:cNvSpPr>
            <a:spLocks noGrp="1"/>
          </p:cNvSpPr>
          <p:nvPr>
            <p:ph type="title"/>
          </p:nvPr>
        </p:nvSpPr>
        <p:spPr/>
        <p:txBody>
          <a:bodyPr/>
          <a:lstStyle/>
          <a:p>
            <a:r>
              <a:rPr lang="en-US" dirty="0"/>
              <a:t>Separating Co-located LFLs and PUNs</a:t>
            </a:r>
          </a:p>
        </p:txBody>
      </p:sp>
      <p:sp>
        <p:nvSpPr>
          <p:cNvPr id="6" name="Content Placeholder 5"/>
          <p:cNvSpPr>
            <a:spLocks noGrp="1"/>
          </p:cNvSpPr>
          <p:nvPr>
            <p:ph idx="1"/>
          </p:nvPr>
        </p:nvSpPr>
        <p:spPr/>
        <p:txBody>
          <a:bodyPr/>
          <a:lstStyle/>
          <a:p>
            <a:r>
              <a:rPr lang="en-US" sz="2000" b="0" i="0" u="none" strike="noStrike" baseline="0" dirty="0">
                <a:latin typeface="Arial" panose="020B0604020202020204" pitchFamily="34" charset="0"/>
              </a:rPr>
              <a:t>All resources where netting occurs, and the load is not independently metered, are automatically considered PUNs in ERCOTs network model for the purpose of calculating accurate load zone prices (NPRR 945).</a:t>
            </a:r>
          </a:p>
          <a:p>
            <a:r>
              <a:rPr lang="en-US" sz="2000" b="0" i="0" u="none" strike="noStrike" baseline="0" dirty="0">
                <a:latin typeface="Arial" panose="020B0604020202020204" pitchFamily="34" charset="0"/>
              </a:rPr>
              <a:t>This does not mean they are a PUN from a legal standpoint.</a:t>
            </a:r>
          </a:p>
          <a:p>
            <a:r>
              <a:rPr lang="en-US" sz="2000" dirty="0"/>
              <a:t>We expect co-located LFLs to behave differently than traditional PUN sites and believe there is value in </a:t>
            </a:r>
            <a:r>
              <a:rPr lang="en-US" sz="2000" b="1" dirty="0"/>
              <a:t>reporting them separately</a:t>
            </a:r>
            <a:r>
              <a:rPr lang="en-US" sz="2000" dirty="0"/>
              <a:t>. This would allow us to:</a:t>
            </a:r>
          </a:p>
          <a:p>
            <a:pPr lvl="1"/>
            <a:r>
              <a:rPr lang="en-US" sz="1800" dirty="0"/>
              <a:t>Create an independent means of predicting available peak capacity (Current PUN capacity contributions methods would yield inaccurate results for new co-located LFLs)</a:t>
            </a:r>
          </a:p>
          <a:p>
            <a:pPr lvl="1"/>
            <a:r>
              <a:rPr lang="en-US" sz="1800" dirty="0"/>
              <a:t>Report the capabilities of both the generation resource and the large flexible load.</a:t>
            </a:r>
          </a:p>
          <a:p>
            <a:r>
              <a:rPr lang="en-US" sz="2000" dirty="0"/>
              <a:t>Reporting would have two aspects to it (Large Load tab):</a:t>
            </a:r>
          </a:p>
          <a:p>
            <a:pPr lvl="1"/>
            <a:r>
              <a:rPr lang="en-US" sz="1800" dirty="0"/>
              <a:t>Line-item reporting of the generation units (same as capacities tab)</a:t>
            </a:r>
          </a:p>
          <a:p>
            <a:pPr lvl="1"/>
            <a:r>
              <a:rPr lang="en-US" sz="1800" dirty="0"/>
              <a:t>Aggregate reporting of expected co-located LFL load during the peak hour</a:t>
            </a:r>
          </a:p>
          <a:p>
            <a:pPr lvl="2"/>
            <a:r>
              <a:rPr lang="en-US" sz="1600" dirty="0"/>
              <a:t>This would include items detailing the total firm load and total expected load (firm + flexible) at these sites</a:t>
            </a:r>
          </a:p>
          <a:p>
            <a:r>
              <a:rPr lang="en-US" sz="2000" dirty="0"/>
              <a:t>This offers the load information privacy of a traditional PUN, while also increasing visibility into the capabilities of the resource/load pair.</a:t>
            </a:r>
          </a:p>
        </p:txBody>
      </p:sp>
    </p:spTree>
    <p:extLst>
      <p:ext uri="{BB962C8B-B14F-4D97-AF65-F5344CB8AC3E}">
        <p14:creationId xmlns:p14="http://schemas.microsoft.com/office/powerpoint/2010/main" val="28739306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
        <p:nvSpPr>
          <p:cNvPr id="5" name="Title 4"/>
          <p:cNvSpPr>
            <a:spLocks noGrp="1"/>
          </p:cNvSpPr>
          <p:nvPr>
            <p:ph type="title"/>
          </p:nvPr>
        </p:nvSpPr>
        <p:spPr/>
        <p:txBody>
          <a:bodyPr/>
          <a:lstStyle/>
          <a:p>
            <a:r>
              <a:rPr lang="en-US" dirty="0"/>
              <a:t>New “Large Loads” Tab (CDR &amp; SARA)</a:t>
            </a:r>
          </a:p>
        </p:txBody>
      </p:sp>
      <p:sp>
        <p:nvSpPr>
          <p:cNvPr id="6" name="Content Placeholder 5"/>
          <p:cNvSpPr>
            <a:spLocks noGrp="1"/>
          </p:cNvSpPr>
          <p:nvPr>
            <p:ph idx="1"/>
          </p:nvPr>
        </p:nvSpPr>
        <p:spPr/>
        <p:txBody>
          <a:bodyPr/>
          <a:lstStyle/>
          <a:p>
            <a:r>
              <a:rPr lang="en-US" sz="1800" dirty="0"/>
              <a:t>Inspired by the commission’s intent to increase reporting transparency for large loads, we are proposing a new tab called “Large Loads”.</a:t>
            </a:r>
          </a:p>
          <a:p>
            <a:r>
              <a:rPr lang="en-US" sz="1800" dirty="0"/>
              <a:t>This will include the reporting for co-located LFLs (and associated generation resources), stand-alone LFLs, and critical loads (commission driven).</a:t>
            </a:r>
          </a:p>
          <a:p>
            <a:r>
              <a:rPr lang="en-US" sz="1800" dirty="0"/>
              <a:t>The inclusion criteria would be voluntary registration that would encompass identifying as an LFL via LFL-4 (Definition of Large Flexible Load).</a:t>
            </a:r>
          </a:p>
          <a:p>
            <a:r>
              <a:rPr lang="en-US" sz="1800" dirty="0"/>
              <a:t>Stand-alone loads would be reported individually, and their firm/flexible proportions would be aggregated and reported along with an ERCOT calculated peak LFL load forecast as a percentage of total LFL.</a:t>
            </a:r>
          </a:p>
        </p:txBody>
      </p:sp>
      <p:pic>
        <p:nvPicPr>
          <p:cNvPr id="3" name="Picture 2">
            <a:extLst>
              <a:ext uri="{FF2B5EF4-FFF2-40B4-BE49-F238E27FC236}">
                <a16:creationId xmlns:a16="http://schemas.microsoft.com/office/drawing/2014/main" id="{9E545655-85D3-4DB4-A754-8B2FC601537B}"/>
              </a:ext>
            </a:extLst>
          </p:cNvPr>
          <p:cNvPicPr>
            <a:picLocks noChangeAspect="1"/>
          </p:cNvPicPr>
          <p:nvPr/>
        </p:nvPicPr>
        <p:blipFill>
          <a:blip r:embed="rId3"/>
          <a:stretch>
            <a:fillRect/>
          </a:stretch>
        </p:blipFill>
        <p:spPr>
          <a:xfrm>
            <a:off x="693846" y="3429000"/>
            <a:ext cx="10804307" cy="2754712"/>
          </a:xfrm>
          <a:prstGeom prst="rect">
            <a:avLst/>
          </a:prstGeom>
        </p:spPr>
      </p:pic>
    </p:spTree>
    <p:extLst>
      <p:ext uri="{BB962C8B-B14F-4D97-AF65-F5344CB8AC3E}">
        <p14:creationId xmlns:p14="http://schemas.microsoft.com/office/powerpoint/2010/main" val="23207597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
        <p:nvSpPr>
          <p:cNvPr id="5" name="Title 4"/>
          <p:cNvSpPr>
            <a:spLocks noGrp="1"/>
          </p:cNvSpPr>
          <p:nvPr>
            <p:ph type="title"/>
          </p:nvPr>
        </p:nvSpPr>
        <p:spPr/>
        <p:txBody>
          <a:bodyPr/>
          <a:lstStyle/>
          <a:p>
            <a:r>
              <a:rPr lang="en-US" dirty="0"/>
              <a:t>New “Large Loads” Tab (CDR &amp; SARA): Co-located</a:t>
            </a:r>
          </a:p>
        </p:txBody>
      </p:sp>
      <p:pic>
        <p:nvPicPr>
          <p:cNvPr id="2" name="Content Placeholder 1">
            <a:extLst>
              <a:ext uri="{FF2B5EF4-FFF2-40B4-BE49-F238E27FC236}">
                <a16:creationId xmlns:a16="http://schemas.microsoft.com/office/drawing/2014/main" id="{11059B16-0B72-4A24-9901-8161B550752B}"/>
              </a:ext>
            </a:extLst>
          </p:cNvPr>
          <p:cNvPicPr>
            <a:picLocks noGrp="1" noChangeAspect="1"/>
          </p:cNvPicPr>
          <p:nvPr>
            <p:ph idx="1"/>
          </p:nvPr>
        </p:nvPicPr>
        <p:blipFill>
          <a:blip r:embed="rId3"/>
          <a:stretch>
            <a:fillRect/>
          </a:stretch>
        </p:blipFill>
        <p:spPr>
          <a:xfrm>
            <a:off x="250435" y="990600"/>
            <a:ext cx="11691130" cy="5023749"/>
          </a:xfrm>
          <a:prstGeom prst="rect">
            <a:avLst/>
          </a:prstGeom>
        </p:spPr>
      </p:pic>
    </p:spTree>
    <p:extLst>
      <p:ext uri="{BB962C8B-B14F-4D97-AF65-F5344CB8AC3E}">
        <p14:creationId xmlns:p14="http://schemas.microsoft.com/office/powerpoint/2010/main" val="25443678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sp>
        <p:nvSpPr>
          <p:cNvPr id="5" name="Title 4"/>
          <p:cNvSpPr>
            <a:spLocks noGrp="1"/>
          </p:cNvSpPr>
          <p:nvPr>
            <p:ph type="title"/>
          </p:nvPr>
        </p:nvSpPr>
        <p:spPr/>
        <p:txBody>
          <a:bodyPr/>
          <a:lstStyle/>
          <a:p>
            <a:r>
              <a:rPr lang="en-US" dirty="0"/>
              <a:t>LFL Accounting in the SARA</a:t>
            </a:r>
          </a:p>
        </p:txBody>
      </p:sp>
      <p:sp>
        <p:nvSpPr>
          <p:cNvPr id="6" name="Content Placeholder 5"/>
          <p:cNvSpPr>
            <a:spLocks noGrp="1"/>
          </p:cNvSpPr>
          <p:nvPr>
            <p:ph idx="1"/>
          </p:nvPr>
        </p:nvSpPr>
        <p:spPr>
          <a:xfrm>
            <a:off x="406400" y="990601"/>
            <a:ext cx="11379200" cy="1066799"/>
          </a:xfrm>
        </p:spPr>
        <p:txBody>
          <a:bodyPr/>
          <a:lstStyle/>
          <a:p>
            <a:r>
              <a:rPr lang="en-US" sz="2000" dirty="0"/>
              <a:t>The contribution of LFLs will be accounted for in two different parts of the SARA.</a:t>
            </a:r>
          </a:p>
          <a:p>
            <a:pPr lvl="1"/>
            <a:r>
              <a:rPr lang="en-US" sz="1800" dirty="0"/>
              <a:t>Co-located will be accounted for in the Forecasted Capacities tab (2 new line-items)</a:t>
            </a:r>
          </a:p>
          <a:p>
            <a:pPr lvl="1"/>
            <a:r>
              <a:rPr lang="en-US" sz="1800" dirty="0"/>
              <a:t>Stand-alone will be accounted for in the Scenarios tab (Peak Load Forecast Adjustment)</a:t>
            </a:r>
          </a:p>
        </p:txBody>
      </p:sp>
      <p:sp>
        <p:nvSpPr>
          <p:cNvPr id="7" name="Content Placeholder 5">
            <a:extLst>
              <a:ext uri="{FF2B5EF4-FFF2-40B4-BE49-F238E27FC236}">
                <a16:creationId xmlns:a16="http://schemas.microsoft.com/office/drawing/2014/main" id="{C3D9E664-E380-4D8F-A736-1B7F185E537F}"/>
              </a:ext>
            </a:extLst>
          </p:cNvPr>
          <p:cNvSpPr txBox="1">
            <a:spLocks/>
          </p:cNvSpPr>
          <p:nvPr/>
        </p:nvSpPr>
        <p:spPr>
          <a:xfrm>
            <a:off x="406400" y="4458698"/>
            <a:ext cx="11379200" cy="1389651"/>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26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1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2000" dirty="0"/>
              <a:t>When calculating the final Capacity Available for Operating Reserves (CAFOR), if a scenario sees CAFOR drop below ~3,000 MW (exact number dependent on LFL-38) then the remaining </a:t>
            </a:r>
            <a:r>
              <a:rPr lang="en-US" sz="2000" b="1" i="1" dirty="0"/>
              <a:t>flexible</a:t>
            </a:r>
            <a:r>
              <a:rPr lang="en-US" sz="2000" dirty="0"/>
              <a:t> portion of LFLs forecasted to be online would be credited to the CAFOR prior to EEA resources deployed by ERCOT.</a:t>
            </a:r>
            <a:endParaRPr lang="en-US" sz="1800" dirty="0"/>
          </a:p>
        </p:txBody>
      </p:sp>
      <p:pic>
        <p:nvPicPr>
          <p:cNvPr id="2" name="Picture 1">
            <a:extLst>
              <a:ext uri="{FF2B5EF4-FFF2-40B4-BE49-F238E27FC236}">
                <a16:creationId xmlns:a16="http://schemas.microsoft.com/office/drawing/2014/main" id="{47149D48-546E-45A9-8BA5-6B46B68D8B14}"/>
              </a:ext>
            </a:extLst>
          </p:cNvPr>
          <p:cNvPicPr>
            <a:picLocks noChangeAspect="1"/>
          </p:cNvPicPr>
          <p:nvPr/>
        </p:nvPicPr>
        <p:blipFill>
          <a:blip r:embed="rId3"/>
          <a:stretch>
            <a:fillRect/>
          </a:stretch>
        </p:blipFill>
        <p:spPr>
          <a:xfrm>
            <a:off x="187325" y="2148020"/>
            <a:ext cx="11817350" cy="993931"/>
          </a:xfrm>
          <a:prstGeom prst="rect">
            <a:avLst/>
          </a:prstGeom>
        </p:spPr>
      </p:pic>
      <p:pic>
        <p:nvPicPr>
          <p:cNvPr id="3" name="Picture 2">
            <a:extLst>
              <a:ext uri="{FF2B5EF4-FFF2-40B4-BE49-F238E27FC236}">
                <a16:creationId xmlns:a16="http://schemas.microsoft.com/office/drawing/2014/main" id="{14435BB7-7A52-485C-A325-E65E60D13A99}"/>
              </a:ext>
            </a:extLst>
          </p:cNvPr>
          <p:cNvPicPr>
            <a:picLocks noChangeAspect="1"/>
          </p:cNvPicPr>
          <p:nvPr/>
        </p:nvPicPr>
        <p:blipFill>
          <a:blip r:embed="rId4"/>
          <a:stretch>
            <a:fillRect/>
          </a:stretch>
        </p:blipFill>
        <p:spPr>
          <a:xfrm>
            <a:off x="187326" y="3377021"/>
            <a:ext cx="11817350" cy="822897"/>
          </a:xfrm>
          <a:prstGeom prst="rect">
            <a:avLst/>
          </a:prstGeom>
        </p:spPr>
      </p:pic>
    </p:spTree>
    <p:extLst>
      <p:ext uri="{BB962C8B-B14F-4D97-AF65-F5344CB8AC3E}">
        <p14:creationId xmlns:p14="http://schemas.microsoft.com/office/powerpoint/2010/main" val="1387736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
        <p:nvSpPr>
          <p:cNvPr id="5" name="Title 4"/>
          <p:cNvSpPr>
            <a:spLocks noGrp="1"/>
          </p:cNvSpPr>
          <p:nvPr>
            <p:ph type="title"/>
          </p:nvPr>
        </p:nvSpPr>
        <p:spPr/>
        <p:txBody>
          <a:bodyPr/>
          <a:lstStyle/>
          <a:p>
            <a:r>
              <a:rPr lang="en-US" dirty="0"/>
              <a:t>LFL Accounting in the CDR</a:t>
            </a:r>
          </a:p>
        </p:txBody>
      </p:sp>
      <p:sp>
        <p:nvSpPr>
          <p:cNvPr id="6" name="Content Placeholder 5"/>
          <p:cNvSpPr>
            <a:spLocks noGrp="1"/>
          </p:cNvSpPr>
          <p:nvPr>
            <p:ph idx="1"/>
          </p:nvPr>
        </p:nvSpPr>
        <p:spPr>
          <a:xfrm>
            <a:off x="406400" y="990601"/>
            <a:ext cx="11379200" cy="1142999"/>
          </a:xfrm>
        </p:spPr>
        <p:txBody>
          <a:bodyPr/>
          <a:lstStyle/>
          <a:p>
            <a:r>
              <a:rPr lang="en-US" sz="2000" dirty="0"/>
              <a:t>CDR LFL accounting will all take place on the Seasonal Summary tab via 4 new line-items.</a:t>
            </a:r>
          </a:p>
          <a:p>
            <a:pPr lvl="1"/>
            <a:r>
              <a:rPr lang="en-US" sz="1800" dirty="0"/>
              <a:t>Stand-alone as load forecast adjustments</a:t>
            </a:r>
          </a:p>
          <a:p>
            <a:pPr lvl="1"/>
            <a:r>
              <a:rPr lang="en-US" sz="1800" dirty="0"/>
              <a:t>Co-located as resource capacity line-items</a:t>
            </a:r>
          </a:p>
        </p:txBody>
      </p:sp>
      <p:pic>
        <p:nvPicPr>
          <p:cNvPr id="2" name="Picture 1">
            <a:extLst>
              <a:ext uri="{FF2B5EF4-FFF2-40B4-BE49-F238E27FC236}">
                <a16:creationId xmlns:a16="http://schemas.microsoft.com/office/drawing/2014/main" id="{9F1A619A-7E23-42CB-9170-D2B617CF964B}"/>
              </a:ext>
            </a:extLst>
          </p:cNvPr>
          <p:cNvPicPr>
            <a:picLocks noChangeAspect="1"/>
          </p:cNvPicPr>
          <p:nvPr/>
        </p:nvPicPr>
        <p:blipFill>
          <a:blip r:embed="rId3"/>
          <a:stretch>
            <a:fillRect/>
          </a:stretch>
        </p:blipFill>
        <p:spPr>
          <a:xfrm>
            <a:off x="361950" y="2209800"/>
            <a:ext cx="11468100" cy="958923"/>
          </a:xfrm>
          <a:prstGeom prst="rect">
            <a:avLst/>
          </a:prstGeom>
        </p:spPr>
      </p:pic>
      <p:pic>
        <p:nvPicPr>
          <p:cNvPr id="7" name="Picture 6">
            <a:extLst>
              <a:ext uri="{FF2B5EF4-FFF2-40B4-BE49-F238E27FC236}">
                <a16:creationId xmlns:a16="http://schemas.microsoft.com/office/drawing/2014/main" id="{EFF213E8-84C3-4AD8-B7D8-288D98CF6C7D}"/>
              </a:ext>
            </a:extLst>
          </p:cNvPr>
          <p:cNvPicPr>
            <a:picLocks noChangeAspect="1"/>
          </p:cNvPicPr>
          <p:nvPr/>
        </p:nvPicPr>
        <p:blipFill>
          <a:blip r:embed="rId4"/>
          <a:stretch>
            <a:fillRect/>
          </a:stretch>
        </p:blipFill>
        <p:spPr>
          <a:xfrm>
            <a:off x="368300" y="3375818"/>
            <a:ext cx="11468100" cy="958923"/>
          </a:xfrm>
          <a:prstGeom prst="rect">
            <a:avLst/>
          </a:prstGeom>
        </p:spPr>
      </p:pic>
      <p:sp>
        <p:nvSpPr>
          <p:cNvPr id="8" name="Content Placeholder 5">
            <a:extLst>
              <a:ext uri="{FF2B5EF4-FFF2-40B4-BE49-F238E27FC236}">
                <a16:creationId xmlns:a16="http://schemas.microsoft.com/office/drawing/2014/main" id="{DCE79BB7-75A2-4CBD-854F-6BF1751F1A46}"/>
              </a:ext>
            </a:extLst>
          </p:cNvPr>
          <p:cNvSpPr txBox="1">
            <a:spLocks/>
          </p:cNvSpPr>
          <p:nvPr/>
        </p:nvSpPr>
        <p:spPr>
          <a:xfrm>
            <a:off x="406400" y="4557784"/>
            <a:ext cx="11379200" cy="1142999"/>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26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2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1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2000" dirty="0"/>
              <a:t>Steps will also be taken to make sure there is no double counting of LFL capacity being used for ancillary services (ex. RRS &amp; non-spin).</a:t>
            </a:r>
            <a:endParaRPr lang="en-US" sz="1800" dirty="0"/>
          </a:p>
        </p:txBody>
      </p:sp>
    </p:spTree>
    <p:extLst>
      <p:ext uri="{BB962C8B-B14F-4D97-AF65-F5344CB8AC3E}">
        <p14:creationId xmlns:p14="http://schemas.microsoft.com/office/powerpoint/2010/main" val="42283602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a:p>
        </p:txBody>
      </p:sp>
      <p:sp>
        <p:nvSpPr>
          <p:cNvPr id="5" name="Title 4"/>
          <p:cNvSpPr>
            <a:spLocks noGrp="1"/>
          </p:cNvSpPr>
          <p:nvPr>
            <p:ph type="title"/>
          </p:nvPr>
        </p:nvSpPr>
        <p:spPr/>
        <p:txBody>
          <a:bodyPr/>
          <a:lstStyle/>
          <a:p>
            <a:r>
              <a:rPr lang="en-US" dirty="0"/>
              <a:t>Moving Forward</a:t>
            </a:r>
          </a:p>
        </p:txBody>
      </p:sp>
      <p:sp>
        <p:nvSpPr>
          <p:cNvPr id="6" name="Content Placeholder 5"/>
          <p:cNvSpPr>
            <a:spLocks noGrp="1"/>
          </p:cNvSpPr>
          <p:nvPr>
            <p:ph idx="1"/>
          </p:nvPr>
        </p:nvSpPr>
        <p:spPr/>
        <p:txBody>
          <a:bodyPr/>
          <a:lstStyle/>
          <a:p>
            <a:r>
              <a:rPr lang="en-US" sz="2400" dirty="0"/>
              <a:t>The group is currently working on several other topics that will be discussed at a future meeting. These topics include:</a:t>
            </a:r>
          </a:p>
          <a:p>
            <a:pPr lvl="1"/>
            <a:r>
              <a:rPr lang="en-US" sz="2000" dirty="0"/>
              <a:t>LFL peak demand consumption forecast calculations and methodology.</a:t>
            </a:r>
          </a:p>
          <a:p>
            <a:pPr lvl="1"/>
            <a:r>
              <a:rPr lang="en-US" sz="2000" dirty="0"/>
              <a:t>RFI process/questions necessary to gather the appropriate information for the forecast calculations.</a:t>
            </a:r>
          </a:p>
          <a:p>
            <a:pPr lvl="1"/>
            <a:r>
              <a:rPr lang="en-US" sz="2000" dirty="0"/>
              <a:t>SARA deterministic scenarios addressing large flexible loads.</a:t>
            </a:r>
          </a:p>
          <a:p>
            <a:r>
              <a:rPr lang="en-US" sz="2400" dirty="0"/>
              <a:t>In the meantime, the task force can expect to receive a white paper outlining the discussed topics in greater detail via the LFLTF email listserv.</a:t>
            </a:r>
          </a:p>
          <a:p>
            <a:r>
              <a:rPr lang="en-US" sz="2400" dirty="0"/>
              <a:t>Draft SARA and CDR documents incorporating LFLs are also in the works and will be shared with the task force when completed.</a:t>
            </a:r>
          </a:p>
        </p:txBody>
      </p:sp>
    </p:spTree>
    <p:extLst>
      <p:ext uri="{BB962C8B-B14F-4D97-AF65-F5344CB8AC3E}">
        <p14:creationId xmlns:p14="http://schemas.microsoft.com/office/powerpoint/2010/main" val="1456897366"/>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2" ma:contentTypeDescription="Create a new document." ma:contentTypeScope="" ma:versionID="63b4750df494f1e899998ba0dd64b591">
  <xsd:schema xmlns:xsd="http://www.w3.org/2001/XMLSchema" xmlns:xs="http://www.w3.org/2001/XMLSchema" xmlns:p="http://schemas.microsoft.com/office/2006/metadata/properties" xmlns:ns2="c34af464-7aa1-4edd-9be4-83dffc1cb926" targetNamespace="http://schemas.microsoft.com/office/2006/metadata/properties" ma:root="true" ma:fieldsID="26b17897b0dee42c4ef932dfddf4050e"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1ED7B7B8-5774-4569-A810-363B3D6ADC0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C0E9AA12-8AF9-4AA6-90FE-24669859CDF3}">
  <ds:schemaRefs>
    <ds:schemaRef ds:uri="http://www.w3.org/XML/1998/namespace"/>
    <ds:schemaRef ds:uri="http://schemas.microsoft.com/office/2006/documentManagement/types"/>
    <ds:schemaRef ds:uri="http://purl.org/dc/elements/1.1/"/>
    <ds:schemaRef ds:uri="http://schemas.openxmlformats.org/package/2006/metadata/core-properties"/>
    <ds:schemaRef ds:uri="c34af464-7aa1-4edd-9be4-83dffc1cb926"/>
    <ds:schemaRef ds:uri="http://schemas.microsoft.com/office/2006/metadata/properties"/>
    <ds:schemaRef ds:uri="http://purl.org/dc/terms/"/>
    <ds:schemaRef ds:uri="http://schemas.microsoft.com/office/infopath/2007/PartnerControl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3284</TotalTime>
  <Words>766</Words>
  <Application>Microsoft Office PowerPoint</Application>
  <PresentationFormat>Widescreen</PresentationFormat>
  <Paragraphs>67</Paragraphs>
  <Slides>8</Slides>
  <Notes>7</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8</vt:i4>
      </vt:variant>
    </vt:vector>
  </HeadingPairs>
  <TitlesOfParts>
    <vt:vector size="12" baseType="lpstr">
      <vt:lpstr>Arial</vt:lpstr>
      <vt:lpstr>Calibri</vt:lpstr>
      <vt:lpstr>1_Custom Design</vt:lpstr>
      <vt:lpstr>Office Theme</vt:lpstr>
      <vt:lpstr>PowerPoint Presentation</vt:lpstr>
      <vt:lpstr>LFL – Issue 49</vt:lpstr>
      <vt:lpstr>Separating Co-located LFLs and PUNs</vt:lpstr>
      <vt:lpstr>New “Large Loads” Tab (CDR &amp; SARA)</vt:lpstr>
      <vt:lpstr>New “Large Loads” Tab (CDR &amp; SARA): Co-located</vt:lpstr>
      <vt:lpstr>LFL Accounting in the SARA</vt:lpstr>
      <vt:lpstr>LFL Accounting in the CDR</vt:lpstr>
      <vt:lpstr>Moving Forward</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Neel, Evan</cp:lastModifiedBy>
  <cp:revision>56</cp:revision>
  <cp:lastPrinted>2016-01-21T20:53:15Z</cp:lastPrinted>
  <dcterms:created xsi:type="dcterms:W3CDTF">2016-01-21T15:20:31Z</dcterms:created>
  <dcterms:modified xsi:type="dcterms:W3CDTF">2022-07-25T02:50:57Z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